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9" r:id="rId3"/>
    <p:sldId id="290" r:id="rId4"/>
    <p:sldId id="296" r:id="rId5"/>
    <p:sldId id="310" r:id="rId6"/>
    <p:sldId id="294" r:id="rId7"/>
    <p:sldId id="309" r:id="rId8"/>
    <p:sldId id="300" r:id="rId9"/>
    <p:sldId id="301" r:id="rId10"/>
    <p:sldId id="308" r:id="rId11"/>
    <p:sldId id="302" r:id="rId12"/>
    <p:sldId id="303" r:id="rId13"/>
    <p:sldId id="305" r:id="rId14"/>
    <p:sldId id="306" r:id="rId15"/>
    <p:sldId id="311" r:id="rId16"/>
    <p:sldId id="312" r:id="rId17"/>
    <p:sldId id="307" r:id="rId18"/>
    <p:sldId id="313" r:id="rId19"/>
    <p:sldId id="314" r:id="rId20"/>
    <p:sldId id="315" r:id="rId21"/>
    <p:sldId id="316" r:id="rId22"/>
    <p:sldId id="317" r:id="rId23"/>
    <p:sldId id="318" r:id="rId24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6441" autoAdjust="0"/>
  </p:normalViewPr>
  <p:slideViewPr>
    <p:cSldViewPr>
      <p:cViewPr varScale="1">
        <p:scale>
          <a:sx n="107" d="100"/>
          <a:sy n="107" d="100"/>
        </p:scale>
        <p:origin x="114" y="60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14005,0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№110 «</a:t>
          </a:r>
          <a:r>
            <a:rPr lang="ru-RU" dirty="0" err="1" smtClean="0"/>
            <a:t>с.Уштобе</a:t>
          </a:r>
          <a:r>
            <a:rPr lang="ru-RU" dirty="0" smtClean="0"/>
            <a:t> – </a:t>
          </a:r>
          <a:r>
            <a:rPr lang="ru-RU" dirty="0" err="1" smtClean="0"/>
            <a:t>п.Ботакара</a:t>
          </a:r>
          <a:r>
            <a:rPr lang="ru-RU" dirty="0" smtClean="0"/>
            <a:t>»-«</a:t>
          </a:r>
          <a:r>
            <a:rPr lang="ru-RU" dirty="0" err="1" smtClean="0"/>
            <a:t>Ботакара</a:t>
          </a:r>
          <a:r>
            <a:rPr lang="ru-RU" dirty="0" smtClean="0"/>
            <a:t>-Уштобе»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6614,0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№111 «</a:t>
          </a:r>
          <a:r>
            <a:rPr lang="ru-RU" dirty="0" err="1" smtClean="0"/>
            <a:t>п.Г.Мустафина</a:t>
          </a:r>
          <a:r>
            <a:rPr lang="ru-RU" dirty="0" smtClean="0"/>
            <a:t> - </a:t>
          </a:r>
          <a:r>
            <a:rPr lang="ru-RU" dirty="0" err="1" smtClean="0"/>
            <a:t>ст.Нура</a:t>
          </a:r>
          <a:r>
            <a:rPr lang="ru-RU" dirty="0" smtClean="0"/>
            <a:t>»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8478,0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№112 «с. </a:t>
          </a:r>
          <a:r>
            <a:rPr lang="ru-RU" dirty="0" err="1" smtClean="0"/>
            <a:t>Тузды-Ботакара</a:t>
          </a:r>
          <a:r>
            <a:rPr lang="ru-RU" dirty="0" smtClean="0"/>
            <a:t>»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kk-KZ" dirty="0" smtClean="0"/>
            <a:t>16874,0</a:t>
          </a:r>
          <a:r>
            <a:rPr lang="ru-RU" dirty="0" smtClean="0"/>
            <a:t>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№113 "Квартал </a:t>
          </a:r>
          <a:r>
            <a:rPr lang="ru-RU" dirty="0" err="1" smtClean="0"/>
            <a:t>Ауэзова</a:t>
          </a:r>
          <a:r>
            <a:rPr lang="ru-RU" dirty="0" smtClean="0"/>
            <a:t>-автостанция"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4219,0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 114 "улица </a:t>
          </a:r>
          <a:r>
            <a:rPr lang="ru-RU" dirty="0" err="1" smtClean="0"/>
            <a:t>Н.Абдирова</a:t>
          </a:r>
          <a:r>
            <a:rPr lang="ru-RU" dirty="0" smtClean="0"/>
            <a:t> - кафе "</a:t>
          </a:r>
          <a:r>
            <a:rPr lang="ru-RU" dirty="0" err="1" smtClean="0"/>
            <a:t>Алихан</a:t>
          </a:r>
          <a:r>
            <a:rPr lang="ru-RU" dirty="0" smtClean="0"/>
            <a:t>""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A39C01-7908-4305-891B-D6DF5EC570D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9BDBD00-D336-4DCD-98AD-CE284046B374}">
      <dgm:prSet phldrT="[Текст]"/>
      <dgm:spPr/>
      <dgm:t>
        <a:bodyPr/>
        <a:lstStyle/>
        <a:p>
          <a:r>
            <a:rPr lang="ru-RU" dirty="0" smtClean="0"/>
            <a:t>18288,0 </a:t>
          </a:r>
          <a:r>
            <a:rPr lang="ru-RU" dirty="0" err="1" smtClean="0"/>
            <a:t>тыс.тенге</a:t>
          </a:r>
          <a:endParaRPr lang="ru-RU" dirty="0"/>
        </a:p>
      </dgm:t>
    </dgm:pt>
    <dgm:pt modelId="{25096310-914C-475A-AFA5-3E9D3F93A490}" type="parTrans" cxnId="{A6212A30-CECC-477F-80B7-819AD55F69E8}">
      <dgm:prSet/>
      <dgm:spPr/>
      <dgm:t>
        <a:bodyPr/>
        <a:lstStyle/>
        <a:p>
          <a:endParaRPr lang="ru-RU"/>
        </a:p>
      </dgm:t>
    </dgm:pt>
    <dgm:pt modelId="{FE923550-8030-49C8-81B2-9781217E6E08}" type="sibTrans" cxnId="{A6212A30-CECC-477F-80B7-819AD55F69E8}">
      <dgm:prSet/>
      <dgm:spPr/>
      <dgm:t>
        <a:bodyPr/>
        <a:lstStyle/>
        <a:p>
          <a:endParaRPr lang="ru-RU"/>
        </a:p>
      </dgm:t>
    </dgm:pt>
    <dgm:pt modelId="{1CC8F4F4-4D81-40E5-A61C-B7D56EC18E82}">
      <dgm:prSet/>
      <dgm:spPr/>
      <dgm:t>
        <a:bodyPr/>
        <a:lstStyle/>
        <a:p>
          <a:r>
            <a:rPr lang="ru-RU" dirty="0" smtClean="0"/>
            <a:t>Маршрут №115 "</a:t>
          </a:r>
          <a:r>
            <a:rPr lang="ru-RU" dirty="0" err="1" smtClean="0"/>
            <a:t>Ботакара-Шешенкара-Белагаш</a:t>
          </a:r>
          <a:r>
            <a:rPr lang="ru-RU" dirty="0" smtClean="0"/>
            <a:t>"</a:t>
          </a:r>
          <a:endParaRPr lang="ru-RU" dirty="0"/>
        </a:p>
      </dgm:t>
    </dgm:pt>
    <dgm:pt modelId="{38A17890-EEE6-43D1-B4A0-70A1B19901D6}" type="parTrans" cxnId="{41570CCC-F654-4658-BC9E-B7574672AB3D}">
      <dgm:prSet/>
      <dgm:spPr/>
      <dgm:t>
        <a:bodyPr/>
        <a:lstStyle/>
        <a:p>
          <a:endParaRPr lang="ru-RU"/>
        </a:p>
      </dgm:t>
    </dgm:pt>
    <dgm:pt modelId="{B79A1AEE-47CC-46A2-8F3F-38004D471F04}" type="sibTrans" cxnId="{41570CCC-F654-4658-BC9E-B7574672AB3D}">
      <dgm:prSet/>
      <dgm:spPr/>
      <dgm:t>
        <a:bodyPr/>
        <a:lstStyle/>
        <a:p>
          <a:endParaRPr lang="ru-RU"/>
        </a:p>
      </dgm:t>
    </dgm:pt>
    <dgm:pt modelId="{DD25BDFD-866F-487C-BC8A-F706090239D6}" type="pres">
      <dgm:prSet presAssocID="{88A39C01-7908-4305-891B-D6DF5EC570D7}" presName="Name0" presStyleCnt="0">
        <dgm:presLayoutVars>
          <dgm:dir/>
          <dgm:resizeHandles val="exact"/>
        </dgm:presLayoutVars>
      </dgm:prSet>
      <dgm:spPr/>
    </dgm:pt>
    <dgm:pt modelId="{DA09D55A-2A25-4488-8E8E-142437F86247}" type="pres">
      <dgm:prSet presAssocID="{1CC8F4F4-4D81-40E5-A61C-B7D56EC18E82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36884-B979-445E-B316-FA7114042063}" type="pres">
      <dgm:prSet presAssocID="{B79A1AEE-47CC-46A2-8F3F-38004D471F0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9E5D6955-9111-4AAB-950D-002671328FDC}" type="pres">
      <dgm:prSet presAssocID="{B79A1AEE-47CC-46A2-8F3F-38004D471F0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753431B7-5CB7-4F5F-AE83-730F171EDE8F}" type="pres">
      <dgm:prSet presAssocID="{59BDBD00-D336-4DCD-98AD-CE284046B3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2B997A-740C-458E-83D4-A1C63ACB3391}" type="presOf" srcId="{B79A1AEE-47CC-46A2-8F3F-38004D471F04}" destId="{70E36884-B979-445E-B316-FA7114042063}" srcOrd="0" destOrd="0" presId="urn:microsoft.com/office/officeart/2005/8/layout/process1"/>
    <dgm:cxn modelId="{A52A347A-E7E3-45AA-B5B2-01652D9AF36F}" type="presOf" srcId="{59BDBD00-D336-4DCD-98AD-CE284046B374}" destId="{753431B7-5CB7-4F5F-AE83-730F171EDE8F}" srcOrd="0" destOrd="0" presId="urn:microsoft.com/office/officeart/2005/8/layout/process1"/>
    <dgm:cxn modelId="{A6212A30-CECC-477F-80B7-819AD55F69E8}" srcId="{88A39C01-7908-4305-891B-D6DF5EC570D7}" destId="{59BDBD00-D336-4DCD-98AD-CE284046B374}" srcOrd="1" destOrd="0" parTransId="{25096310-914C-475A-AFA5-3E9D3F93A490}" sibTransId="{FE923550-8030-49C8-81B2-9781217E6E08}"/>
    <dgm:cxn modelId="{39BFADF2-A47A-4602-863E-B10882012B41}" type="presOf" srcId="{1CC8F4F4-4D81-40E5-A61C-B7D56EC18E82}" destId="{DA09D55A-2A25-4488-8E8E-142437F86247}" srcOrd="0" destOrd="0" presId="urn:microsoft.com/office/officeart/2005/8/layout/process1"/>
    <dgm:cxn modelId="{41570CCC-F654-4658-BC9E-B7574672AB3D}" srcId="{88A39C01-7908-4305-891B-D6DF5EC570D7}" destId="{1CC8F4F4-4D81-40E5-A61C-B7D56EC18E82}" srcOrd="0" destOrd="0" parTransId="{38A17890-EEE6-43D1-B4A0-70A1B19901D6}" sibTransId="{B79A1AEE-47CC-46A2-8F3F-38004D471F04}"/>
    <dgm:cxn modelId="{7744247F-E5A4-4355-87B9-E1416AB0D9FE}" type="presOf" srcId="{88A39C01-7908-4305-891B-D6DF5EC570D7}" destId="{DD25BDFD-866F-487C-BC8A-F706090239D6}" srcOrd="0" destOrd="0" presId="urn:microsoft.com/office/officeart/2005/8/layout/process1"/>
    <dgm:cxn modelId="{B833B974-E60D-4470-A9B9-80232993D108}" type="presOf" srcId="{B79A1AEE-47CC-46A2-8F3F-38004D471F04}" destId="{9E5D6955-9111-4AAB-950D-002671328FDC}" srcOrd="1" destOrd="0" presId="urn:microsoft.com/office/officeart/2005/8/layout/process1"/>
    <dgm:cxn modelId="{AED9666B-3A0E-46E6-8CDF-BE589BC8F2BE}" type="presParOf" srcId="{DD25BDFD-866F-487C-BC8A-F706090239D6}" destId="{DA09D55A-2A25-4488-8E8E-142437F86247}" srcOrd="0" destOrd="0" presId="urn:microsoft.com/office/officeart/2005/8/layout/process1"/>
    <dgm:cxn modelId="{16DC7473-2648-4269-87DC-F6FB97945E51}" type="presParOf" srcId="{DD25BDFD-866F-487C-BC8A-F706090239D6}" destId="{70E36884-B979-445E-B316-FA7114042063}" srcOrd="1" destOrd="0" presId="urn:microsoft.com/office/officeart/2005/8/layout/process1"/>
    <dgm:cxn modelId="{600ACDBB-B9E1-4170-AFE5-5FED00FF943A}" type="presParOf" srcId="{70E36884-B979-445E-B316-FA7114042063}" destId="{9E5D6955-9111-4AAB-950D-002671328FDC}" srcOrd="0" destOrd="0" presId="urn:microsoft.com/office/officeart/2005/8/layout/process1"/>
    <dgm:cxn modelId="{82145D43-1803-47B3-AD1B-C766A4F49BA0}" type="presParOf" srcId="{DD25BDFD-866F-487C-BC8A-F706090239D6}" destId="{753431B7-5CB7-4F5F-AE83-730F171EDE8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Маршрут №110 «</a:t>
          </a:r>
          <a:r>
            <a:rPr lang="ru-RU" sz="2100" kern="1200" dirty="0" err="1" smtClean="0"/>
            <a:t>с.Уштобе</a:t>
          </a:r>
          <a:r>
            <a:rPr lang="ru-RU" sz="2100" kern="1200" dirty="0" smtClean="0"/>
            <a:t> – </a:t>
          </a:r>
          <a:r>
            <a:rPr lang="ru-RU" sz="2100" kern="1200" dirty="0" err="1" smtClean="0"/>
            <a:t>п.Ботакара</a:t>
          </a:r>
          <a:r>
            <a:rPr lang="ru-RU" sz="2100" kern="1200" dirty="0" smtClean="0"/>
            <a:t>»-«</a:t>
          </a:r>
          <a:r>
            <a:rPr lang="ru-RU" sz="2100" kern="1200" dirty="0" err="1" smtClean="0"/>
            <a:t>Ботакара</a:t>
          </a:r>
          <a:r>
            <a:rPr lang="ru-RU" sz="2100" kern="1200" dirty="0" smtClean="0"/>
            <a:t>-Уштобе»</a:t>
          </a:r>
          <a:endParaRPr lang="ru-RU" sz="21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14005,0 </a:t>
          </a:r>
          <a:r>
            <a:rPr lang="ru-RU" sz="2100" kern="1200" dirty="0" err="1" smtClean="0"/>
            <a:t>тыс.тенге</a:t>
          </a:r>
          <a:endParaRPr lang="ru-RU" sz="2100" kern="1200" dirty="0"/>
        </a:p>
      </dsp:txBody>
      <dsp:txXfrm>
        <a:off x="3597982" y="42181"/>
        <a:ext cx="2454645" cy="1355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Маршрут №111 «</a:t>
          </a:r>
          <a:r>
            <a:rPr lang="ru-RU" sz="2600" kern="1200" dirty="0" err="1" smtClean="0"/>
            <a:t>п.Г.Мустафина</a:t>
          </a:r>
          <a:r>
            <a:rPr lang="ru-RU" sz="2600" kern="1200" dirty="0" smtClean="0"/>
            <a:t> - </a:t>
          </a:r>
          <a:r>
            <a:rPr lang="ru-RU" sz="2600" kern="1200" dirty="0" err="1" smtClean="0"/>
            <a:t>ст.Нура</a:t>
          </a:r>
          <a:r>
            <a:rPr lang="ru-RU" sz="2600" kern="1200" dirty="0" smtClean="0"/>
            <a:t>»</a:t>
          </a:r>
          <a:endParaRPr lang="ru-RU" sz="26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6614,0 </a:t>
          </a:r>
          <a:r>
            <a:rPr lang="ru-RU" sz="2600" kern="1200" dirty="0" err="1" smtClean="0"/>
            <a:t>тыс.тенге</a:t>
          </a:r>
          <a:endParaRPr lang="ru-RU" sz="2600" kern="1200" dirty="0"/>
        </a:p>
      </dsp:txBody>
      <dsp:txXfrm>
        <a:off x="3597982" y="42181"/>
        <a:ext cx="2454645" cy="1355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Маршрут №112 «с. </a:t>
          </a:r>
          <a:r>
            <a:rPr lang="ru-RU" sz="2600" kern="1200" dirty="0" err="1" smtClean="0"/>
            <a:t>Тузды-Ботакара</a:t>
          </a:r>
          <a:r>
            <a:rPr lang="ru-RU" sz="2600" kern="1200" dirty="0" smtClean="0"/>
            <a:t>»</a:t>
          </a:r>
          <a:endParaRPr lang="ru-RU" sz="26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8478,0 </a:t>
          </a:r>
          <a:r>
            <a:rPr lang="ru-RU" sz="2600" kern="1200" dirty="0" err="1" smtClean="0"/>
            <a:t>тыс.тенге</a:t>
          </a:r>
          <a:endParaRPr lang="ru-RU" sz="2600" kern="1200" dirty="0"/>
        </a:p>
      </dsp:txBody>
      <dsp:txXfrm>
        <a:off x="3597982" y="42181"/>
        <a:ext cx="2454645" cy="13557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Маршрут №113 "Квартал </a:t>
          </a:r>
          <a:r>
            <a:rPr lang="ru-RU" sz="2300" kern="1200" dirty="0" err="1" smtClean="0"/>
            <a:t>Ауэзова</a:t>
          </a:r>
          <a:r>
            <a:rPr lang="ru-RU" sz="2300" kern="1200" dirty="0" smtClean="0"/>
            <a:t>-автостанция"</a:t>
          </a:r>
          <a:endParaRPr lang="ru-RU" sz="23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16874,0</a:t>
          </a:r>
          <a:r>
            <a:rPr lang="ru-RU" sz="2300" kern="1200" dirty="0" smtClean="0"/>
            <a:t> </a:t>
          </a:r>
          <a:r>
            <a:rPr lang="ru-RU" sz="2300" kern="1200" dirty="0" err="1" smtClean="0"/>
            <a:t>тыс.тенге</a:t>
          </a:r>
          <a:endParaRPr lang="ru-RU" sz="2300" kern="1200" dirty="0"/>
        </a:p>
      </dsp:txBody>
      <dsp:txXfrm>
        <a:off x="3597982" y="42181"/>
        <a:ext cx="2454645" cy="13557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Маршрут № 114 "улица </a:t>
          </a:r>
          <a:r>
            <a:rPr lang="ru-RU" sz="2200" kern="1200" dirty="0" err="1" smtClean="0"/>
            <a:t>Н.Абдирова</a:t>
          </a:r>
          <a:r>
            <a:rPr lang="ru-RU" sz="2200" kern="1200" dirty="0" smtClean="0"/>
            <a:t> - кафе "</a:t>
          </a:r>
          <a:r>
            <a:rPr lang="ru-RU" sz="2200" kern="1200" dirty="0" err="1" smtClean="0"/>
            <a:t>Алихан</a:t>
          </a:r>
          <a:r>
            <a:rPr lang="ru-RU" sz="2200" kern="1200" dirty="0" smtClean="0"/>
            <a:t>""</a:t>
          </a:r>
          <a:endParaRPr lang="ru-RU" sz="22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4219,0 </a:t>
          </a:r>
          <a:r>
            <a:rPr lang="ru-RU" sz="2200" kern="1200" dirty="0" err="1" smtClean="0"/>
            <a:t>тыс.тенге</a:t>
          </a:r>
          <a:endParaRPr lang="ru-RU" sz="2200" kern="1200" dirty="0"/>
        </a:p>
      </dsp:txBody>
      <dsp:txXfrm>
        <a:off x="3597982" y="42181"/>
        <a:ext cx="2454645" cy="13557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9D55A-2A25-4488-8E8E-142437F86247}">
      <dsp:nvSpPr>
        <dsp:cNvPr id="0" name=""/>
        <dsp:cNvSpPr/>
      </dsp:nvSpPr>
      <dsp:spPr>
        <a:xfrm>
          <a:off x="1190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Маршрут №115 "</a:t>
          </a:r>
          <a:r>
            <a:rPr lang="ru-RU" sz="2100" kern="1200" dirty="0" err="1" smtClean="0"/>
            <a:t>Ботакара-Шешенкара-Белагаш</a:t>
          </a:r>
          <a:r>
            <a:rPr lang="ru-RU" sz="2100" kern="1200" dirty="0" smtClean="0"/>
            <a:t>"</a:t>
          </a:r>
          <a:endParaRPr lang="ru-RU" sz="2100" kern="1200" dirty="0"/>
        </a:p>
      </dsp:txBody>
      <dsp:txXfrm>
        <a:off x="43371" y="42181"/>
        <a:ext cx="2454645" cy="1355798"/>
      </dsp:txXfrm>
    </dsp:sp>
    <dsp:sp modelId="{70E36884-B979-445E-B316-FA7114042063}">
      <dsp:nvSpPr>
        <dsp:cNvPr id="0" name=""/>
        <dsp:cNvSpPr/>
      </dsp:nvSpPr>
      <dsp:spPr>
        <a:xfrm>
          <a:off x="2794099" y="40524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794099" y="531178"/>
        <a:ext cx="376788" cy="377803"/>
      </dsp:txXfrm>
    </dsp:sp>
    <dsp:sp modelId="{753431B7-5CB7-4F5F-AE83-730F171EDE8F}">
      <dsp:nvSpPr>
        <dsp:cNvPr id="0" name=""/>
        <dsp:cNvSpPr/>
      </dsp:nvSpPr>
      <dsp:spPr>
        <a:xfrm>
          <a:off x="3555801" y="0"/>
          <a:ext cx="2539007" cy="1440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18288,0 </a:t>
          </a:r>
          <a:r>
            <a:rPr lang="ru-RU" sz="2100" kern="1200" dirty="0" err="1" smtClean="0"/>
            <a:t>тыс.тенге</a:t>
          </a:r>
          <a:endParaRPr lang="ru-RU" sz="2100" kern="1200" dirty="0"/>
        </a:p>
      </dsp:txBody>
      <dsp:txXfrm>
        <a:off x="3597982" y="42181"/>
        <a:ext cx="2454645" cy="1355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5" y="1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15.02.2026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43664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5" y="9443664"/>
            <a:ext cx="2929837" cy="497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C56F45-BDEF-433B-8460-0FC26B03605B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9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03FE2-1197-4B07-9E35-DD647DDB83D2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C1B57-B6FC-4666-B70A-8AAA53ABB6BE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D7E7F-AD66-4F5E-A527-02913003300E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ECAF-E1A2-400C-A9E6-52753D273426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BCCA-BDB7-4E4E-BFF7-D832CEC01084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BB371-5E2F-49FF-ABFD-660B9D9A601F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D5FE-0A82-40DB-B4D0-6D4D078BAD6A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5EA61-3408-4EE1-AD2C-D8848D913855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9C6E7-EC62-4F07-8FDD-FC33C357F572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0C55-F589-4843-B6A1-5E789FB5551D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45912-783A-4711-8C65-CC2B26839F54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6DDCE-3033-48D7-8714-312D3F73902A}" type="datetime1">
              <a:rPr lang="ru-RU" smtClean="0"/>
              <a:pPr/>
              <a:t>15.02.2026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9592" y="1779662"/>
            <a:ext cx="7402422" cy="1759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ГРАЖДАНСКИЙ БЮДЖЕТ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2025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ГОД</a:t>
            </a:r>
          </a:p>
          <a:p>
            <a:pPr algn="ctr"/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ГУ «Отдел коммунального хозяйства, пассажирского транспорта и автомобильных дорог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Бухар-Жырауского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района »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(исполнение)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8705268-BC3E-44A8-BDD6-9A2957A9C142}"/>
              </a:ext>
            </a:extLst>
          </p:cNvPr>
          <p:cNvCxnSpPr/>
          <p:nvPr/>
        </p:nvCxnSpPr>
        <p:spPr>
          <a:xfrm>
            <a:off x="468313" y="915566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254A1FE-C35D-467E-AECC-E3205BB55752}"/>
              </a:ext>
            </a:extLst>
          </p:cNvPr>
          <p:cNvCxnSpPr/>
          <p:nvPr/>
        </p:nvCxnSpPr>
        <p:spPr>
          <a:xfrm>
            <a:off x="468313" y="4156075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62000" y="195534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Финансирование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3607214"/>
              </p:ext>
            </p:extLst>
          </p:nvPr>
        </p:nvGraphicFramePr>
        <p:xfrm>
          <a:off x="207720" y="843556"/>
          <a:ext cx="8586464" cy="424961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80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463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7036">
                  <a:extLst>
                    <a:ext uri="{9D8B030D-6E8A-4147-A177-3AD203B41FA5}">
                      <a16:colId xmlns:a16="http://schemas.microsoft.com/office/drawing/2014/main" val="2285906978"/>
                    </a:ext>
                  </a:extLst>
                </a:gridCol>
              </a:tblGrid>
              <a:tr h="360042">
                <a:tc gridSpan="6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Отклонение</a:t>
                      </a: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Процент выполнения показателей 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Причины не достижения или перевыполнения  результатов и не освоение средств 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001-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Услуги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 реализации государственной политики на местном уровне в области коммунального хозяйства, пассажирского транспорта и автомобильных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дорог</a:t>
                      </a:r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района (города областного  значения)</a:t>
                      </a:r>
                      <a:endParaRPr lang="ru-RU" sz="110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68025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68018.23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6.77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99.99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остатки за счет </a:t>
                      </a:r>
                      <a:r>
                        <a:rPr lang="ru-RU" sz="1100" b="0" i="0" u="none" strike="noStrike" kern="1200" dirty="0" err="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округлени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й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6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003-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Капитальные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расходы государственного органа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3523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3522,8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-0,20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остатки за счет округлений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Функционирование системы водоснабжения и водоотведения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739669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739668.03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-0.97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остатки за счет округлений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3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Обеспечение санитарии населенных пунктов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2084,0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2083,66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-0,34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остатки за счет округлений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1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022-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Развитие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транспортной инфраструктуры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27435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27434,04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-0,96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остатки за счет округлений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627534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тыс. тенге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87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22487" y="195534"/>
            <a:ext cx="8820000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Финансирование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36036"/>
              </p:ext>
            </p:extLst>
          </p:nvPr>
        </p:nvGraphicFramePr>
        <p:xfrm>
          <a:off x="179512" y="843554"/>
          <a:ext cx="8640959" cy="392370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44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188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1300099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920723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246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8186">
                  <a:extLst>
                    <a:ext uri="{9D8B030D-6E8A-4147-A177-3AD203B41FA5}">
                      <a16:colId xmlns:a16="http://schemas.microsoft.com/office/drawing/2014/main" val="2622567530"/>
                    </a:ext>
                  </a:extLst>
                </a:gridCol>
              </a:tblGrid>
              <a:tr h="367810">
                <a:tc gridSpan="6"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72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план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Отклонение</a:t>
                      </a: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Процент выполнения показателей  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Причины не достижения или перевыполнения  результатов и не освоение средств </a:t>
                      </a:r>
                      <a:endParaRPr lang="ru-RU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09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023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Обеспечение функционирования автомобильных дорог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137969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137968,52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-0,48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остатки 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за счет </a:t>
                      </a:r>
                      <a:r>
                        <a:rPr lang="ru-RU" sz="1100" b="0" i="0" u="none" strike="noStrike" kern="1200" dirty="0" err="1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округлени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й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02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Организация эксплуатации тепловых сетей, находящихся в коммунальной собственности района (городов областного значения)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189469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189468.54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46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остатки 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за счет округлений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02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033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Проектирование, развитие, обустройство и (или) приобретение инженерно-коммуникационной инфраструктуры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13255,0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13254,72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-0,28</a:t>
                      </a:r>
                      <a:endParaRPr lang="ru-RU" sz="1100" b="0" i="0" u="none" strike="noStrike" kern="120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остатки 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за счет округлений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02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Субсидирование пассажирских перевозок по социально значимым городским (сельским), пригородным и внутрирайонным сообщениям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68478,0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68478,0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75864" y="627534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тыс. тенге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94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9120166"/>
              </p:ext>
            </p:extLst>
          </p:nvPr>
        </p:nvGraphicFramePr>
        <p:xfrm>
          <a:off x="450594" y="1217892"/>
          <a:ext cx="8219256" cy="3897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8536">
                  <a:extLst>
                    <a:ext uri="{9D8B030D-6E8A-4147-A177-3AD203B41FA5}">
                      <a16:colId xmlns:a16="http://schemas.microsoft.com/office/drawing/2014/main" val="991904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план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Отклонение</a:t>
                      </a: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Процент выполнения показателей 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Причины не достижения или перевыполнения  результатов и не освоение средств </a:t>
                      </a:r>
                      <a:endParaRPr lang="ru-RU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045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Капитальный и средний ремонт автомобильных дорог районного значения и улиц населенных пунктов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460857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460856,32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-0,68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Остатки за 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счет округлений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058-</a:t>
                      </a:r>
                      <a:r>
                        <a:rPr lang="kk-K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Развитие системы водоснабжения и водоотведения в сельских населенных пунктах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000,0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362899.27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-137100.73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72.6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достигнут. 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Необходимость 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рассмотрения и урегулирования выявленных вопросов потребовала дополнительных временных </a:t>
                      </a: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затрат.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913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075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Строительство сетей связи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468,0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467,47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-0,53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остатки 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 счет округлений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Финансирование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12" y="769254"/>
            <a:ext cx="1194920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4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4188065"/>
              </p:ext>
            </p:extLst>
          </p:nvPr>
        </p:nvGraphicFramePr>
        <p:xfrm>
          <a:off x="467544" y="1200150"/>
          <a:ext cx="8219256" cy="3514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8536">
                  <a:extLst>
                    <a:ext uri="{9D8B030D-6E8A-4147-A177-3AD203B41FA5}">
                      <a16:colId xmlns:a16="http://schemas.microsoft.com/office/drawing/2014/main" val="991904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план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Отклонение</a:t>
                      </a: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Процент выполнения показателей 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Причины не достижения или перевыполнения  результатов и не освоение средств </a:t>
                      </a:r>
                      <a:endParaRPr lang="ru-RU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077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– Реализация мероприятий по социальной и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инженерной инфраструктуре в сельских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населенных пунктах в рамках проекта «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-Ел 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бесігі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2080680.0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2080679.33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-0,67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Остатки </a:t>
                      </a: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 счет округлений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113 - 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Целевые текущие трансферты нижестоящим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бюджетам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721310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721310</a:t>
                      </a: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913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fontAlgn="ctr"/>
                      <a:endParaRPr lang="kk-KZ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rtl="0" fontAlgn="ctr"/>
                      <a:r>
                        <a:rPr lang="kk-K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Итого: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5013222,0</a:t>
                      </a:r>
                    </a:p>
                  </a:txBody>
                  <a:tcPr marL="0" marR="3600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4876108,9</a:t>
                      </a:r>
                    </a:p>
                  </a:txBody>
                  <a:tcPr marL="0" marR="3600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-137113,1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3600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97,3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3600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36000" marT="0" marB="0" anchor="ctr"/>
                </a:tc>
                <a:extLst>
                  <a:ext uri="{0D108BD9-81ED-4DB2-BD59-A6C34878D82A}">
                    <a16:rowId xmlns:a16="http://schemas.microsoft.com/office/drawing/2014/main" val="356246278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Arial" pitchFamily="34" charset="0"/>
                <a:cs typeface="Arial" pitchFamily="34" charset="0"/>
              </a:rPr>
              <a:t>Финансирование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87832" y="915566"/>
            <a:ext cx="1116616" cy="131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0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тыс. тенге</a:t>
            </a:r>
          </a:p>
        </p:txBody>
      </p:sp>
    </p:spTree>
    <p:extLst>
      <p:ext uri="{BB962C8B-B14F-4D97-AF65-F5344CB8AC3E}">
        <p14:creationId xmlns:p14="http://schemas.microsoft.com/office/powerpoint/2010/main" val="71597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539552" y="1563638"/>
            <a:ext cx="8352927" cy="33843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lnSpc>
                <a:spcPct val="114000"/>
              </a:lnSpc>
              <a:buClrTx/>
              <a:buNone/>
            </a:pP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68018,23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 (6 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штат.ед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. госслужащих и 7 ед. тех.персонал)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на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выплату заработной платы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с отчислениями и налогами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шт.ед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 госслужащие 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7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ед. тех.персонал,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леч.пособие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 оздоровление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гос.служ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., премирование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гос.служ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по результатам оценки деятельности, страхование автомашины, приобретение ГСМ, приобретение прочих запасов (бумага, канцелярские принадлежности, подписка), на оплату связи, на оплату прочих услуг и работ (содержание автотранспорта, опубликование объявлении, текущий ремонт компьютерной техники, услуги по заправке картриджей, сопровождение программного обеспечения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разработка финансово-экономического обоснования (ФЭО) КГП "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Ботақара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су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қожалығы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",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работы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по составлению сметной документации с прохождением ведомственной экспертизы по объектам среднего ремонта дорог,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изготовление бланков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услуги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по оценке стоимости «Проектно-сметной документации с положительным заключением комплексной вневедомственной экспертизы проектов,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командировочные расходы).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sz="1500" b="1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001 </a:t>
            </a:r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Услуги по реализации государственной</a:t>
            </a:r>
          </a:p>
          <a:p>
            <a:pPr algn="ctr"/>
            <a:r>
              <a:rPr lang="ru-RU" sz="1400" b="1" i="1" dirty="0">
                <a:latin typeface="Arial" pitchFamily="34" charset="0"/>
                <a:cs typeface="Arial" pitchFamily="34" charset="0"/>
              </a:rPr>
              <a:t>политики на местном уровне в области</a:t>
            </a:r>
          </a:p>
          <a:p>
            <a:pPr algn="ctr"/>
            <a:r>
              <a:rPr lang="ru-RU" sz="1400" b="1" i="1" dirty="0">
                <a:latin typeface="Arial" pitchFamily="34" charset="0"/>
                <a:cs typeface="Arial" pitchFamily="34" charset="0"/>
              </a:rPr>
              <a:t>коммунального хозяйства, пассажирского</a:t>
            </a:r>
          </a:p>
          <a:p>
            <a:pPr algn="ctr"/>
            <a:r>
              <a:rPr lang="ru-RU" sz="1400" b="1" i="1" dirty="0">
                <a:latin typeface="Arial" pitchFamily="34" charset="0"/>
                <a:cs typeface="Arial" pitchFamily="34" charset="0"/>
              </a:rPr>
              <a:t>транспорта и автомобильных 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дорог района 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(города областного 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 значения)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/>
            </a:r>
            <a:br>
              <a:rPr lang="ru-RU" sz="1400" b="1" i="1" dirty="0">
                <a:latin typeface="Arial" pitchFamily="34" charset="0"/>
                <a:cs typeface="Arial" pitchFamily="34" charset="0"/>
              </a:rPr>
            </a:br>
            <a:r>
              <a:rPr lang="ru-RU" sz="1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>
                <a:latin typeface="Arial" pitchFamily="34" charset="0"/>
                <a:cs typeface="Arial" pitchFamily="34" charset="0"/>
              </a:rPr>
            </a:br>
            <a:endParaRPr lang="ru-RU" sz="1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3522,80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тыс.тенге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 на приобретение офисной мебели, компьютерной техники и кондиционеров. </a:t>
            </a: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003 -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«Капитальные расходы государственного органа»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>
                <a:latin typeface="Arial" pitchFamily="34" charset="0"/>
                <a:cs typeface="Arial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7</a:t>
            </a:fld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531367"/>
              </p:ext>
            </p:extLst>
          </p:nvPr>
        </p:nvGraphicFramePr>
        <p:xfrm>
          <a:off x="899591" y="2139702"/>
          <a:ext cx="7632850" cy="2650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0155">
                  <a:extLst>
                    <a:ext uri="{9D8B030D-6E8A-4147-A177-3AD203B41FA5}">
                      <a16:colId xmlns:a16="http://schemas.microsoft.com/office/drawing/2014/main" val="3495120985"/>
                    </a:ext>
                  </a:extLst>
                </a:gridCol>
                <a:gridCol w="1974560">
                  <a:extLst>
                    <a:ext uri="{9D8B030D-6E8A-4147-A177-3AD203B41FA5}">
                      <a16:colId xmlns:a16="http://schemas.microsoft.com/office/drawing/2014/main" val="1010425195"/>
                    </a:ext>
                  </a:extLst>
                </a:gridCol>
                <a:gridCol w="1347143">
                  <a:extLst>
                    <a:ext uri="{9D8B030D-6E8A-4147-A177-3AD203B41FA5}">
                      <a16:colId xmlns:a16="http://schemas.microsoft.com/office/drawing/2014/main" val="2016981500"/>
                    </a:ext>
                  </a:extLst>
                </a:gridCol>
                <a:gridCol w="1450992">
                  <a:extLst>
                    <a:ext uri="{9D8B030D-6E8A-4147-A177-3AD203B41FA5}">
                      <a16:colId xmlns:a16="http://schemas.microsoft.com/office/drawing/2014/main" val="428640004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Показатели прямого </a:t>
                      </a:r>
                      <a:r>
                        <a:rPr lang="ru-RU" sz="1200" b="1" dirty="0" smtClean="0">
                          <a:effectLst/>
                        </a:rPr>
                        <a:t>результата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Единица измерения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план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факт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6464462"/>
                  </a:ext>
                </a:extLst>
              </a:tr>
              <a:tr h="1284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531717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Моноблок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Единиц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7377426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Ноутбук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</a:rPr>
                        <a:t>Единиц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6185092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Стулья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Единиц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9117327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Кондиционеры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Единиц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94915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Кресло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Единиц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787588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Столы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1813252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Шкаф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7554404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Шкаф гардеробный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9432725"/>
                  </a:ext>
                </a:extLst>
              </a:tr>
              <a:tr h="170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kk-KZ" sz="1200">
                          <a:effectLst/>
                        </a:rPr>
                        <a:t>Процессор (системный блок)</a:t>
                      </a:r>
                      <a:endParaRPr lang="ru-RU" sz="120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Единиц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3841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30243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- 739668,03 тыс.тенге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использованы:</a:t>
            </a: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000" dirty="0" smtClean="0"/>
              <a:t>Работы </a:t>
            </a:r>
            <a:r>
              <a:rPr lang="ru-RU" sz="2000" dirty="0"/>
              <a:t>по текущему ремонту и обслуживанию систем водоснабжения в сельских округах </a:t>
            </a:r>
            <a:r>
              <a:rPr lang="ru-RU" sz="2000" dirty="0" err="1"/>
              <a:t>Бухар-Жырауского</a:t>
            </a:r>
            <a:r>
              <a:rPr lang="ru-RU" sz="2000" dirty="0"/>
              <a:t> района- </a:t>
            </a:r>
            <a:r>
              <a:rPr lang="ru-RU" sz="2000" dirty="0" smtClean="0"/>
              <a:t>724166,0 </a:t>
            </a:r>
            <a:r>
              <a:rPr lang="ru-RU" sz="2000" dirty="0" err="1" smtClean="0"/>
              <a:t>тыс.тенге</a:t>
            </a:r>
            <a:endParaRPr lang="ru-RU" sz="2000" dirty="0" smtClean="0"/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000" dirty="0"/>
              <a:t>Установка наружных канализационных сетей к домам в </a:t>
            </a:r>
            <a:r>
              <a:rPr lang="ru-RU" sz="2000" dirty="0" err="1"/>
              <a:t>п.Ботакара</a:t>
            </a:r>
            <a:r>
              <a:rPr lang="ru-RU" sz="2000" dirty="0"/>
              <a:t> по улице </a:t>
            </a:r>
            <a:r>
              <a:rPr lang="ru-RU" sz="2000" dirty="0" err="1"/>
              <a:t>Ауэзова</a:t>
            </a:r>
            <a:r>
              <a:rPr lang="ru-RU" sz="2000" dirty="0"/>
              <a:t>, 3Г и </a:t>
            </a:r>
            <a:r>
              <a:rPr lang="ru-RU" sz="2000" dirty="0" smtClean="0"/>
              <a:t>3Д-10399,92 </a:t>
            </a:r>
            <a:r>
              <a:rPr lang="ru-RU" sz="2000" dirty="0" err="1" smtClean="0"/>
              <a:t>тыс.тенге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000" dirty="0"/>
              <a:t>Текущий ремонт канализационных сетей в селе Самарканд </a:t>
            </a:r>
            <a:r>
              <a:rPr lang="ru-RU" sz="2000" dirty="0" err="1"/>
              <a:t>Бухар-Жырауского</a:t>
            </a:r>
            <a:r>
              <a:rPr lang="ru-RU" sz="2000" dirty="0"/>
              <a:t> </a:t>
            </a:r>
            <a:r>
              <a:rPr lang="ru-RU" sz="2000" dirty="0" smtClean="0"/>
              <a:t>района-5102,11 </a:t>
            </a:r>
            <a:r>
              <a:rPr lang="ru-RU" sz="2000" dirty="0" err="1" smtClean="0"/>
              <a:t>тыс.тенге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012 -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«Функционирование системы водоснабжения и водоотведения»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575555" y="1448246"/>
            <a:ext cx="8280919" cy="29957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2083,66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использованы:</a:t>
            </a:r>
          </a:p>
          <a:p>
            <a:pPr marL="0" indent="0" algn="just">
              <a:lnSpc>
                <a:spcPct val="114000"/>
              </a:lnSpc>
              <a:buClrTx/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016 -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«Обеспечение санитарии населенных пунктов»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935456"/>
              </p:ext>
            </p:extLst>
          </p:nvPr>
        </p:nvGraphicFramePr>
        <p:xfrm>
          <a:off x="575555" y="1762315"/>
          <a:ext cx="8280919" cy="33085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7728">
                  <a:extLst>
                    <a:ext uri="{9D8B030D-6E8A-4147-A177-3AD203B41FA5}">
                      <a16:colId xmlns:a16="http://schemas.microsoft.com/office/drawing/2014/main" val="2394777881"/>
                    </a:ext>
                  </a:extLst>
                </a:gridCol>
                <a:gridCol w="1645031">
                  <a:extLst>
                    <a:ext uri="{9D8B030D-6E8A-4147-A177-3AD203B41FA5}">
                      <a16:colId xmlns:a16="http://schemas.microsoft.com/office/drawing/2014/main" val="3648460370"/>
                    </a:ext>
                  </a:extLst>
                </a:gridCol>
                <a:gridCol w="1511198">
                  <a:extLst>
                    <a:ext uri="{9D8B030D-6E8A-4147-A177-3AD203B41FA5}">
                      <a16:colId xmlns:a16="http://schemas.microsoft.com/office/drawing/2014/main" val="1282731532"/>
                    </a:ext>
                  </a:extLst>
                </a:gridCol>
                <a:gridCol w="1566962">
                  <a:extLst>
                    <a:ext uri="{9D8B030D-6E8A-4147-A177-3AD203B41FA5}">
                      <a16:colId xmlns:a16="http://schemas.microsoft.com/office/drawing/2014/main" val="739044539"/>
                    </a:ext>
                  </a:extLst>
                </a:gridCol>
              </a:tblGrid>
              <a:tr h="173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Показатели прямого </a:t>
                      </a:r>
                      <a:r>
                        <a:rPr lang="ru-RU" sz="1100" b="1" dirty="0" smtClean="0">
                          <a:effectLst/>
                        </a:rPr>
                        <a:t>результата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Единица </a:t>
                      </a:r>
                      <a:r>
                        <a:rPr lang="ru-RU" sz="1100" b="1" dirty="0" smtClean="0">
                          <a:effectLst/>
                        </a:rPr>
                        <a:t>измерения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план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факт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66467"/>
                  </a:ext>
                </a:extLst>
              </a:tr>
              <a:tr h="1259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4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82109"/>
                  </a:ext>
                </a:extLst>
              </a:tr>
              <a:tr h="581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Мероприятия по дератизации обеспечения недопущение грызунов на объектах и на создание неблагоприятных условий для их жизнедеятельности и размножения в местах обитания (подвальных и чердачных помещениях)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м2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194916,71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>
                          <a:effectLst/>
                        </a:rPr>
                        <a:t>194916,71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820124302"/>
                  </a:ext>
                </a:extLst>
              </a:tr>
              <a:tr h="826296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Мероприятия по дезинсекции позволят обеспечить полное уничтожение или снижение численности (до безопасного уровня) членистоногих, имеющих эпидемиологическое и санитарно-гигиеническое значение, а также защиту людей от укусов кровососущих насекомых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га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7,8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7,8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2752685450"/>
                  </a:ext>
                </a:extLst>
              </a:tr>
              <a:tr h="2242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effectLst/>
                        </a:rPr>
                        <a:t>Расходы по </a:t>
                      </a:r>
                      <a:r>
                        <a:rPr lang="ru-RU" sz="1050" b="1" dirty="0" smtClean="0">
                          <a:effectLst/>
                        </a:rPr>
                        <a:t>программе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effectLst/>
                        </a:rPr>
                        <a:t>Единица </a:t>
                      </a:r>
                      <a:r>
                        <a:rPr lang="ru-RU" sz="1050" b="1" dirty="0" smtClean="0">
                          <a:effectLst/>
                        </a:rPr>
                        <a:t>измерения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 smtClean="0">
                          <a:effectLst/>
                        </a:rPr>
                        <a:t>план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 smtClean="0">
                          <a:effectLst/>
                        </a:rPr>
                        <a:t>факт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extLst>
                  <a:ext uri="{0D108BD9-81ED-4DB2-BD59-A6C34878D82A}">
                    <a16:rowId xmlns:a16="http://schemas.microsoft.com/office/drawing/2014/main" val="2192277646"/>
                  </a:ext>
                </a:extLst>
              </a:tr>
              <a:tr h="581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Проведение дезинсекции    на территории </a:t>
                      </a:r>
                      <a:r>
                        <a:rPr lang="ru-RU" sz="1000" b="1" dirty="0" err="1">
                          <a:effectLst/>
                        </a:rPr>
                        <a:t>Бухар-Жырауского</a:t>
                      </a:r>
                      <a:r>
                        <a:rPr lang="ru-RU" sz="1000" b="1" dirty="0">
                          <a:effectLst/>
                        </a:rPr>
                        <a:t> района Карагандинской области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b="1">
                          <a:effectLst/>
                        </a:rPr>
                        <a:t>тысяч тенге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436,0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>
                          <a:effectLst/>
                        </a:rPr>
                        <a:t>435,92</a:t>
                      </a:r>
                      <a:endParaRPr lang="ru-RU" sz="1000" b="1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2087663407"/>
                  </a:ext>
                </a:extLst>
              </a:tr>
              <a:tr h="4362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Проведение дератизации    на территории  Бухар-Жырауского района Карагандинской области</a:t>
                      </a:r>
                      <a:endParaRPr lang="ru-RU" sz="1000" b="1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000" b="1" dirty="0">
                          <a:effectLst/>
                        </a:rPr>
                        <a:t>тысяч тенге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1648,0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1647,74</a:t>
                      </a:r>
                      <a:endParaRPr lang="ru-RU" sz="1000" b="1" dirty="0"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nsolas" panose="020B0609020204030204" pitchFamily="49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4040098410"/>
                  </a:ext>
                </a:extLst>
              </a:tr>
              <a:tr h="198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ИТОГО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тысяч тенге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2084,0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2083,66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622" marR="38622" marT="0" marB="0" anchor="ctr"/>
                </a:tc>
                <a:extLst>
                  <a:ext uri="{0D108BD9-81ED-4DB2-BD59-A6C34878D82A}">
                    <a16:rowId xmlns:a16="http://schemas.microsoft.com/office/drawing/2014/main" val="2764827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27434,04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тыс.тенге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 на строительство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автомобильной дороги в селе Уштобе до комфортной школы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0,68807 км.</a:t>
            </a:r>
            <a:endParaRPr lang="ru-RU" sz="5400" dirty="0" smtClean="0"/>
          </a:p>
          <a:p>
            <a:pPr marL="34290" indent="0">
              <a:buNone/>
            </a:pPr>
            <a:endParaRPr lang="ru-RU" sz="5400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022-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«Развитие транспортной инфраструктуры»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137968,52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тыс.тенге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 на  зимнее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содержание автомобильных дорог районного значения (очистка дорог от снега и открытие водопропускных труб) и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текущий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ремонт автодорог районного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значения 256,1 км.</a:t>
            </a: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sz="4800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023 -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«Обеспечение функционирования автомобильных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дорог»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338437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189468,54 тыс.тенге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использованы:</a:t>
            </a:r>
          </a:p>
          <a:p>
            <a:pPr marL="0" indent="0" algn="just">
              <a:lnSpc>
                <a:spcPct val="114000"/>
              </a:lnSpc>
              <a:buClrTx/>
              <a:buNone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 Текущий  ремонт конвейера золоудаления СП-63 центральной котельной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п.Кушокы-18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621,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98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Текущий  ремонт  по замене ленты конвейера углеподачи СП 63 центральной котельной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п.Кушокы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- 7046,20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Текущий  ремонт   модульной котельной в селе Уштобе -58 460,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28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Текущий ремонт - накладка резервных источников питания (генератор) на модульных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котельных-1650,0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Установка балансировочных клапанов на тепловых сетях) модульной котельной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п.Ботакара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по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ул.Бухар-Жырау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56А-740,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84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Текущий ремонт тепловых сетей центральной котельной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п.Кушокы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-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42560,0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Подключение тепловых сетей к зданию районного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акимата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Бухар-жырауского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района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9884,96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Текущий ремонт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котла №4 и системы золоудаления центральной котельной п.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Кушокы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38000,0</a:t>
            </a:r>
            <a:r>
              <a:rPr lang="kk-KZ" dirty="0" smtClean="0"/>
              <a:t> 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Работы по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подключению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домов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п.Ботакара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ул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Ауэзова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5а, 5б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к централизованной системе отопления -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12504,28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026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Организация эксплуатации тепловых сетей, находящихся в коммунальной собственности района (городов областного значения)»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8803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13254,72 тыс.тенге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использованы:</a:t>
            </a: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 Строительство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инженерно-коммуникационной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инфраструктуры (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водоснабжение, электроснабжение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 водоотведение) к 2-м многоэтажным жилым домам по адресу: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Доскей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ул.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Мира,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дома №1 и №2 -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10642,28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Работы на проведение комплексной вневедомственной экспертизы по рабочему проекту "Строительство полигона твердо-бытовых отходов (ТБО) в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с.Петровка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Бухар-Жырауского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района Карагандинской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области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«- 2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612,44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400" b="1" i="1" dirty="0" smtClean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 smtClean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033 -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«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Проектирование, развитие, обустройство и (или) приобретение инженерно-коммуникационной инфраструктуры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987574"/>
            <a:ext cx="7632848" cy="3600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ClrTx/>
              <a:buNone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- 68478,0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использованы: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«Субсидирование пассажирских перевозок по социально значимым городским (сельским), пригородным и внутрирайонным сообщениям»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34122065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816933301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«Субсидирование пассажирских перевозок по социально значимым городским (сельским), пригородным и внутрирайонным сообщениям»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75120691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951703930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5841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864096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037-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«Субсидирование пассажирских перевозок по социально значимым городским (сельским), пригородным и внутрирайонным сообщениям»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43382870"/>
              </p:ext>
            </p:extLst>
          </p:nvPr>
        </p:nvGraphicFramePr>
        <p:xfrm>
          <a:off x="1524000" y="1491630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904645528"/>
              </p:ext>
            </p:extLst>
          </p:nvPr>
        </p:nvGraphicFramePr>
        <p:xfrm>
          <a:off x="1524000" y="3075806"/>
          <a:ext cx="60960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2102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683568" y="1563637"/>
            <a:ext cx="8136904" cy="324036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460856,32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, в том числе за счет трансфертов из областного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бюджета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335763,0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, за счет средств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местного бюджета 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125093,32 </a:t>
            </a:r>
            <a:r>
              <a:rPr lang="ru-RU" sz="1400" b="1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использованы:</a:t>
            </a: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 Работы по среднему ремонту подъездной дороги 0,6 км в селе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п.Г.Мустафина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-33260,91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Работы по среднему ремонту подъездной дороги 1,5 км в селе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Тортколь-76832,41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Работы по среднему ремонту подъездной дороги к ФОК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п.Г.Мустафина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15000,0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Работы по среднему ремонту подъездной дороги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5 км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 селе Акжар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-263745,0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Работы по среднему ремонту подъездной дороги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1,38 км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к 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Промзоне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в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с.Уштобе-72018,0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045-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«Капитальный и средний ремонт автомобильных дорог районного значения и улиц населенных пунктов»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362899.27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тыс.тенге </a:t>
            </a:r>
            <a:r>
              <a:rPr lang="ru-RU" sz="1800" dirty="0" smtClean="0"/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использованы:</a:t>
            </a:r>
          </a:p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Строительство инфраструктуры Индустриального парка в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г.Караганде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1 пусковой комплекс. Станция очистки хозяйственно-бытовых стоков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058-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«Развитие системы водоснабжения и водоотведения в сельских населенных пунктах»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3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467,47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тыс.тенге </a:t>
            </a:r>
            <a:r>
              <a:rPr lang="ru-RU" sz="1800" dirty="0" smtClean="0"/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 на начало проведения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вневедомственной экспертизы ПСД по строительству АМС на трассе между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п.Ботакара-Керней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075-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«Строительство сетей связи»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51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2080679.33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в том числе за счет трансфертов из областного бюджета -1451625,0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за счет средств местного бюджета -629054,33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тыс.тенге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«Реализация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мероприятий по социальной и</a:t>
            </a:r>
          </a:p>
          <a:p>
            <a:pPr algn="ctr" fontAlgn="base"/>
            <a:r>
              <a:rPr lang="ru-RU" sz="1400" dirty="0">
                <a:latin typeface="Arial" pitchFamily="34" charset="0"/>
                <a:cs typeface="Arial" pitchFamily="34" charset="0"/>
              </a:rPr>
              <a:t>инженерной инфраструктуре в сельских</a:t>
            </a:r>
          </a:p>
          <a:p>
            <a:pPr algn="ctr" fontAlgn="base"/>
            <a:r>
              <a:rPr lang="ru-RU" sz="1400" dirty="0">
                <a:latin typeface="Arial" pitchFamily="34" charset="0"/>
                <a:cs typeface="Arial" pitchFamily="34" charset="0"/>
              </a:rPr>
              <a:t>населенных пунктах в рамках проекта «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Ауыл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-Ел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22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«Реализация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мероприятий по социальной и</a:t>
            </a:r>
          </a:p>
          <a:p>
            <a:pPr algn="ctr" fontAlgn="base"/>
            <a:r>
              <a:rPr lang="ru-RU" sz="1400" dirty="0">
                <a:latin typeface="Arial" pitchFamily="34" charset="0"/>
                <a:cs typeface="Arial" pitchFamily="34" charset="0"/>
              </a:rPr>
              <a:t>инженерной инфраструктуре в сельских</a:t>
            </a:r>
          </a:p>
          <a:p>
            <a:pPr algn="ctr" fontAlgn="base"/>
            <a:r>
              <a:rPr lang="ru-RU" sz="1400" dirty="0">
                <a:latin typeface="Arial" pitchFamily="34" charset="0"/>
                <a:cs typeface="Arial" pitchFamily="34" charset="0"/>
              </a:rPr>
              <a:t>населенных пунктах в рамках проекта «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Ауыл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-Ел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21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580687"/>
              </p:ext>
            </p:extLst>
          </p:nvPr>
        </p:nvGraphicFramePr>
        <p:xfrm>
          <a:off x="683568" y="1479917"/>
          <a:ext cx="8064895" cy="3394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1075">
                  <a:extLst>
                    <a:ext uri="{9D8B030D-6E8A-4147-A177-3AD203B41FA5}">
                      <a16:colId xmlns:a16="http://schemas.microsoft.com/office/drawing/2014/main" val="3435706514"/>
                    </a:ext>
                  </a:extLst>
                </a:gridCol>
                <a:gridCol w="1814959">
                  <a:extLst>
                    <a:ext uri="{9D8B030D-6E8A-4147-A177-3AD203B41FA5}">
                      <a16:colId xmlns:a16="http://schemas.microsoft.com/office/drawing/2014/main" val="1147004826"/>
                    </a:ext>
                  </a:extLst>
                </a:gridCol>
                <a:gridCol w="1676812">
                  <a:extLst>
                    <a:ext uri="{9D8B030D-6E8A-4147-A177-3AD203B41FA5}">
                      <a16:colId xmlns:a16="http://schemas.microsoft.com/office/drawing/2014/main" val="3898323045"/>
                    </a:ext>
                  </a:extLst>
                </a:gridCol>
                <a:gridCol w="1672049">
                  <a:extLst>
                    <a:ext uri="{9D8B030D-6E8A-4147-A177-3AD203B41FA5}">
                      <a16:colId xmlns:a16="http://schemas.microsoft.com/office/drawing/2014/main" val="825847911"/>
                    </a:ext>
                  </a:extLst>
                </a:gridCol>
              </a:tblGrid>
              <a:tr h="1694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объектов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 освоено, тенге</a:t>
                      </a:r>
                      <a:endParaRPr lang="ru-RU" sz="1000" b="1" i="0" u="none" strike="noStrike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 том числе</a:t>
                      </a:r>
                      <a:endParaRPr lang="ru-RU" sz="10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76935"/>
                  </a:ext>
                </a:extLst>
              </a:tr>
              <a:tr h="1694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МБ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865075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ремонт </a:t>
                      </a:r>
                      <a:r>
                        <a:rPr lang="ru-RU" sz="9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внутрипоселковых</a:t>
                      </a:r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дорог </a:t>
                      </a:r>
                      <a:r>
                        <a:rPr lang="ru-RU" sz="9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с.Новоузенка</a:t>
                      </a:r>
                      <a:endParaRPr lang="ru-RU" sz="9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379427385,87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278896000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100531385,9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2068050877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ремонт </a:t>
                      </a:r>
                      <a:r>
                        <a:rPr lang="ru-RU" sz="9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внутрипоселковых</a:t>
                      </a:r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дорог </a:t>
                      </a:r>
                      <a:r>
                        <a:rPr lang="ru-RU" sz="9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с.Жанаталап</a:t>
                      </a:r>
                      <a:endParaRPr lang="ru-RU" sz="9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257781954,47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217661000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40120954,47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1610426564"/>
                  </a:ext>
                </a:extLst>
              </a:tr>
              <a:tr h="281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ремонт внутрипоселковых дорог с.Акбел</a:t>
                      </a:r>
                      <a:endParaRPr lang="ru-RU" sz="9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267431407,71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172825000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94606407,71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328652502"/>
                  </a:ext>
                </a:extLst>
              </a:tr>
              <a:tr h="2818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ремонт внутрипоселковых дорог с.Актобе</a:t>
                      </a:r>
                      <a:endParaRPr lang="ru-RU" sz="9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204225806,40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98402000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105823806,4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10079713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ремонт </a:t>
                      </a:r>
                      <a:r>
                        <a:rPr lang="ru-RU" sz="9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внутрипоселковых</a:t>
                      </a:r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дорог </a:t>
                      </a:r>
                      <a:r>
                        <a:rPr lang="ru-RU" sz="9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с.Петровка</a:t>
                      </a:r>
                      <a:endParaRPr lang="ru-RU" sz="9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172487144,59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134410000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38077144,59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4208585819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ремонт </a:t>
                      </a:r>
                      <a:r>
                        <a:rPr lang="ru-RU" sz="9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внутрипоселковых</a:t>
                      </a:r>
                      <a:r>
                        <a:rPr lang="ru-RU" sz="9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дорог </a:t>
                      </a:r>
                      <a:r>
                        <a:rPr lang="ru-RU" sz="9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с.Центральное</a:t>
                      </a:r>
                      <a:endParaRPr lang="ru-RU" sz="9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215828118,46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179896000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35932118,46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355784855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ремонт внутрипоселковых дорог с.Кокпекты 6,51 км</a:t>
                      </a:r>
                      <a:endParaRPr lang="ru-RU" sz="9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330593078,98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244758000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85835078,98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3922720746"/>
                  </a:ext>
                </a:extLst>
              </a:tr>
              <a:tr h="415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ремонт внутрипоселковых дорог с.Кокпекты 2,363 км</a:t>
                      </a:r>
                      <a:endParaRPr lang="ru-RU" sz="9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</a:endParaRPr>
                    </a:p>
                  </a:txBody>
                  <a:tcPr marL="8474" marR="8474" marT="847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106962000,54</a:t>
                      </a:r>
                      <a:endParaRPr lang="ru-RU" sz="1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85641000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21321000,54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b"/>
                </a:tc>
                <a:extLst>
                  <a:ext uri="{0D108BD9-81ED-4DB2-BD59-A6C34878D82A}">
                    <a16:rowId xmlns:a16="http://schemas.microsoft.com/office/drawing/2014/main" val="4292346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90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077-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«Реализация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мероприятий по социальной и</a:t>
            </a:r>
          </a:p>
          <a:p>
            <a:pPr algn="ctr" fontAlgn="base"/>
            <a:r>
              <a:rPr lang="ru-RU" sz="1400" dirty="0">
                <a:latin typeface="Arial" pitchFamily="34" charset="0"/>
                <a:cs typeface="Arial" pitchFamily="34" charset="0"/>
              </a:rPr>
              <a:t>инженерной инфраструктуре в сельских</a:t>
            </a:r>
          </a:p>
          <a:p>
            <a:pPr algn="ctr" fontAlgn="base"/>
            <a:r>
              <a:rPr lang="ru-RU" sz="1400" dirty="0">
                <a:latin typeface="Arial" pitchFamily="34" charset="0"/>
                <a:cs typeface="Arial" pitchFamily="34" charset="0"/>
              </a:rPr>
              <a:t>населенных пунктах в рамках проекта «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Ауыл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-Ел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бесігі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22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747099"/>
              </p:ext>
            </p:extLst>
          </p:nvPr>
        </p:nvGraphicFramePr>
        <p:xfrm>
          <a:off x="683568" y="1479913"/>
          <a:ext cx="8064895" cy="33960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1075">
                  <a:extLst>
                    <a:ext uri="{9D8B030D-6E8A-4147-A177-3AD203B41FA5}">
                      <a16:colId xmlns:a16="http://schemas.microsoft.com/office/drawing/2014/main" val="3435706514"/>
                    </a:ext>
                  </a:extLst>
                </a:gridCol>
                <a:gridCol w="1814959">
                  <a:extLst>
                    <a:ext uri="{9D8B030D-6E8A-4147-A177-3AD203B41FA5}">
                      <a16:colId xmlns:a16="http://schemas.microsoft.com/office/drawing/2014/main" val="1147004826"/>
                    </a:ext>
                  </a:extLst>
                </a:gridCol>
                <a:gridCol w="1676812">
                  <a:extLst>
                    <a:ext uri="{9D8B030D-6E8A-4147-A177-3AD203B41FA5}">
                      <a16:colId xmlns:a16="http://schemas.microsoft.com/office/drawing/2014/main" val="3898323045"/>
                    </a:ext>
                  </a:extLst>
                </a:gridCol>
                <a:gridCol w="1672049">
                  <a:extLst>
                    <a:ext uri="{9D8B030D-6E8A-4147-A177-3AD203B41FA5}">
                      <a16:colId xmlns:a16="http://schemas.microsoft.com/office/drawing/2014/main" val="825847911"/>
                    </a:ext>
                  </a:extLst>
                </a:gridCol>
              </a:tblGrid>
              <a:tr h="1930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объектов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 освоено, тенге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 том числе</a:t>
                      </a:r>
                      <a:endParaRPr lang="ru-RU" sz="10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76935"/>
                  </a:ext>
                </a:extLst>
              </a:tr>
              <a:tr h="1930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МБ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474" marR="8474" marT="8474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865075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средний ремонт </a:t>
                      </a:r>
                      <a:r>
                        <a:rPr lang="ru-RU" sz="900" u="none" strike="noStrike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внутрипоселковых</a:t>
                      </a:r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дорог </a:t>
                      </a:r>
                      <a:r>
                        <a:rPr lang="ru-RU" sz="900" u="none" strike="noStrike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с.Атамекен</a:t>
                      </a:r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93968666,62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39136000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54832666,62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8050877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технадзор-средний ремонт </a:t>
                      </a:r>
                      <a:r>
                        <a:rPr lang="ru-RU" sz="900" u="none" strike="noStrike" kern="12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внутрипоселковых</a:t>
                      </a:r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дорог населенных пунктов района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18000000,01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18000000,01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0426564"/>
                  </a:ext>
                </a:extLst>
              </a:tr>
              <a:tr h="3211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средний ремонт внутрипоселковых дорог с.Сарытобе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11312013,72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11 312 013,72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652502"/>
                  </a:ext>
                </a:extLst>
              </a:tr>
              <a:tr h="3233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Технадзор-средний ремонт внутрипоселковых дорог с.Сарытобе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483086,56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483 086,56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79713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средний ремонт внутрипоселковых дорог с.Байкадам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21678875,47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21 678 875,47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8585819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Технадзор-средний ремонт внутрипоселковых дорог с.Байкадам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499795,12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499 795,12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784855"/>
                  </a:ext>
                </a:extLst>
              </a:tr>
              <a:tr h="4730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2 080 679 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334,52</a:t>
                      </a:r>
                    </a:p>
                    <a:p>
                      <a:pPr algn="ctr" fontAlgn="b"/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1 451 625 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000,00</a:t>
                      </a:r>
                    </a:p>
                    <a:p>
                      <a:pPr algn="ctr" fontAlgn="b"/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629 054 </a:t>
                      </a:r>
                      <a:r>
                        <a:rPr lang="ru-RU" sz="900" u="none" strike="noStrike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334,52</a:t>
                      </a:r>
                    </a:p>
                    <a:p>
                      <a:pPr algn="ctr" fontAlgn="b"/>
                      <a:endParaRPr lang="ru-RU" sz="900" u="none" strike="noStrike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720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85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563638"/>
            <a:ext cx="7632848" cy="29523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4000"/>
              </a:lnSpc>
              <a:buFontTx/>
              <a:buChar char="-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721310,0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тыс.тенге </a:t>
            </a:r>
            <a:r>
              <a:rPr lang="ru-RU" sz="1800" dirty="0" smtClean="0"/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Бюджетные средства были использованы на целевые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текущие трансферты на развитие регионов в разрезе поселковых и сельских округов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Бухар-Жырауского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района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23478"/>
            <a:ext cx="8352928" cy="132476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base"/>
            <a:r>
              <a:rPr lang="ru-RU" sz="14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113 -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«Целевые текущие трансферты нижестоящим</a:t>
            </a:r>
          </a:p>
          <a:p>
            <a:pPr algn="ctr" fontAlgn="base"/>
            <a:r>
              <a:rPr lang="ru-RU" sz="1400" dirty="0">
                <a:latin typeface="Arial" pitchFamily="34" charset="0"/>
                <a:cs typeface="Arial" pitchFamily="34" charset="0"/>
              </a:rPr>
              <a:t>бюджетам»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24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2745</TotalTime>
  <Words>1697</Words>
  <Application>Microsoft Office PowerPoint</Application>
  <PresentationFormat>Экран (16:9)</PresentationFormat>
  <Paragraphs>413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SimSun</vt:lpstr>
      <vt:lpstr>Arial</vt:lpstr>
      <vt:lpstr>Calibri</vt:lpstr>
      <vt:lpstr>Consolas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Финансирование </vt:lpstr>
      <vt:lpstr>Финансирование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510</cp:revision>
  <cp:lastPrinted>2023-01-16T09:00:59Z</cp:lastPrinted>
  <dcterms:created xsi:type="dcterms:W3CDTF">2019-10-02T14:41:54Z</dcterms:created>
  <dcterms:modified xsi:type="dcterms:W3CDTF">2026-02-15T07:57:08Z</dcterms:modified>
</cp:coreProperties>
</file>