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1" r:id="rId2"/>
    <p:sldId id="310" r:id="rId3"/>
    <p:sldId id="311" r:id="rId4"/>
    <p:sldId id="312" r:id="rId5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1" d="100"/>
          <a:sy n="81" d="100"/>
        </p:scale>
        <p:origin x="1498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88640"/>
            <a:ext cx="2952328" cy="18925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5576" y="2420888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-202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Ғ.Мұстафина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мекенінің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сатысында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нақтылау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 </a:t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32750"/>
            <a:ext cx="9144000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Ғ.Мұстафина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кентінің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кіріс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бөлігі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жылғы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бюджет) </a:t>
            </a:r>
            <a:endParaRPr lang="ru-RU" sz="1500" b="1" i="1" dirty="0" smtClean="0">
              <a:latin typeface="Arial" pitchFamily="34" charset="0"/>
              <a:cs typeface="Arial" pitchFamily="34" charset="0"/>
            </a:endParaRPr>
          </a:p>
          <a:p>
            <a:endParaRPr lang="ru-RU" sz="1500" b="1" i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672926"/>
              </p:ext>
            </p:extLst>
          </p:nvPr>
        </p:nvGraphicFramePr>
        <p:xfrm>
          <a:off x="251521" y="980729"/>
          <a:ext cx="8614003" cy="500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8751"/>
                <a:gridCol w="1845252"/>
              </a:tblGrid>
              <a:tr h="45387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ТАБЫС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(мың 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1338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Көзден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салық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салынбайтын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табыс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жеке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табыс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салығы</a:t>
                      </a:r>
                      <a:endParaRPr kumimoji="0" lang="ru-RU" sz="20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41000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44949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Жеке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мүлік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салығы</a:t>
                      </a:r>
                      <a:endParaRPr kumimoji="0" lang="ru-RU" sz="20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</a:tr>
              <a:tr h="541338"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мекендердің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жеріне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салығы</a:t>
                      </a:r>
                      <a:endParaRPr kumimoji="0" lang="ru-RU" sz="20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ru-RU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</a:p>
                  </a:txBody>
                  <a:tcPr marL="9525" marR="9525" marT="9525" marB="0" anchor="b"/>
                </a:tc>
              </a:tr>
              <a:tr h="38038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Заңды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тұлғалардан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алынатын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көлік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құралдарына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салынатын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салық</a:t>
                      </a:r>
                      <a:endParaRPr kumimoji="0" lang="ru-RU" sz="20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8038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Жеке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тұлғалардан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алынатын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көліктерге</a:t>
                      </a:r>
                      <a:r>
                        <a:rPr kumimoji="0" lang="ru-RU" sz="20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салық</a:t>
                      </a:r>
                      <a:endParaRPr kumimoji="0" lang="ru-RU" sz="20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14500</a:t>
                      </a:r>
                      <a:endParaRPr kumimoji="0" lang="ru-RU" sz="20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4133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учаскелерін</a:t>
                      </a: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пайдаланғаны</a:t>
                      </a: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төлем</a:t>
                      </a:r>
                      <a:endParaRPr kumimoji="0" lang="ru-RU" sz="2000" b="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n-US" sz="20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7420</a:t>
                      </a:r>
                      <a:endParaRPr kumimoji="0" lang="ru-RU" sz="20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38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меншіктегі</a:t>
                      </a: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мүлікті</a:t>
                      </a: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жалға</a:t>
                      </a: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беруден</a:t>
                      </a: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түсетін</a:t>
                      </a:r>
                      <a:r>
                        <a:rPr kumimoji="0" lang="ru-RU" sz="2000" b="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2000" b="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табыс</a:t>
                      </a:r>
                      <a:endParaRPr kumimoji="0" lang="ru-RU" sz="2000" b="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2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38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64 374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grpSp>
        <p:nvGrpSpPr>
          <p:cNvPr id="2" name="Группа 33">
            <a:extLst>
              <a:ext uri="{FF2B5EF4-FFF2-40B4-BE49-F238E27FC236}">
                <a16:creationId xmlns="" xmlns:a16="http://schemas.microsoft.com/office/drawing/2014/main" id="{C06EFF9A-B1EB-4023-835F-4A248F1A79B8}"/>
              </a:ext>
            </a:extLst>
          </p:cNvPr>
          <p:cNvGrpSpPr/>
          <p:nvPr/>
        </p:nvGrpSpPr>
        <p:grpSpPr>
          <a:xfrm>
            <a:off x="87282" y="543017"/>
            <a:ext cx="8982293" cy="271630"/>
            <a:chOff x="1202004" y="652583"/>
            <a:chExt cx="10773278" cy="159586"/>
          </a:xfrm>
        </p:grpSpPr>
        <p:sp>
          <p:nvSpPr>
            <p:cNvPr id="8" name="object 26">
              <a:extLst>
                <a:ext uri="{FF2B5EF4-FFF2-40B4-BE49-F238E27FC236}">
                  <a16:creationId xmlns="" xmlns:a16="http://schemas.microsoft.com/office/drawing/2014/main" id="{83F394A1-728C-4639-8F96-132985FB1530}"/>
                </a:ext>
              </a:extLst>
            </p:cNvPr>
            <p:cNvSpPr/>
            <p:nvPr/>
          </p:nvSpPr>
          <p:spPr>
            <a:xfrm>
              <a:off x="1202004" y="652583"/>
              <a:ext cx="10485154" cy="92912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53975" cmpd="dbl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lang="ru-RU" sz="1333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bject 26">
              <a:extLst>
                <a:ext uri="{FF2B5EF4-FFF2-40B4-BE49-F238E27FC236}">
                  <a16:creationId xmlns="" xmlns:a16="http://schemas.microsoft.com/office/drawing/2014/main" id="{2692909B-FB8C-424D-8269-BE4FF60A1A2A}"/>
                </a:ext>
              </a:extLst>
            </p:cNvPr>
            <p:cNvSpPr/>
            <p:nvPr/>
          </p:nvSpPr>
          <p:spPr>
            <a:xfrm>
              <a:off x="1354403" y="752614"/>
              <a:ext cx="10620879" cy="59555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31750" cmpd="dbl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 lang="ru-RU" sz="1333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5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53943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Ғ.Мұстафина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кентінің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шығыстары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жылға бюджет)</a:t>
            </a:r>
            <a:endParaRPr lang="ru-RU" sz="15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002847"/>
              </p:ext>
            </p:extLst>
          </p:nvPr>
        </p:nvGraphicFramePr>
        <p:xfrm>
          <a:off x="179512" y="378854"/>
          <a:ext cx="8712968" cy="6450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33443"/>
                <a:gridCol w="1279525"/>
              </a:tblGrid>
              <a:tr h="38030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  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(мың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824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Әкім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аппаратының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қызметін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-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жалақы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қоры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826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- ЖЖМ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–1 845 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-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шығыстар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9 937 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64 067</a:t>
                      </a:r>
                      <a:endParaRPr kumimoji="0"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4735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мекендердің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көшелерін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жарықтандыру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энергиясы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төлем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532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жарық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нүктесі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20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 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желілеріне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000 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трансформаторлық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қосалқы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станцияға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(Привокзальная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Корниенко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көшелері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— 1 500 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- 0,4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желісіндегі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ағаш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тіреуіштерді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ауыстыру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(Привокзальная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көшесі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— 2 000 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Электр беру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желісін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(Корниенко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көшесі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— 3 000 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30 000</a:t>
                      </a:r>
                      <a:endParaRPr kumimoji="0" lang="ru-RU" sz="14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91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мекендердің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санитарлық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тазалығын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құрамында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сынап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шамдарды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жинауға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ыдысқа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100 мың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4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712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абаттандыру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Қоғамдық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сенбіліктерді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ұйымдастыру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материалдар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– 500 мың 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баннерлер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плакаттарды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250 мың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бейнебақылау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камерасына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500 мың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темірбетон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қоршауды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әктеу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500 мың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ойын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алаңын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2 800 мың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ағашты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кесу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бұтау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1 000 мың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кіреберіс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белгісін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монументті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орнату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Ақтау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жағынан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– 1 700 мың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шырша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100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жапырақты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әрі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қылқан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жапырақты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ағаш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көшетін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отырғызу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1000 мың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ескерткішті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жөндеу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жоба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2025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жылға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ауыстырылады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– 3 438 мың </a:t>
                      </a:r>
                      <a:r>
                        <a:rPr kumimoji="0" lang="ru-RU" sz="140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40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11 206</a:t>
                      </a:r>
                      <a:endParaRPr kumimoji="0"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7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53943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Ғ.Мұстафина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елді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мекені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шығыстар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2025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жылғы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бюджет)</a:t>
            </a:r>
            <a:endParaRPr lang="ru-RU" sz="15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55253"/>
              </p:ext>
            </p:extLst>
          </p:nvPr>
        </p:nvGraphicFramePr>
        <p:xfrm>
          <a:off x="107505" y="692697"/>
          <a:ext cx="8727482" cy="4988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88832"/>
                <a:gridCol w="1238650"/>
              </a:tblGrid>
              <a:tr h="4887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ШЫҒЫНДАР</a:t>
                      </a:r>
                      <a:endParaRPr lang="ru-RU" sz="2000" dirty="0">
                        <a:solidFill>
                          <a:schemeClr val="bg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(мың </a:t>
                      </a:r>
                      <a:r>
                        <a:rPr lang="ru-RU" sz="1400" dirty="0" err="1" smtClean="0"/>
                        <a:t>теңге</a:t>
                      </a:r>
                      <a:r>
                        <a:rPr lang="ru-RU" sz="1400" dirty="0" smtClean="0"/>
                        <a:t>)</a:t>
                      </a:r>
                    </a:p>
                  </a:txBody>
                  <a:tcPr/>
                </a:tc>
              </a:tr>
              <a:tr h="591353"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Жолдардың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істеуін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33,8 км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мекенішілік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жолдарды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қысқы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ұстауға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9 360 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жылдан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ауыспалы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жоба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ауылішілік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жолдардың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төсемесін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салу – 1 240 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8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шарт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құны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2 240 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 2025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жылға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бөлінген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қаражат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1 000 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жылдан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ауыспалы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жоба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көпір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маңында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су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өткізу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құбырларын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орнату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1 788 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8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шарт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құны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2 800 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 2025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жылға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бөлінген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қаражат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1 000 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 fontAlgn="ctr"/>
                      <a:endParaRPr kumimoji="0" lang="ru-RU" sz="18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34 833</a:t>
                      </a:r>
                      <a:endParaRPr kumimoji="0" lang="ru-RU" sz="18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5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Спорттық-сауықтыру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іс-шараларын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өткізу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-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спорттық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іс-шараларға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сыйлықтар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дипломдар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алуға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800 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800" u="none" strike="noStrike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ru-RU" sz="1800" b="0" kern="120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00</a:t>
                      </a:r>
                      <a:endParaRPr kumimoji="0" lang="ru-RU" sz="18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394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мәдени-демалыс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жұмыстарын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қолдау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- 500 мың </a:t>
                      </a:r>
                      <a:r>
                        <a:rPr kumimoji="0" lang="ru-RU" sz="1800" u="none" strike="noStrike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800" u="none" strike="noStrike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8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89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5257</TotalTime>
  <Words>517</Words>
  <Application>Microsoft Office PowerPoint</Application>
  <PresentationFormat>Экран (4:3)</PresentationFormat>
  <Paragraphs>74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Dasha</dc:creator>
  <cp:lastModifiedBy>User</cp:lastModifiedBy>
  <cp:revision>775</cp:revision>
  <dcterms:created xsi:type="dcterms:W3CDTF">2017-07-31T03:17:58Z</dcterms:created>
  <dcterms:modified xsi:type="dcterms:W3CDTF">2026-09-11T11:10:53Z</dcterms:modified>
</cp:coreProperties>
</file>