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"/>
  </p:notesMasterIdLst>
  <p:sldIdLst>
    <p:sldId id="256" r:id="rId3"/>
    <p:sldId id="326" r:id="rId4"/>
    <p:sldId id="281" r:id="rId5"/>
    <p:sldId id="261" r:id="rId6"/>
    <p:sldId id="262" r:id="rId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Грубер" initials="ЕГ" lastIdx="1" clrIdx="0">
    <p:extLst>
      <p:ext uri="{19B8F6BF-5375-455C-9EA6-DF929625EA0E}">
        <p15:presenceInfo xmlns:p15="http://schemas.microsoft.com/office/powerpoint/2012/main" userId="c88ac4261fa5c1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408" autoAdjust="0"/>
  </p:normalViewPr>
  <p:slideViewPr>
    <p:cSldViewPr>
      <p:cViewPr varScale="1">
        <p:scale>
          <a:sx n="113" d="100"/>
          <a:sy n="113" d="100"/>
        </p:scale>
        <p:origin x="586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15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873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198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44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0589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94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097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75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314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42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37552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5623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498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0029D4F-7778-4463-8FAB-AAF004A17F6B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45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0789" y="2499742"/>
            <a:ext cx="7402422" cy="1714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БЮДЖЕТІ</a:t>
            </a:r>
          </a:p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Ғ.Мұстафин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кенті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әкімінің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аппараты</a:t>
            </a:r>
          </a:p>
          <a:p>
            <a:pPr algn="ctr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наурыз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88DFAE8-0EF5-4B6B-B7E9-0FCF7009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339502"/>
            <a:ext cx="2523963" cy="2091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91630"/>
            <a:ext cx="8229600" cy="3456382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Ғабиден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Мұстафин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кенті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әкімінің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аппараты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ұсынылып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атқарылуымен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ауданның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жұмсаудың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бағыттары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таныса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аласыздар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кезеңдерінде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қағидаларын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2018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09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No 15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бұйрығының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3-тармағына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бабы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360363" algn="just">
              <a:buNone/>
            </a:pP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-138 506,0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74 996,8 </a:t>
            </a:r>
            <a:r>
              <a:rPr lang="ru-RU" sz="1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теңгені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жылдық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жоспардың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54,1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14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1237884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атқару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сатысында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түсіндірме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жазба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F8705268-BC3E-44A8-BDD6-9A2957A9C142}"/>
              </a:ext>
            </a:extLst>
          </p:cNvPr>
          <p:cNvCxnSpPr>
            <a:cxnSpLocks/>
          </p:cNvCxnSpPr>
          <p:nvPr/>
        </p:nvCxnSpPr>
        <p:spPr>
          <a:xfrm>
            <a:off x="611560" y="771550"/>
            <a:ext cx="792088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604493"/>
              </p:ext>
            </p:extLst>
          </p:nvPr>
        </p:nvGraphicFramePr>
        <p:xfrm>
          <a:off x="395536" y="635059"/>
          <a:ext cx="8352928" cy="470791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803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34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3454">
                  <a:extLst>
                    <a:ext uri="{9D8B030D-6E8A-4147-A177-3AD203B41FA5}">
                      <a16:colId xmlns:a16="http://schemas.microsoft.com/office/drawing/2014/main" xmlns="" val="1686467299"/>
                    </a:ext>
                  </a:extLst>
                </a:gridCol>
                <a:gridCol w="655351">
                  <a:extLst>
                    <a:ext uri="{9D8B030D-6E8A-4147-A177-3AD203B41FA5}">
                      <a16:colId xmlns:a16="http://schemas.microsoft.com/office/drawing/2014/main" xmlns="" val="237976327"/>
                    </a:ext>
                  </a:extLst>
                </a:gridCol>
                <a:gridCol w="454920">
                  <a:extLst>
                    <a:ext uri="{9D8B030D-6E8A-4147-A177-3AD203B41FA5}">
                      <a16:colId xmlns:a16="http://schemas.microsoft.com/office/drawing/2014/main" xmlns="" val="1663235539"/>
                    </a:ext>
                  </a:extLst>
                </a:gridCol>
                <a:gridCol w="697208">
                  <a:extLst>
                    <a:ext uri="{9D8B030D-6E8A-4147-A177-3AD203B41FA5}">
                      <a16:colId xmlns:a16="http://schemas.microsoft.com/office/drawing/2014/main" xmlns="" val="189908816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58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1033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Б</a:t>
                      </a:r>
                      <a:r>
                        <a:rPr lang="kk-KZ" sz="900" kern="1200" dirty="0">
                          <a:latin typeface="Arial" pitchFamily="34" charset="0"/>
                          <a:cs typeface="Arial" pitchFamily="34" charset="0"/>
                        </a:rPr>
                        <a:t>ікітілген 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900" kern="1200" dirty="0" smtClean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9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(+-)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2025 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 (+-)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бюджет 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100" kern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ай  2025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Біітілген</a:t>
                      </a: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1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2024 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Бікітілген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бюджет </a:t>
                      </a:r>
                      <a:r>
                        <a:rPr lang="ru-RU" sz="1100" kern="1200" dirty="0" smtClean="0">
                          <a:latin typeface="Arial" pitchFamily="34" charset="0"/>
                          <a:cs typeface="Arial" pitchFamily="34" charset="0"/>
                        </a:rPr>
                        <a:t>2     ай 2023 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r>
                        <a:rPr lang="en-US" sz="9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900" b="1" dirty="0">
                          <a:latin typeface="Arial" pitchFamily="34" charset="0"/>
                          <a:cs typeface="Arial" pitchFamily="34" charset="0"/>
                        </a:rPr>
                        <a:t>.КІРІСТЕР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138506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74996,8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60,26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45191,8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84,33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38112,5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27465,7</a:t>
                      </a:r>
                      <a:endParaRPr lang="en-US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   САЛЫҚТЫҚ ТҮСІМДЕР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64206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28117,7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91,82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25816,4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19266,5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8374,2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r>
                        <a:rPr lang="kk-KZ" sz="9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Төлем көзінде ұстап қалуға жатпайтын табысқа салынатын жеке тұлғалардың табыс салығы</a:t>
                      </a:r>
                      <a:endParaRPr lang="ru-RU" sz="900" b="0" i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41000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14252,3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14189,5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78,35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11117,5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406,9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28333325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900" b="0" kern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Жеке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тұлғалардың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мүлкiне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салынатын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900" b="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салық</a:t>
                      </a:r>
                      <a:r>
                        <a:rPr lang="en-US" sz="900" b="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42,67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3,2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405,41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54697688"/>
                  </a:ext>
                </a:extLst>
              </a:tr>
              <a:tr h="244814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  </a:t>
                      </a:r>
                      <a:r>
                        <a:rPr lang="en-US" sz="9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lang="en-US" sz="9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17,0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1560,59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265,3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117,04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310,5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325,1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72213930"/>
                  </a:ext>
                </a:extLst>
              </a:tr>
              <a:tr h="203577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Заңды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тұлғалардан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көлiк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құралдарына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5174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Жеке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тұлғалардан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көлiк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құралдарына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салынатын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салық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14500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11711,7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9397,0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5954,2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87,76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5225,2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САЛЫҚТЫҚ  ЕМЕС ТҮСІМДЕР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7420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2111,5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92,89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1961,3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1878,8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2401,8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8318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Аудандық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қала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ауыл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кент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ауылдық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округ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коммуналдық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меншігінің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мүлкін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жалға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беруден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түсетін</a:t>
                      </a:r>
                      <a:r>
                        <a:rPr lang="en-US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90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кірістер</a:t>
                      </a:r>
                      <a:endParaRPr lang="ru-RU" sz="90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92299287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НЕГІЗГІ КАПИТАЛДЫ САТУДАН ТҮСЕТІН ТҮСІМДЕР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14,1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42,3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0469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ТРАНСФЕРТТЕРДІҢ ТҮСІМДЕРІ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62176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75,37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46864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19333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18846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19063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40817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55,85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22796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15407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15000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14639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1159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Трансферттердің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тісімдерді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33315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72,24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24068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16,31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3926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3846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4424</a:t>
                      </a:r>
                      <a:endParaRPr lang="ru-RU" sz="800" b="1" kern="12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357504"/>
            <a:ext cx="6390710" cy="162018"/>
          </a:xfrm>
        </p:spPr>
        <p:txBody>
          <a:bodyPr>
            <a:normAutofit fontScale="90000"/>
          </a:bodyPr>
          <a:lstStyle/>
          <a:p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Ғабиден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Мұстафин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кенті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әкімінің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аппараты </a:t>
            </a:r>
            <a:r>
              <a:rPr lang="ru-RU" sz="15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5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2023-2026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параметрлері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</a:t>
            </a:r>
            <a:r>
              <a:rPr lang="ru-RU" sz="165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94258" y="465516"/>
            <a:ext cx="972108" cy="16201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тыс.тенге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Ғабиден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Мұстафин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кенті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әкімінің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аппараты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2022-2025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параметрлері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907733"/>
              </p:ext>
            </p:extLst>
          </p:nvPr>
        </p:nvGraphicFramePr>
        <p:xfrm>
          <a:off x="539552" y="573528"/>
          <a:ext cx="7920882" cy="4096441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365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31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1367941745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xmlns="" val="3311055159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2393836236"/>
                    </a:ext>
                  </a:extLst>
                </a:gridCol>
                <a:gridCol w="857409">
                  <a:extLst>
                    <a:ext uri="{9D8B030D-6E8A-4147-A177-3AD203B41FA5}">
                      <a16:colId xmlns:a16="http://schemas.microsoft.com/office/drawing/2014/main" xmlns="" val="328440078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xmlns="" val="581598101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xmlns="" val="173436246"/>
                    </a:ext>
                  </a:extLst>
                </a:gridCol>
              </a:tblGrid>
              <a:tr h="1108710"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Бюджеті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і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ай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2024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2023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2022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7653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 ШЫҒЫНДАР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49,47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68516,7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51,06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34983,0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23619,2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19498,0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01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мемлекетт</a:t>
                      </a:r>
                      <a:r>
                        <a:rPr lang="en-US" sz="800" b="1" i="1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800" b="1" i="1" dirty="0" err="1"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lang="ru-RU" sz="8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16051,3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16186,0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92,36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14949,6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15209,9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124001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кент,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округ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әкімінің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қызметін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жөніндегі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61 067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26,28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16051,3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16186,0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13232,5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14491,9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124022 «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күрделі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шығыстары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1717,1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831931888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124107 "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атқарушы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органның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резерві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есебінен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іс-шаралар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өткізу"бағдарламасы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1011,8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05000542"/>
                  </a:ext>
                </a:extLst>
              </a:tr>
              <a:tr h="2919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07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Тұрғын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үй-коммуналдық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шаруашылық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41 306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55,57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22954,9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21,61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4959,9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6667,5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34,27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2285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124014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мекендерді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сумен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жабдықтауды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ұйымдастыру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64,88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19463,2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25,46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59,45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2946,5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72,63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96933829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124009 «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Елді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мекендердің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санитариясын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ету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30568232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124011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Елді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мекендерді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абаттандыру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мен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көгалдандыру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11 206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3471,7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4464,2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82,79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3696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900" b="1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 fontScale="90000"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-2027 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7867206"/>
              </p:ext>
            </p:extLst>
          </p:nvPr>
        </p:nvGraphicFramePr>
        <p:xfrm>
          <a:off x="467544" y="87474"/>
          <a:ext cx="7533459" cy="430564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242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19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2020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56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4601">
                  <a:extLst>
                    <a:ext uri="{9D8B030D-6E8A-4147-A177-3AD203B41FA5}">
                      <a16:colId xmlns:a16="http://schemas.microsoft.com/office/drawing/2014/main" xmlns="" val="2494152455"/>
                    </a:ext>
                  </a:extLst>
                </a:gridCol>
                <a:gridCol w="652577">
                  <a:extLst>
                    <a:ext uri="{9D8B030D-6E8A-4147-A177-3AD203B41FA5}">
                      <a16:colId xmlns:a16="http://schemas.microsoft.com/office/drawing/2014/main" xmlns="" val="3571483410"/>
                    </a:ext>
                  </a:extLst>
                </a:gridCol>
                <a:gridCol w="533926">
                  <a:extLst>
                    <a:ext uri="{9D8B030D-6E8A-4147-A177-3AD203B41FA5}">
                      <a16:colId xmlns:a16="http://schemas.microsoft.com/office/drawing/2014/main" xmlns="" val="2693801383"/>
                    </a:ext>
                  </a:extLst>
                </a:gridCol>
                <a:gridCol w="652577">
                  <a:extLst>
                    <a:ext uri="{9D8B030D-6E8A-4147-A177-3AD203B41FA5}">
                      <a16:colId xmlns:a16="http://schemas.microsoft.com/office/drawing/2014/main" xmlns="" val="1600805158"/>
                    </a:ext>
                  </a:extLst>
                </a:gridCol>
                <a:gridCol w="474601">
                  <a:extLst>
                    <a:ext uri="{9D8B030D-6E8A-4147-A177-3AD203B41FA5}">
                      <a16:colId xmlns:a16="http://schemas.microsoft.com/office/drawing/2014/main" xmlns="" val="3024085639"/>
                    </a:ext>
                  </a:extLst>
                </a:gridCol>
                <a:gridCol w="563173">
                  <a:extLst>
                    <a:ext uri="{9D8B030D-6E8A-4147-A177-3AD203B41FA5}">
                      <a16:colId xmlns:a16="http://schemas.microsoft.com/office/drawing/2014/main" xmlns="" val="2378741880"/>
                    </a:ext>
                  </a:extLst>
                </a:gridCol>
              </a:tblGrid>
              <a:tr h="12573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Бюджеті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і </a:t>
                      </a:r>
                      <a:r>
                        <a:rPr lang="ru-RU" sz="1000" kern="1200" dirty="0" smtClean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ай 2025 </a:t>
                      </a:r>
                      <a:r>
                        <a:rPr lang="ru-RU" sz="1000" kern="12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2024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2023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Бюджеті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lang="ru-RU" sz="1000" b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000" b="0" kern="120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ай 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2022 </a:t>
                      </a:r>
                      <a:r>
                        <a:rPr lang="ru-RU" sz="1000" b="0" kern="1200" dirty="0" err="1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 ШЫҒЫНДАР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138 506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50,19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69516,7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50,32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34983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i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23619,2</a:t>
                      </a:r>
                      <a:endParaRPr lang="ru-RU" sz="900" b="1" i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82,55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19498,0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08 Культура, спорт, туризм и информационное пространство 08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Мәдениет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спорт, туризм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ақпараттық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кеңіст</a:t>
                      </a:r>
                      <a:r>
                        <a:rPr lang="en-US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</a:t>
                      </a:r>
                    </a:p>
                    <a:p>
                      <a:pPr algn="l" fontAlgn="t"/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644019692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124006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деңгейде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мәдени-демалыс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жұмысын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қолдау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06605507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124028 «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деңгейде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дене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шынықтыру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сауықтыру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спорттық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шараларды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өткізу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28116750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Көл</a:t>
                      </a:r>
                      <a:r>
                        <a:rPr lang="en-US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 </a:t>
                      </a:r>
                      <a:r>
                        <a:rPr lang="ru-RU" sz="800" b="1" i="1" kern="1200" dirty="0" err="1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коммуникация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30509,2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1311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7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Бағдарлама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124013 «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Аудандық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маңызы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бар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қалаларда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ауылдарда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кенттерде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округтерде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автомобиль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жолдарының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жұмыс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істеуін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»</a:t>
                      </a:r>
                    </a:p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Көл</a:t>
                      </a:r>
                      <a:r>
                        <a:rPr lang="en-US" sz="800" kern="1200" dirty="0" err="1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к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34 833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30509,2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1311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Трансферты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124048 «Возврат неиспользованных (недоиспользованных) целевых трансфертов»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x-none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2142</TotalTime>
  <Words>758</Words>
  <Application>Microsoft Office PowerPoint</Application>
  <PresentationFormat>Экран (16:9)</PresentationFormat>
  <Paragraphs>361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Candara</vt:lpstr>
      <vt:lpstr>Symbol</vt:lpstr>
      <vt:lpstr>Times New Roman</vt:lpstr>
      <vt:lpstr>Волна</vt:lpstr>
      <vt:lpstr>Тема Office</vt:lpstr>
      <vt:lpstr>Презентация PowerPoint</vt:lpstr>
      <vt:lpstr>2026 жылға арналған бюджетті атқару сатысында азаматтық бюджетті орналастыру туралы түсіндірме жазба</vt:lpstr>
      <vt:lpstr> Ғабиден Мұстафин кенті әкімінің аппараты бюджетінің 2023-2026 жылдарға арналған негізгі параметрлері                                                                                                       </vt:lpstr>
      <vt:lpstr>Ғабиден Мұстафин кенті әкімінің аппараты бюджетінің 2022-2025 жылдарға арналған негізгі параметрлері</vt:lpstr>
      <vt:lpstr>Основные параметры бюджета Кызылкаинского сельского округа   за 2025-2027 годы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287</cp:revision>
  <cp:lastPrinted>2022-01-28T10:04:18Z</cp:lastPrinted>
  <dcterms:created xsi:type="dcterms:W3CDTF">2019-10-02T14:41:54Z</dcterms:created>
  <dcterms:modified xsi:type="dcterms:W3CDTF">2026-09-15T13:08:41Z</dcterms:modified>
</cp:coreProperties>
</file>