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408" autoAdjust="0"/>
  </p:normalViewPr>
  <p:slideViewPr>
    <p:cSldViewPr>
      <p:cViewPr varScale="1">
        <p:scale>
          <a:sx n="113" d="100"/>
          <a:sy n="113" d="100"/>
        </p:scale>
        <p:origin x="586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8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44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058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94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097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75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14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2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755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62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9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Ғ.Мұстафин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кенті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аппараты</a:t>
            </a: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ақпан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456382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Ғабиден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Мұстафин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кенті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аппараты 2025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ұсынылып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атқарылуымен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жұмсаудың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таныса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аласыздар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кезеңдерінде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2018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09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 15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3-тармағына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бабы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-138 506,0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878,1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22,3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23788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атқару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сатысында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түсіндірме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жазба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959008"/>
              </p:ext>
            </p:extLst>
          </p:nvPr>
        </p:nvGraphicFramePr>
        <p:xfrm>
          <a:off x="395536" y="635059"/>
          <a:ext cx="8352928" cy="474821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80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340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3454">
                  <a:extLst>
                    <a:ext uri="{9D8B030D-6E8A-4147-A177-3AD203B41FA5}">
                      <a16:colId xmlns="" xmlns:a16="http://schemas.microsoft.com/office/drawing/2014/main" val="1686467299"/>
                    </a:ext>
                  </a:extLst>
                </a:gridCol>
                <a:gridCol w="655351">
                  <a:extLst>
                    <a:ext uri="{9D8B030D-6E8A-4147-A177-3AD203B41FA5}">
                      <a16:colId xmlns="" xmlns:a16="http://schemas.microsoft.com/office/drawing/2014/main" val="237976327"/>
                    </a:ext>
                  </a:extLst>
                </a:gridCol>
                <a:gridCol w="454920">
                  <a:extLst>
                    <a:ext uri="{9D8B030D-6E8A-4147-A177-3AD203B41FA5}">
                      <a16:colId xmlns="" xmlns:a16="http://schemas.microsoft.com/office/drawing/2014/main" val="1663235539"/>
                    </a:ext>
                  </a:extLst>
                </a:gridCol>
                <a:gridCol w="697208">
                  <a:extLst>
                    <a:ext uri="{9D8B030D-6E8A-4147-A177-3AD203B41FA5}">
                      <a16:colId xmlns="" xmlns:a16="http://schemas.microsoft.com/office/drawing/2014/main" val="189908816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858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1033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r>
                        <a:rPr lang="kk-KZ" sz="900" kern="1200" dirty="0">
                          <a:latin typeface="Arial" pitchFamily="34" charset="0"/>
                          <a:cs typeface="Arial" pitchFamily="34" charset="0"/>
                        </a:rPr>
                        <a:t>ікітілген 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900" kern="120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2025 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100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ай  2025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1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2024 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     ай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900" b="1" dirty="0">
                          <a:latin typeface="Arial" pitchFamily="34" charset="0"/>
                          <a:cs typeface="Arial" pitchFamily="34" charset="0"/>
                        </a:rPr>
                        <a:t>.КІРІСТЕР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138506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35749,4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20847,4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26669,1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17688,0</a:t>
                      </a:r>
                      <a:endParaRPr lang="en-US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   САЛЫҚТЫҚ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64206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14942,3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15110,2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11942,1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4016,5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kk-KZ" sz="9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Төлем көзінде ұстап қалуға жатпайтын табысқа салынатын жеке тұлғалардың табыс салығы</a:t>
                      </a:r>
                      <a:endParaRPr lang="ru-RU" sz="900" b="0" i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11985,1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12557,7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9253,5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313,0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2833332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9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Жеке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тұлғалардың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мүлкiне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салынатын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салық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4697688"/>
                  </a:ext>
                </a:extLst>
              </a:tr>
              <a:tr h="244814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</a:t>
                      </a:r>
                      <a:r>
                        <a:rPr lang="en-US" sz="9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lang="en-US" sz="9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1771,62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262,2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306,6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421,1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2213930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Заңды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819,5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403,4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502,5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1064,3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САЛЫҚТЫҚ  ЕМЕС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2109,7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1883,5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1878,8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2217,9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8318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кент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округ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меншігінің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мүлкін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жалға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беруден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түсетін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кірістер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92299287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НЕГІЗГІ КАПИТАЛДЫ САТУДАН ТҮСЕТІН ТҮСІМДЕР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28,2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0469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ТРАНСФЕРТТЕРДІҢ ТҮСІМДЕРІ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62176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20793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5709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257,96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14727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13643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40817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3496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1908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11000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9886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1159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Трансферттердің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тісімдерді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33315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17297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21,97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3801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3727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3757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57504"/>
            <a:ext cx="6390710" cy="162018"/>
          </a:xfrm>
        </p:spPr>
        <p:txBody>
          <a:bodyPr>
            <a:normAutofit fontScale="90000"/>
          </a:bodyPr>
          <a:lstStyle/>
          <a:p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Ғабиден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Мұстафин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кенті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аппараты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2023-2026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</a:t>
            </a:r>
            <a:r>
              <a:rPr lang="ru-RU" sz="16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Ғабиден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Мұстафин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кенті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аппараты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2022-2025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592689"/>
              </p:ext>
            </p:extLst>
          </p:nvPr>
        </p:nvGraphicFramePr>
        <p:xfrm>
          <a:off x="539552" y="573528"/>
          <a:ext cx="7920882" cy="409644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76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15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67678">
                  <a:extLst>
                    <a:ext uri="{9D8B030D-6E8A-4147-A177-3AD203B41FA5}">
                      <a16:colId xmlns="" xmlns:a16="http://schemas.microsoft.com/office/drawing/2014/main" val="1367941745"/>
                    </a:ext>
                  </a:extLst>
                </a:gridCol>
                <a:gridCol w="701517">
                  <a:extLst>
                    <a:ext uri="{9D8B030D-6E8A-4147-A177-3AD203B41FA5}">
                      <a16:colId xmlns="" xmlns:a16="http://schemas.microsoft.com/office/drawing/2014/main" val="3311055159"/>
                    </a:ext>
                  </a:extLst>
                </a:gridCol>
                <a:gridCol w="467678">
                  <a:extLst>
                    <a:ext uri="{9D8B030D-6E8A-4147-A177-3AD203B41FA5}">
                      <a16:colId xmlns="" xmlns:a16="http://schemas.microsoft.com/office/drawing/2014/main" val="2393836236"/>
                    </a:ext>
                  </a:extLst>
                </a:gridCol>
                <a:gridCol w="857409">
                  <a:extLst>
                    <a:ext uri="{9D8B030D-6E8A-4147-A177-3AD203B41FA5}">
                      <a16:colId xmlns="" xmlns:a16="http://schemas.microsoft.com/office/drawing/2014/main" val="3284400783"/>
                    </a:ext>
                  </a:extLst>
                </a:gridCol>
                <a:gridCol w="467678">
                  <a:extLst>
                    <a:ext uri="{9D8B030D-6E8A-4147-A177-3AD203B41FA5}">
                      <a16:colId xmlns="" xmlns:a16="http://schemas.microsoft.com/office/drawing/2014/main" val="581598101"/>
                    </a:ext>
                  </a:extLst>
                </a:gridCol>
                <a:gridCol w="701517">
                  <a:extLst>
                    <a:ext uri="{9D8B030D-6E8A-4147-A177-3AD203B41FA5}">
                      <a16:colId xmlns="" xmlns:a16="http://schemas.microsoft.com/office/drawing/2014/main" val="173436246"/>
                    </a:ext>
                  </a:extLst>
                </a:gridCol>
              </a:tblGrid>
              <a:tr h="1108710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Бюджеті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і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ай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2024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2023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2022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30898,1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17020,4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15858,8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14272,3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мемлекетт</a:t>
                      </a:r>
                      <a:r>
                        <a:rPr lang="en-US" sz="800" b="1" i="1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lang="ru-RU" sz="8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11399,6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11329,5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12373,8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88,49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10949,3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кент,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округ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әкімінің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11399,6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11329,5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10461,4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10907,3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124022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күрделі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шығыстары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1912,4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124107 "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резерві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есебінен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іс-шаралар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өткізу"бағдарламасы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07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Тұрғын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үй-коммуналдық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шаруашылық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15547,2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124014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жабдықтауды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12109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96933829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124009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Елді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санитариясын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абаттандыру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мен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көгалдандыру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30,68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3438,2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866141"/>
              </p:ext>
            </p:extLst>
          </p:nvPr>
        </p:nvGraphicFramePr>
        <p:xfrm>
          <a:off x="467544" y="87474"/>
          <a:ext cx="7533459" cy="43056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19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202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56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74601">
                  <a:extLst>
                    <a:ext uri="{9D8B030D-6E8A-4147-A177-3AD203B41FA5}">
                      <a16:colId xmlns="" xmlns:a16="http://schemas.microsoft.com/office/drawing/2014/main" val="2494152455"/>
                    </a:ext>
                  </a:extLst>
                </a:gridCol>
                <a:gridCol w="652577">
                  <a:extLst>
                    <a:ext uri="{9D8B030D-6E8A-4147-A177-3AD203B41FA5}">
                      <a16:colId xmlns="" xmlns:a16="http://schemas.microsoft.com/office/drawing/2014/main" val="3571483410"/>
                    </a:ext>
                  </a:extLst>
                </a:gridCol>
                <a:gridCol w="533926">
                  <a:extLst>
                    <a:ext uri="{9D8B030D-6E8A-4147-A177-3AD203B41FA5}">
                      <a16:colId xmlns="" xmlns:a16="http://schemas.microsoft.com/office/drawing/2014/main" val="2693801383"/>
                    </a:ext>
                  </a:extLst>
                </a:gridCol>
                <a:gridCol w="652577">
                  <a:extLst>
                    <a:ext uri="{9D8B030D-6E8A-4147-A177-3AD203B41FA5}">
                      <a16:colId xmlns="" xmlns:a16="http://schemas.microsoft.com/office/drawing/2014/main" val="1600805158"/>
                    </a:ext>
                  </a:extLst>
                </a:gridCol>
                <a:gridCol w="474601">
                  <a:extLst>
                    <a:ext uri="{9D8B030D-6E8A-4147-A177-3AD203B41FA5}">
                      <a16:colId xmlns="" xmlns:a16="http://schemas.microsoft.com/office/drawing/2014/main" val="3024085639"/>
                    </a:ext>
                  </a:extLst>
                </a:gridCol>
                <a:gridCol w="563173">
                  <a:extLst>
                    <a:ext uri="{9D8B030D-6E8A-4147-A177-3AD203B41FA5}">
                      <a16:colId xmlns="" xmlns:a16="http://schemas.microsoft.com/office/drawing/2014/main" val="2378741880"/>
                    </a:ext>
                  </a:extLst>
                </a:gridCol>
              </a:tblGrid>
              <a:tr h="12573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Бюджеті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і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ай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2024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2023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2022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30898,1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17020,4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15858,8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14272,3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08 Культура, спорт, туризм и информационное пространство 08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Мәдениет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спорт, туризм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ақпараттық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кеңіст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</a:t>
                      </a:r>
                    </a:p>
                    <a:p>
                      <a:pPr algn="l" fontAlgn="t"/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124006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деңгейде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мәдени-демалыс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жұмысын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қолдау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124028 «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деңгейде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шынықтыру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сауықтыру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спорттық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шараларды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x-none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коммуникация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124013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қалаларда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кенттерде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округтерде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автомобиль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жолдарының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істеуін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Көл</a:t>
                      </a:r>
                      <a:r>
                        <a:rPr lang="en-US" sz="800" kern="1200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2141</TotalTime>
  <Words>756</Words>
  <Application>Microsoft Office PowerPoint</Application>
  <PresentationFormat>Экран (16:9)</PresentationFormat>
  <Paragraphs>359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2026 жылға арналған бюджетті атқару сатысында азаматтық бюджетті орналастыру туралы түсіндірме жазба</vt:lpstr>
      <vt:lpstr> Ғабиден Мұстафин кенті әкімінің аппараты бюджетінің 2023-2026 жылдарға арналған негізгі параметрлері                                                                                                       </vt:lpstr>
      <vt:lpstr>Ғабиден Мұстафин кенті әкімінің аппараты бюджетінің 2022-2025 жылдарға арналған негізгі параметрлері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286</cp:revision>
  <cp:lastPrinted>2022-01-28T10:04:18Z</cp:lastPrinted>
  <dcterms:created xsi:type="dcterms:W3CDTF">2019-10-02T14:41:54Z</dcterms:created>
  <dcterms:modified xsi:type="dcterms:W3CDTF">2026-09-15T11:03:42Z</dcterms:modified>
</cp:coreProperties>
</file>