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326" r:id="rId4"/>
    <p:sldId id="281" r:id="rId5"/>
    <p:sldId id="261" r:id="rId6"/>
    <p:sldId id="262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Грубер" initials="ЕГ" lastIdx="1" clrIdx="0">
    <p:extLst>
      <p:ext uri="{19B8F6BF-5375-455C-9EA6-DF929625EA0E}">
        <p15:presenceInfo xmlns:p15="http://schemas.microsoft.com/office/powerpoint/2012/main" userId="c88ac4261fa5c1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6408" autoAdjust="0"/>
  </p:normalViewPr>
  <p:slideViewPr>
    <p:cSldViewPr>
      <p:cViewPr varScale="1">
        <p:scale>
          <a:sx n="113" d="100"/>
          <a:sy n="113" d="100"/>
        </p:scale>
        <p:origin x="586" y="10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949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73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65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522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9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15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41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652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966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31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83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51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2499742"/>
            <a:ext cx="7402422" cy="194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 БЮДЖЕТ 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п.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Габидена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Мустафина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февраль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88DFAE8-0EF5-4B6B-B7E9-0FCF7009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339502"/>
            <a:ext cx="2523963" cy="2091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35648"/>
            <a:ext cx="8229600" cy="3312364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Вашему вниманию представлен гражданский бюджет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п.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Г.Мустафина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февраль 2025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года, в рамках которого Вы можете ознакомиться с исполнением местного бюджета, основными направлениями расходования бюджетных средств округа.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параграфа 3 приказа Министра финансов РК от 09  января 2018 года №15 «Об утверждении Правил и составления гражданского бюджета на стадиях бюджетного планирования и исполнения  бюджетов»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по статьям расходов: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По расходам текущее исполнение при плане на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138 506,0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тенге,  исполнение составило –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30 878,1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тенге, что составляет –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22,3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от годового плана.</a:t>
            </a:r>
          </a:p>
          <a:p>
            <a:pPr algn="just">
              <a:buNone/>
            </a:pP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145390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Пояснительная записка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размещению гражданского бюджета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стадии исполнения  бюджета за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F8705268-BC3E-44A8-BDD6-9A2957A9C142}"/>
              </a:ext>
            </a:extLst>
          </p:cNvPr>
          <p:cNvCxnSpPr>
            <a:cxnSpLocks/>
          </p:cNvCxnSpPr>
          <p:nvPr/>
        </p:nvCxnSpPr>
        <p:spPr>
          <a:xfrm>
            <a:off x="611560" y="771550"/>
            <a:ext cx="792088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195121"/>
              </p:ext>
            </p:extLst>
          </p:nvPr>
        </p:nvGraphicFramePr>
        <p:xfrm>
          <a:off x="323529" y="731805"/>
          <a:ext cx="8352926" cy="431259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608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77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26225">
                  <a:extLst>
                    <a:ext uri="{9D8B030D-6E8A-4147-A177-3AD203B41FA5}">
                      <a16:colId xmlns="" xmlns:a16="http://schemas.microsoft.com/office/drawing/2014/main" val="1686467299"/>
                    </a:ext>
                  </a:extLst>
                </a:gridCol>
                <a:gridCol w="657784">
                  <a:extLst>
                    <a:ext uri="{9D8B030D-6E8A-4147-A177-3AD203B41FA5}">
                      <a16:colId xmlns="" xmlns:a16="http://schemas.microsoft.com/office/drawing/2014/main" val="237976327"/>
                    </a:ext>
                  </a:extLst>
                </a:gridCol>
                <a:gridCol w="526225">
                  <a:extLst>
                    <a:ext uri="{9D8B030D-6E8A-4147-A177-3AD203B41FA5}">
                      <a16:colId xmlns="" xmlns:a16="http://schemas.microsoft.com/office/drawing/2014/main" val="1663235539"/>
                    </a:ext>
                  </a:extLst>
                </a:gridCol>
                <a:gridCol w="657785">
                  <a:extLst>
                    <a:ext uri="{9D8B030D-6E8A-4147-A177-3AD203B41FA5}">
                      <a16:colId xmlns="" xmlns:a16="http://schemas.microsoft.com/office/drawing/2014/main" val="189908816"/>
                    </a:ext>
                  </a:extLst>
                </a:gridCol>
                <a:gridCol w="5220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19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4843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3378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69823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9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(+-)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 пост за 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 (+-)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Факт </a:t>
                      </a: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пос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за 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мес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 пост за 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Факт пост за 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100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latin typeface="Arial" pitchFamily="34" charset="0"/>
                          <a:cs typeface="Arial" pitchFamily="34" charset="0"/>
                        </a:rPr>
                        <a:t>мес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.ДОХОДЫ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138506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35749,4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20847,4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26669,1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17688,0</a:t>
                      </a:r>
                      <a:endParaRPr lang="en-US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59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kern="1200" dirty="0">
                          <a:latin typeface="Arial" pitchFamily="34" charset="0"/>
                          <a:cs typeface="Arial" pitchFamily="34" charset="0"/>
                        </a:rPr>
                        <a:t>   НАЛОГОВЫЕ ПОСТУПЛЕНИЯ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64206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14942,3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15110,2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11942,1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4016,5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kern="1200" dirty="0"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8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Индивидуальный подоходный налог с        </a:t>
                      </a:r>
                      <a:r>
                        <a:rPr lang="ru-RU" sz="8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доходов, не облагаемых у источника выплаты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41000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11985,1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12557,7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9253,5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313,0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4697688"/>
                  </a:ext>
                </a:extLst>
              </a:tr>
              <a:tr h="17599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i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</a:t>
                      </a:r>
                      <a:r>
                        <a:rPr lang="ru-RU" sz="8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Налог на имущество с физических лиц</a:t>
                      </a:r>
                      <a:endParaRPr lang="ru-RU" sz="80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2213930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    Земельный налог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1771,62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262,2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306,6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421,1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Налог на транспортные средства с юридических лиц 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0067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на транспортные средства с физических лиц 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14500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819,5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403,4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502,5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1064,3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3423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ru-RU" sz="8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Плата за пользование земельными участками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2109,7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1883,5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1878,8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2217,9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92299287"/>
                  </a:ext>
                </a:extLst>
              </a:tr>
              <a:tr h="200583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НЕНАЛОГОВЫЕ</a:t>
                      </a:r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 ПОСТУПЛЕНИЯ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9478">
                <a:tc>
                  <a:txBody>
                    <a:bodyPr/>
                    <a:lstStyle/>
                    <a:p>
                      <a:pPr marL="173038" indent="0" fontAlgn="base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Доходы от аренды имущества коммунальной собственности города районного значения, села, поселка, сельского округа</a:t>
                      </a:r>
                    </a:p>
                  </a:txBody>
                  <a:tcPr marL="35719" marR="35719" marT="21431" marB="214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0583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62176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20793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5709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257,96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14727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13643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9036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40817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3496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11000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9886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33315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17297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3727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3757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5486"/>
            <a:ext cx="6390710" cy="324036"/>
          </a:xfrm>
        </p:spPr>
        <p:txBody>
          <a:bodyPr>
            <a:normAutofit fontScale="90000"/>
          </a:bodyPr>
          <a:lstStyle/>
          <a:p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Аппарата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акима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п.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Габидена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Мустафина за 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годы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4258" y="465516"/>
            <a:ext cx="972108" cy="1620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ru-RU" sz="9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тыс.тенге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Аппарата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акима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п.Г.Мустафина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949670"/>
              </p:ext>
            </p:extLst>
          </p:nvPr>
        </p:nvGraphicFramePr>
        <p:xfrm>
          <a:off x="539552" y="573528"/>
          <a:ext cx="8064896" cy="403220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3650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31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76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645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1367941745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3311055159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393836236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3284400783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581598101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173436246"/>
                    </a:ext>
                  </a:extLst>
                </a:gridCol>
              </a:tblGrid>
              <a:tr h="1134126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000" kern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за февраль  </a:t>
                      </a:r>
                      <a:r>
                        <a:rPr lang="ru-RU" sz="1000" kern="1200" baseline="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февраль2025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февраль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2024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февраль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2023 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653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30898,1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17020,4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15858,8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14272,3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01 Государственные услуги общего характера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11399,6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11329,5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12373,8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10949,3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124001 «Услуги по обеспечению деятельности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акима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города районного значения, села, поселка, сельского округа»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11399,6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11329,5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10461,4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10907,3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124022 «Капитальные расходы государственного органа»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1912,4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1931888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124107 «Проведение мероприятий за счет резерва местного исполнительного органа»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05000542"/>
                  </a:ext>
                </a:extLst>
              </a:tr>
              <a:tr h="2919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07 Жилищно-коммунальное хозяйство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41 306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15547,2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1482,9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124008 «Освещение улиц в населенных пунктах»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12109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1482,9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124009 «Обеспечение санитарии населенных пунктов»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30568232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124011 «Благоустройство и озеленение населенных пунктов»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3438,2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-2027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430114"/>
              </p:ext>
            </p:extLst>
          </p:nvPr>
        </p:nvGraphicFramePr>
        <p:xfrm>
          <a:off x="683568" y="123478"/>
          <a:ext cx="8136904" cy="364742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42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0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494152455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3571483410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693801383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1600805158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3024085639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378741880"/>
                    </a:ext>
                  </a:extLst>
                </a:gridCol>
              </a:tblGrid>
              <a:tr h="972108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000" kern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за февраль  </a:t>
                      </a:r>
                      <a:r>
                        <a:rPr lang="ru-RU" sz="1000" kern="1200" baseline="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февраль2025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февраль 2024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февраль 2023 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30898,1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17020,4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15858,8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14272,3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08 Культура, спорт, туризм и информационное пространство 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44019692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124006 «Проведение культурно-досуговых мероприятий на местном уровне»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06605507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</a:t>
                      </a:r>
                      <a:r>
                        <a:rPr lang="en-US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02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 «Проведение физкультурно-оздоровительных и спортивных мероприятий на местном уровне»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x-none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28116750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Транспорт и коммуникации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7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124013 «Обеспечение функционирования автомобильных дорог в городах районного значения, селах, поселках, сельских округах»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Трансферты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124048 «Возврат неиспользованных (недоиспользованных) целевых трансфертов»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12958</TotalTime>
  <Words>733</Words>
  <Application>Microsoft Office PowerPoint</Application>
  <PresentationFormat>Экран (16:9)</PresentationFormat>
  <Paragraphs>357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Symbol</vt:lpstr>
      <vt:lpstr>Times New Roman</vt:lpstr>
      <vt:lpstr>Волна</vt:lpstr>
      <vt:lpstr>Тема Office</vt:lpstr>
      <vt:lpstr>Презентация PowerPoint</vt:lpstr>
      <vt:lpstr>Пояснительная записка к размещению гражданского бюджета на стадии исполнения  бюджета за 2026 год</vt:lpstr>
      <vt:lpstr> Основные параметры бюджета  Аппарата акима п. Габидена Мустафина за 2023-2026 годы                                                                                                               </vt:lpstr>
      <vt:lpstr>Основные параметры бюджета Аппарата акима п.Г.Мустафина  за 2023-2026 годы</vt:lpstr>
      <vt:lpstr>Основные параметры бюджета Кызылкаинского сельского округа   за 2025-2027 годы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329</cp:revision>
  <cp:lastPrinted>2022-01-28T10:04:18Z</cp:lastPrinted>
  <dcterms:created xsi:type="dcterms:W3CDTF">2019-10-02T14:41:54Z</dcterms:created>
  <dcterms:modified xsi:type="dcterms:W3CDTF">2026-09-15T11:03:48Z</dcterms:modified>
</cp:coreProperties>
</file>