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#1" loCatId="process" qsTypeId="urn:microsoft.com/office/officeart/2005/8/quickstyle/3d6#1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  <a:endParaRPr lang="en-US" dirty="0"/>
        </a:p>
        <a:p>
          <a:r>
            <a:rPr lang="ru-RU" dirty="0"/>
            <a:t>16984,6тыс.тг.</a:t>
          </a:r>
        </a:p>
      </dgm:t>
    </dgm:pt>
    <dgm:pt modelId="{DCD856F3-3648-4D18-9E43-A49ED358C82C}" type="parTrans" cxnId="{3C9E58E9-4AC3-4EAA-B504-3A6744B3D4E8}">
      <dgm:prSet/>
      <dgm:spPr/>
      <dgm:t>
        <a:bodyPr/>
        <a:lstStyle/>
        <a:p>
          <a:endParaRPr lang="ru-RU"/>
        </a:p>
      </dgm:t>
    </dgm:pt>
    <dgm:pt modelId="{9490037B-C33F-4421-A53A-97E571B75B55}" type="sibTrans" cxnId="{3C9E58E9-4AC3-4EAA-B504-3A6744B3D4E8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phldr="0" custT="0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 6176,6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тыс.тг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19EAD002-DBE7-43D9-883C-7B6666DF23EE}">
      <dgm:prSet/>
      <dgm:spPr/>
      <dgm:t>
        <a:bodyPr/>
        <a:lstStyle/>
        <a:p>
          <a:endParaRPr lang="ru-RU"/>
        </a:p>
      </dgm:t>
    </dgm:pt>
    <dgm:pt modelId="{28E8E42B-CB4D-4918-9384-F5D19D547118}" type="sibTrans" cxnId="{19EAD002-DBE7-43D9-883C-7B6666DF23EE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</a:p>
        <a:p>
          <a:r>
            <a:rPr lang="ru-RU" dirty="0"/>
            <a:t> 13175,8 </a:t>
          </a:r>
          <a:r>
            <a:rPr lang="ru-RU" dirty="0" err="1"/>
            <a:t>тыс.тг</a:t>
          </a:r>
          <a:endParaRPr lang="ru-RU" dirty="0"/>
        </a:p>
      </dgm:t>
    </dgm:pt>
    <dgm:pt modelId="{CFE61468-1AEE-4F39-9A2A-AFA7ABBC305E}" type="parTrans" cxnId="{074C4DA0-F3A1-4D9C-B76C-B8EE8D21D61A}">
      <dgm:prSet/>
      <dgm:spPr/>
      <dgm:t>
        <a:bodyPr/>
        <a:lstStyle/>
        <a:p>
          <a:endParaRPr lang="ru-RU"/>
        </a:p>
      </dgm:t>
    </dgm:pt>
    <dgm:pt modelId="{67E34D62-A3D2-45C9-9709-069800EEC325}" type="sibTrans" cxnId="{074C4DA0-F3A1-4D9C-B76C-B8EE8D21D61A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4856" custLinFactNeighborY="686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-4672" custLinFactNeighborX="-100000" custLinFactNeighborY="686">
        <dgm:presLayoutVars>
          <dgm:bulletEnabled val="1"/>
        </dgm:presLayoutVars>
      </dgm:prSet>
      <dgm:spPr/>
    </dgm:pt>
  </dgm:ptLst>
  <dgm:cxnLst>
    <dgm:cxn modelId="{19EAD002-DBE7-43D9-883C-7B6666DF23EE}" srcId="{E68E0715-B60E-4B3E-B64D-0915C6C6863F}" destId="{8F78ED7F-1B33-49D1-AD13-14E9573CB8A6}" srcOrd="1" destOrd="0" parTransId="{248D994A-F890-4E44-9CAB-DB00BE42ADD5}" sibTransId="{28E8E42B-CB4D-4918-9384-F5D19D547118}"/>
    <dgm:cxn modelId="{61034206-037E-498D-9634-D9B1AA9C64CB}" type="presOf" srcId="{C13D7380-5C41-47B6-88CA-C46338293A08}" destId="{B7948204-05CF-42AA-92E0-7EBFE3E37489}" srcOrd="0" destOrd="0" presId="urn:microsoft.com/office/officeart/2005/8/layout/hProcess9#1"/>
    <dgm:cxn modelId="{5DF58D67-DE2D-44B4-B14C-6DC89CD672A5}" type="presOf" srcId="{8F78ED7F-1B33-49D1-AD13-14E9573CB8A6}" destId="{7A7068E3-381C-45E7-9CF4-24781F783586}" srcOrd="0" destOrd="0" presId="urn:microsoft.com/office/officeart/2005/8/layout/hProcess9#1"/>
    <dgm:cxn modelId="{12C9E349-AF25-41A6-8083-C267772F1F0F}" type="presOf" srcId="{E68E0715-B60E-4B3E-B64D-0915C6C6863F}" destId="{10CB45E8-E2B1-470F-BD31-507883A50E13}" srcOrd="0" destOrd="0" presId="urn:microsoft.com/office/officeart/2005/8/layout/hProcess9#1"/>
    <dgm:cxn modelId="{248AC386-BEEC-4817-A549-909F33F229B7}" type="presOf" srcId="{1BCADB52-3C80-4DDE-AA00-7493C628CCE0}" destId="{94998ECC-1C06-4FB8-B1D2-3FF96530BC0B}" srcOrd="0" destOrd="0" presId="urn:microsoft.com/office/officeart/2005/8/layout/hProcess9#1"/>
    <dgm:cxn modelId="{074C4DA0-F3A1-4D9C-B76C-B8EE8D21D61A}" srcId="{E68E0715-B60E-4B3E-B64D-0915C6C6863F}" destId="{C13D7380-5C41-47B6-88CA-C46338293A08}" srcOrd="2" destOrd="0" parTransId="{CFE61468-1AEE-4F39-9A2A-AFA7ABBC305E}" sibTransId="{67E34D62-A3D2-45C9-9709-069800EEC325}"/>
    <dgm:cxn modelId="{3C9E58E9-4AC3-4EAA-B504-3A6744B3D4E8}" srcId="{E68E0715-B60E-4B3E-B64D-0915C6C6863F}" destId="{1BCADB52-3C80-4DDE-AA00-7493C628CCE0}" srcOrd="0" destOrd="0" parTransId="{DCD856F3-3648-4D18-9E43-A49ED358C82C}" sibTransId="{9490037B-C33F-4421-A53A-97E571B75B55}"/>
    <dgm:cxn modelId="{D05CD69D-AC0F-451E-A81C-05E9576A184E}" type="presParOf" srcId="{10CB45E8-E2B1-470F-BD31-507883A50E13}" destId="{A6D933C2-8539-4736-A15F-8A343C91B3B7}" srcOrd="0" destOrd="0" presId="urn:microsoft.com/office/officeart/2005/8/layout/hProcess9#1"/>
    <dgm:cxn modelId="{F9F92DD0-FFE9-48BE-9110-D73E9AE94A47}" type="presParOf" srcId="{10CB45E8-E2B1-470F-BD31-507883A50E13}" destId="{AA8CC410-84D7-4A79-A3CD-9991FF279F47}" srcOrd="1" destOrd="0" presId="urn:microsoft.com/office/officeart/2005/8/layout/hProcess9#1"/>
    <dgm:cxn modelId="{717E15C9-6989-47D0-B6B0-7EA45BE8AADF}" type="presParOf" srcId="{AA8CC410-84D7-4A79-A3CD-9991FF279F47}" destId="{94998ECC-1C06-4FB8-B1D2-3FF96530BC0B}" srcOrd="0" destOrd="0" presId="urn:microsoft.com/office/officeart/2005/8/layout/hProcess9#1"/>
    <dgm:cxn modelId="{94EFC5BC-95AD-4B12-9683-EC61E35673A4}" type="presParOf" srcId="{AA8CC410-84D7-4A79-A3CD-9991FF279F47}" destId="{839878D3-4D96-4CB2-86F5-064A80067891}" srcOrd="1" destOrd="0" presId="urn:microsoft.com/office/officeart/2005/8/layout/hProcess9#1"/>
    <dgm:cxn modelId="{F8311E0D-7854-407A-B232-ADA8166840BB}" type="presParOf" srcId="{AA8CC410-84D7-4A79-A3CD-9991FF279F47}" destId="{7A7068E3-381C-45E7-9CF4-24781F783586}" srcOrd="2" destOrd="0" presId="urn:microsoft.com/office/officeart/2005/8/layout/hProcess9#1"/>
    <dgm:cxn modelId="{5B08B5F0-785B-489C-A811-06443C8EB12D}" type="presParOf" srcId="{AA8CC410-84D7-4A79-A3CD-9991FF279F47}" destId="{3BC23EB7-02D7-4DD6-BE56-598398F9A4DD}" srcOrd="3" destOrd="0" presId="urn:microsoft.com/office/officeart/2005/8/layout/hProcess9#1"/>
    <dgm:cxn modelId="{E94581B8-2720-431B-9D2C-052811D71C1F}" type="presParOf" srcId="{AA8CC410-84D7-4A79-A3CD-9991FF279F47}" destId="{B7948204-05CF-42AA-92E0-7EBFE3E37489}" srcOrd="4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#2" loCatId="process" qsTypeId="urn:microsoft.com/office/officeart/2005/8/quickstyle/3d6#2" qsCatId="3D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  <a:endParaRPr lang="en-US" dirty="0"/>
        </a:p>
        <a:p>
          <a:r>
            <a:rPr lang="ru-RU" dirty="0"/>
            <a:t> 133689,5 </a:t>
          </a:r>
          <a:r>
            <a:rPr lang="ru-RU" dirty="0" err="1"/>
            <a:t>тыс.тг</a:t>
          </a:r>
          <a:endParaRPr lang="ru-RU" dirty="0"/>
        </a:p>
      </dgm:t>
    </dgm:pt>
    <dgm:pt modelId="{DCD856F3-3648-4D18-9E43-A49ED358C82C}" type="parTrans" cxnId="{05178331-5BCB-46E8-A5A2-69B06A6D74FA}">
      <dgm:prSet/>
      <dgm:spPr/>
      <dgm:t>
        <a:bodyPr/>
        <a:lstStyle/>
        <a:p>
          <a:endParaRPr lang="ru-RU"/>
        </a:p>
      </dgm:t>
    </dgm:pt>
    <dgm:pt modelId="{9490037B-C33F-4421-A53A-97E571B75B55}" type="sibTrans" cxnId="{05178331-5BCB-46E8-A5A2-69B06A6D74FA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 phldr="0" custT="0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 6288,3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тыс.тг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  </a:t>
          </a:r>
        </a:p>
      </dgm:t>
    </dgm:pt>
    <dgm:pt modelId="{248D994A-F890-4E44-9CAB-DB00BE42ADD5}" type="parTrans" cxnId="{99262946-162C-4689-8008-F031FCFA0DE3}">
      <dgm:prSet/>
      <dgm:spPr/>
      <dgm:t>
        <a:bodyPr/>
        <a:lstStyle/>
        <a:p>
          <a:endParaRPr lang="ru-RU"/>
        </a:p>
      </dgm:t>
    </dgm:pt>
    <dgm:pt modelId="{28E8E42B-CB4D-4918-9384-F5D19D547118}" type="sibTrans" cxnId="{99262946-162C-4689-8008-F031FCFA0DE3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  <a:r>
            <a:rPr lang="en-US" dirty="0"/>
            <a:t> </a:t>
          </a:r>
          <a:r>
            <a:rPr lang="kk-KZ" dirty="0"/>
            <a:t>129854,6 ты</a:t>
          </a:r>
          <a:r>
            <a:rPr lang="ru-RU" dirty="0" err="1"/>
            <a:t>с.тг</a:t>
          </a:r>
          <a:r>
            <a:rPr lang="ru-RU" dirty="0"/>
            <a:t>.</a:t>
          </a:r>
        </a:p>
      </dgm:t>
    </dgm:pt>
    <dgm:pt modelId="{CFE61468-1AEE-4F39-9A2A-AFA7ABBC305E}" type="parTrans" cxnId="{5570BC47-A1F5-4D3F-8F59-EC198CB11AD6}">
      <dgm:prSet/>
      <dgm:spPr/>
      <dgm:t>
        <a:bodyPr/>
        <a:lstStyle/>
        <a:p>
          <a:endParaRPr lang="ru-RU"/>
        </a:p>
      </dgm:t>
    </dgm:pt>
    <dgm:pt modelId="{67E34D62-A3D2-45C9-9709-069800EEC325}" type="sibTrans" cxnId="{5570BC47-A1F5-4D3F-8F59-EC198CB11AD6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</dgm:pt>
  </dgm:ptLst>
  <dgm:cxnLst>
    <dgm:cxn modelId="{38524919-952A-458A-8955-845BCED1D0DA}" type="presOf" srcId="{E68E0715-B60E-4B3E-B64D-0915C6C6863F}" destId="{10CB45E8-E2B1-470F-BD31-507883A50E13}" srcOrd="0" destOrd="0" presId="urn:microsoft.com/office/officeart/2005/8/layout/hProcess9#2"/>
    <dgm:cxn modelId="{05178331-5BCB-46E8-A5A2-69B06A6D74FA}" srcId="{E68E0715-B60E-4B3E-B64D-0915C6C6863F}" destId="{1BCADB52-3C80-4DDE-AA00-7493C628CCE0}" srcOrd="0" destOrd="0" parTransId="{DCD856F3-3648-4D18-9E43-A49ED358C82C}" sibTransId="{9490037B-C33F-4421-A53A-97E571B75B55}"/>
    <dgm:cxn modelId="{99262946-162C-4689-8008-F031FCFA0DE3}" srcId="{E68E0715-B60E-4B3E-B64D-0915C6C6863F}" destId="{8F78ED7F-1B33-49D1-AD13-14E9573CB8A6}" srcOrd="1" destOrd="0" parTransId="{248D994A-F890-4E44-9CAB-DB00BE42ADD5}" sibTransId="{28E8E42B-CB4D-4918-9384-F5D19D547118}"/>
    <dgm:cxn modelId="{5570BC47-A1F5-4D3F-8F59-EC198CB11AD6}" srcId="{E68E0715-B60E-4B3E-B64D-0915C6C6863F}" destId="{C13D7380-5C41-47B6-88CA-C46338293A08}" srcOrd="2" destOrd="0" parTransId="{CFE61468-1AEE-4F39-9A2A-AFA7ABBC305E}" sibTransId="{67E34D62-A3D2-45C9-9709-069800EEC325}"/>
    <dgm:cxn modelId="{860D7459-19F5-403B-BB62-09E1FE009101}" type="presOf" srcId="{8F78ED7F-1B33-49D1-AD13-14E9573CB8A6}" destId="{7A7068E3-381C-45E7-9CF4-24781F783586}" srcOrd="0" destOrd="0" presId="urn:microsoft.com/office/officeart/2005/8/layout/hProcess9#2"/>
    <dgm:cxn modelId="{6E546BC3-9EE6-4C32-A44E-6F71F2A633AA}" type="presOf" srcId="{1BCADB52-3C80-4DDE-AA00-7493C628CCE0}" destId="{94998ECC-1C06-4FB8-B1D2-3FF96530BC0B}" srcOrd="0" destOrd="0" presId="urn:microsoft.com/office/officeart/2005/8/layout/hProcess9#2"/>
    <dgm:cxn modelId="{C7FDDACE-F659-4B06-8719-BC5414A2153D}" type="presOf" srcId="{C13D7380-5C41-47B6-88CA-C46338293A08}" destId="{B7948204-05CF-42AA-92E0-7EBFE3E37489}" srcOrd="0" destOrd="0" presId="urn:microsoft.com/office/officeart/2005/8/layout/hProcess9#2"/>
    <dgm:cxn modelId="{F9D8090D-2B27-4E11-B511-1D8C9D405508}" type="presParOf" srcId="{10CB45E8-E2B1-470F-BD31-507883A50E13}" destId="{A6D933C2-8539-4736-A15F-8A343C91B3B7}" srcOrd="0" destOrd="0" presId="urn:microsoft.com/office/officeart/2005/8/layout/hProcess9#2"/>
    <dgm:cxn modelId="{E22BA387-4468-41C8-A43F-BF8685143B9A}" type="presParOf" srcId="{10CB45E8-E2B1-470F-BD31-507883A50E13}" destId="{AA8CC410-84D7-4A79-A3CD-9991FF279F47}" srcOrd="1" destOrd="0" presId="urn:microsoft.com/office/officeart/2005/8/layout/hProcess9#2"/>
    <dgm:cxn modelId="{9D2A3D6C-7202-4022-A872-BE71C5A8686E}" type="presParOf" srcId="{AA8CC410-84D7-4A79-A3CD-9991FF279F47}" destId="{94998ECC-1C06-4FB8-B1D2-3FF96530BC0B}" srcOrd="0" destOrd="0" presId="urn:microsoft.com/office/officeart/2005/8/layout/hProcess9#2"/>
    <dgm:cxn modelId="{295CA9F9-4CA9-467E-8FF7-2D529CAD2AAD}" type="presParOf" srcId="{AA8CC410-84D7-4A79-A3CD-9991FF279F47}" destId="{839878D3-4D96-4CB2-86F5-064A80067891}" srcOrd="1" destOrd="0" presId="urn:microsoft.com/office/officeart/2005/8/layout/hProcess9#2"/>
    <dgm:cxn modelId="{44E98CC9-1DE6-4D82-B3FC-E5C798BEA39B}" type="presParOf" srcId="{AA8CC410-84D7-4A79-A3CD-9991FF279F47}" destId="{7A7068E3-381C-45E7-9CF4-24781F783586}" srcOrd="2" destOrd="0" presId="urn:microsoft.com/office/officeart/2005/8/layout/hProcess9#2"/>
    <dgm:cxn modelId="{0FF24663-6306-453A-9480-62287CD165FC}" type="presParOf" srcId="{AA8CC410-84D7-4A79-A3CD-9991FF279F47}" destId="{3BC23EB7-02D7-4DD6-BE56-598398F9A4DD}" srcOrd="3" destOrd="0" presId="urn:microsoft.com/office/officeart/2005/8/layout/hProcess9#2"/>
    <dgm:cxn modelId="{45E4CBDF-4685-43ED-BC2E-876DA64B3FD0}" type="presParOf" srcId="{AA8CC410-84D7-4A79-A3CD-9991FF279F47}" destId="{B7948204-05CF-42AA-92E0-7EBFE3E37489}" srcOrd="4" destOrd="0" presId="urn:microsoft.com/office/officeart/2005/8/layout/hProcess9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41870" y="108999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Поступления</a:t>
          </a:r>
          <a:endParaRPr lang="en-U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16984,6тыс.тг.</a:t>
          </a:r>
        </a:p>
      </dsp:txBody>
      <dsp:txXfrm>
        <a:off x="212173" y="1160302"/>
        <a:ext cx="2135175" cy="1299554"/>
      </dsp:txXfrm>
    </dsp:sp>
    <dsp:sp modelId="{7A7068E3-381C-45E7-9CF4-24781F783586}">
      <dsp:nvSpPr>
        <dsp:cNvPr id="0" name=""/>
        <dsp:cNvSpPr/>
      </dsp:nvSpPr>
      <dsp:spPr>
        <a:xfrm>
          <a:off x="2647484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Налоги и платежи 6176,6 </a:t>
          </a:r>
          <a:r>
            <a:rPr lang="ru-RU" sz="2400" kern="1200" dirty="0" err="1">
              <a:solidFill>
                <a:schemeClr val="tx2">
                  <a:lumMod val="75000"/>
                </a:schemeClr>
              </a:solidFill>
            </a:rPr>
            <a:t>тыс.тг</a:t>
          </a:r>
          <a:endParaRPr lang="ru-RU" sz="24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17787" y="1150422"/>
        <a:ext cx="2135175" cy="1299554"/>
      </dsp:txXfrm>
    </dsp:sp>
    <dsp:sp modelId="{B7948204-05CF-42AA-92E0-7EBFE3E37489}">
      <dsp:nvSpPr>
        <dsp:cNvPr id="0" name=""/>
        <dsp:cNvSpPr/>
      </dsp:nvSpPr>
      <dsp:spPr>
        <a:xfrm>
          <a:off x="4824534" y="108999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Расходы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 13175,8 </a:t>
          </a:r>
          <a:r>
            <a:rPr lang="ru-RU" sz="2400" kern="1200" dirty="0" err="1"/>
            <a:t>тыс.тг</a:t>
          </a:r>
          <a:endParaRPr lang="ru-RU" sz="2400" kern="1200" dirty="0"/>
        </a:p>
      </dsp:txBody>
      <dsp:txXfrm>
        <a:off x="4894837" y="1160302"/>
        <a:ext cx="2135175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33913" y="1117624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Поступления</a:t>
          </a:r>
          <a:endParaRPr lang="en-US" sz="2400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 133689,5 </a:t>
          </a:r>
          <a:r>
            <a:rPr lang="ru-RU" sz="2400" kern="1200" dirty="0" err="1"/>
            <a:t>тыс.тг</a:t>
          </a:r>
          <a:endParaRPr lang="ru-RU" sz="2400" kern="1200" dirty="0"/>
        </a:p>
      </dsp:txBody>
      <dsp:txXfrm>
        <a:off x="306657" y="1190368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Налоги и платежи 6288,3</a:t>
          </a:r>
          <a:r>
            <a:rPr lang="en-US" sz="2400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ru-RU" sz="2400" kern="1200" dirty="0" err="1">
              <a:solidFill>
                <a:schemeClr val="tx2">
                  <a:lumMod val="75000"/>
                </a:schemeClr>
              </a:solidFill>
            </a:rPr>
            <a:t>тыс.тг</a:t>
          </a:r>
          <a:r>
            <a:rPr lang="ru-RU" sz="2400" kern="1200" dirty="0">
              <a:solidFill>
                <a:schemeClr val="tx2">
                  <a:lumMod val="75000"/>
                </a:schemeClr>
              </a:solidFill>
            </a:rPr>
            <a:t>    </a:t>
          </a:r>
        </a:p>
      </dsp:txBody>
      <dsp:txXfrm>
        <a:off x="2794646" y="1190368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379845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Расходы</a:t>
          </a:r>
          <a:r>
            <a:rPr lang="en-US" sz="2400" kern="1200" dirty="0"/>
            <a:t> </a:t>
          </a:r>
          <a:r>
            <a:rPr lang="kk-KZ" sz="2400" kern="1200" dirty="0"/>
            <a:t>129854,6 ты</a:t>
          </a:r>
          <a:r>
            <a:rPr lang="ru-RU" sz="2400" kern="1200" dirty="0" err="1"/>
            <a:t>с.тг</a:t>
          </a:r>
          <a:r>
            <a:rPr lang="ru-RU" sz="2400" kern="1200" dirty="0"/>
            <a:t>.</a:t>
          </a:r>
        </a:p>
      </dsp:txBody>
      <dsp:txXfrm>
        <a:off x="5452589" y="119351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#2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#1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#2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19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44192528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99920" y="188640"/>
            <a:ext cx="85524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/>
              <a:t>Исполнение бюджета </a:t>
            </a:r>
            <a:r>
              <a:rPr lang="ru-RU" sz="2800" b="1" u="sng" dirty="0" err="1"/>
              <a:t>Веденовского</a:t>
            </a:r>
            <a:r>
              <a:rPr lang="ru-RU" sz="2800" b="1" u="sng" dirty="0"/>
              <a:t> сельского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тыс.тенге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242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</a:t>
            </a:r>
            <a:r>
              <a:rPr lang="kk-KZ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8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.2026</a:t>
            </a:r>
          </a:p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</a:t>
            </a:r>
            <a:r>
              <a:rPr lang="kk-KZ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8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.2025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405831989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9552" y="692696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Поступления бюджета района </a:t>
            </a:r>
          </a:p>
          <a:p>
            <a:pPr algn="ctr"/>
            <a:r>
              <a:rPr lang="ru-RU" sz="2800" b="1" dirty="0"/>
              <a:t>133689,5 тыс. </a:t>
            </a:r>
            <a:r>
              <a:rPr lang="ru-RU" sz="2800" dirty="0"/>
              <a:t>тенге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Доходы </a:t>
            </a:r>
            <a:r>
              <a:rPr lang="ru-RU" b="1" dirty="0"/>
              <a:t>133689,5 тыс. </a:t>
            </a:r>
            <a:r>
              <a:rPr lang="ru-RU" dirty="0"/>
              <a:t>тенге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Погашение бюджетных кредитов </a:t>
            </a:r>
          </a:p>
          <a:p>
            <a:pPr algn="ctr"/>
            <a:r>
              <a:rPr lang="ru-RU" b="1" dirty="0"/>
              <a:t>0,0 </a:t>
            </a:r>
            <a:r>
              <a:rPr lang="ru-RU" dirty="0"/>
              <a:t>тенге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Поступления от продажи финансовых активов </a:t>
            </a:r>
            <a:r>
              <a:rPr lang="ru-RU" b="1" dirty="0"/>
              <a:t>0,0</a:t>
            </a:r>
            <a:r>
              <a:rPr lang="ru-RU" dirty="0"/>
              <a:t>тенге </a:t>
            </a:r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Поступления от продажи основного капитала</a:t>
            </a:r>
            <a:r>
              <a:rPr lang="en-US" sz="1400" i="1" dirty="0"/>
              <a:t> </a:t>
            </a:r>
            <a:r>
              <a:rPr lang="ru-RU" sz="1400" b="1" i="1" dirty="0"/>
              <a:t>0,0 </a:t>
            </a:r>
            <a:r>
              <a:rPr lang="ru-RU" sz="1400" i="1" dirty="0"/>
              <a:t>. тенге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Неналоговые поступления</a:t>
            </a:r>
            <a:r>
              <a:rPr lang="en-US" sz="1400" i="1" dirty="0"/>
              <a:t> </a:t>
            </a:r>
            <a:r>
              <a:rPr lang="ru-RU" sz="1400" i="1" dirty="0"/>
              <a:t> </a:t>
            </a:r>
          </a:p>
          <a:p>
            <a:r>
              <a:rPr lang="ru-RU" sz="1400" b="1" i="1" dirty="0"/>
              <a:t>0. </a:t>
            </a:r>
            <a:r>
              <a:rPr lang="ru-RU" sz="1400" i="1" dirty="0"/>
              <a:t>тенге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Налоговые поступления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 dirty="0"/>
              <a:t>6288,3 тыс</a:t>
            </a:r>
            <a:r>
              <a:rPr lang="ru-RU" sz="1400" i="1" dirty="0"/>
              <a:t>. тенге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432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/>
              <a:t>Поступления трансфертов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 dirty="0"/>
              <a:t>127398,9 тыс.</a:t>
            </a:r>
            <a:r>
              <a:rPr lang="ru-RU" sz="1400" i="1" dirty="0"/>
              <a:t> тенге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7877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Поступления бюджета</a:t>
            </a:r>
            <a:r>
              <a:rPr lang="" altLang="ru-RU" b="1" u="sng" dirty="0"/>
              <a:t> </a:t>
            </a:r>
            <a:r>
              <a:rPr lang="ru-RU" altLang="ru-RU" b="1" u="sng" dirty="0" err="1"/>
              <a:t>Веденов</a:t>
            </a:r>
            <a:r>
              <a:rPr lang="" altLang="ru-RU" b="1" u="sng" dirty="0"/>
              <a:t>ского с/о</a:t>
            </a:r>
            <a:r>
              <a:rPr lang="ru-RU" b="1" u="sng" dirty="0"/>
              <a:t> по состоянию на 1</a:t>
            </a:r>
            <a:r>
              <a:rPr lang="kk-KZ" b="1" u="sng" dirty="0"/>
              <a:t> августа</a:t>
            </a:r>
            <a:r>
              <a:rPr lang="ru-RU" b="1" u="sng" dirty="0"/>
              <a:t> 2026года</a:t>
            </a:r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Поступления займов </a:t>
            </a:r>
            <a:r>
              <a:rPr lang="ru-RU" b="1" dirty="0"/>
              <a:t>0,0. </a:t>
            </a:r>
            <a:r>
              <a:rPr lang="ru-RU" dirty="0"/>
              <a:t>тенге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121</Words>
  <Application>Microsoft Office PowerPoint</Application>
  <PresentationFormat>Экран (4:3)</PresentationFormat>
  <Paragraphs>29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194</cp:revision>
  <cp:lastPrinted>2022-01-06T04:08:00Z</cp:lastPrinted>
  <dcterms:created xsi:type="dcterms:W3CDTF">2017-09-08T10:51:00Z</dcterms:created>
  <dcterms:modified xsi:type="dcterms:W3CDTF">2026-08-10T05:29:02Z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4E3DA733C9D54983903453B4FD78870F_12</vt:lpwstr>
  </property>
  <property fmtid="{D5CDD505-2E9C-101B-9397-08002B2CF9AE}" pid="3" name="KSOProductBuildVer">
    <vt:lpwstr>1049-12.2.0.13489</vt:lpwstr>
  </property>
</Properties>
</file>