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79" r:id="rId2"/>
    <p:sldId id="680" r:id="rId3"/>
    <p:sldId id="406" r:id="rId4"/>
    <p:sldId id="654" r:id="rId5"/>
    <p:sldId id="660" r:id="rId6"/>
    <p:sldId id="645" r:id="rId7"/>
    <p:sldId id="661" r:id="rId8"/>
    <p:sldId id="655" r:id="rId9"/>
    <p:sldId id="648" r:id="rId10"/>
    <p:sldId id="646" r:id="rId11"/>
    <p:sldId id="653" r:id="rId12"/>
    <p:sldId id="652" r:id="rId13"/>
    <p:sldId id="664" r:id="rId14"/>
    <p:sldId id="659" r:id="rId15"/>
    <p:sldId id="656" r:id="rId16"/>
    <p:sldId id="657" r:id="rId17"/>
    <p:sldId id="651" r:id="rId18"/>
    <p:sldId id="666" r:id="rId19"/>
    <p:sldId id="665" r:id="rId20"/>
    <p:sldId id="663" r:id="rId21"/>
    <p:sldId id="678" r:id="rId22"/>
    <p:sldId id="662" r:id="rId23"/>
    <p:sldId id="658" r:id="rId24"/>
    <p:sldId id="675" r:id="rId25"/>
    <p:sldId id="669" r:id="rId26"/>
    <p:sldId id="673" r:id="rId27"/>
    <p:sldId id="674" r:id="rId28"/>
    <p:sldId id="667" r:id="rId29"/>
    <p:sldId id="670" r:id="rId30"/>
    <p:sldId id="676" r:id="rId31"/>
    <p:sldId id="677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6A52F3-E0CB-41AA-ABD3-CB2A560B69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A4055F-2BA2-411E-A84A-8D645C0107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35D4E4-F455-4BD8-87AE-5F70ACA78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F88B-F9CA-480B-BA1A-FA91674C9684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FBCB8A-A856-4067-8ED9-88C348F51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1692FD-2FD0-45D8-A398-EB5ACC369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BE00-CD39-46C6-B6E9-AD801769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906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F748B0-93EF-4E20-820F-F149439F6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765B19-73E4-41AC-9A99-37E72794A1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B27429-3C07-4164-95EC-C79B6B840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F88B-F9CA-480B-BA1A-FA91674C9684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45ABE2-B44B-412C-928F-D363D5FFA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F92D3F-EB1F-4F54-8FFC-416FD461F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BE00-CD39-46C6-B6E9-AD801769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843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F1FF2C-C01D-4B00-850A-FFCEAD53A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229DAC-7F8C-4032-B544-35E6417C9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CE505D-EDCE-4353-B25E-4BCA05491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F88B-F9CA-480B-BA1A-FA91674C9684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F37018-4335-47DC-BC74-22F0AE6A1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6B88CF-A3E2-4589-9A45-D4EB1CEAE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BE00-CD39-46C6-B6E9-AD801769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318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D92F74-4DEE-4B2B-9401-B24974533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9A70AD-7C4C-420D-AB10-579EE34D26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7EF20E8-4B38-4894-A792-A93C3F18D8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6DEB60-F33A-4735-9A44-54DF45C7C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F88B-F9CA-480B-BA1A-FA91674C9684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A626FB-A1E5-4201-A84A-B75821F2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5FBFE1-837B-4E2E-AE99-4CEDDF285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BE00-CD39-46C6-B6E9-AD801769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551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43D90B-272E-4160-9030-2A12F8A80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1D3405-BB1F-42E0-86E6-01AE66066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F389ED-8E95-4576-A286-415244F877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1CD84EC-CE8E-47C4-9A0C-15AFFBA9C3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48BD79F-AE82-4ECD-B541-73F45A0C3F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BF238C4-EF3C-4B2D-B19A-BF3ECCCE1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F88B-F9CA-480B-BA1A-FA91674C9684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2E79310-DFDB-49DE-A054-D869A9906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46F6301-7B58-4438-8B90-892827FC8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BE00-CD39-46C6-B6E9-AD801769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211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3A8F3-11C1-45D5-B78C-8ED30A6C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93F6F43-38DC-4826-9577-DC8011552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F88B-F9CA-480B-BA1A-FA91674C9684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0935241-D9CA-47A9-8BCA-D39FEA2C6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C6D9C56-D677-4107-9034-5D7A4032E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BE00-CD39-46C6-B6E9-AD801769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578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AB44F2B-78B0-4B8A-9ACF-C71475A0B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F88B-F9CA-480B-BA1A-FA91674C9684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AF51206-0920-40F1-9BB1-035286E1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72882D-989D-43A8-AD6D-711B8A323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BE00-CD39-46C6-B6E9-AD801769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697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70EE44-E94F-4F7F-9A70-BB6818290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0EE916-E418-4EA4-BBF5-78C5306FC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26A730A-4C7D-426F-9129-9E6C5CE68E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33EBFF-C2B8-4B1D-BC08-C12E94E68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F88B-F9CA-480B-BA1A-FA91674C9684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9A010A-974D-4A7C-BBCE-6C92F2412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35B886-63D4-43E4-AE58-4850FB58D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BE00-CD39-46C6-B6E9-AD801769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04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A7F117-D75C-46B4-9AAD-A95A25A2C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31ACBFC-2071-480B-86F1-9EA5E2BE84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868D4B7-D633-4558-809B-7A61C30515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B669F6-FBE4-4414-968C-9BB29E622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F88B-F9CA-480B-BA1A-FA91674C9684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F387372-9DFA-43C0-8621-851502DD9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AD87A0-448A-4642-9FB8-149F0001E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BE00-CD39-46C6-B6E9-AD801769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38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9399E7-3B01-4448-9224-DB5498540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A52251F-0BA6-454A-8A4E-589D32931C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3C92D2-B960-48A6-AC14-67CA154B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F88B-F9CA-480B-BA1A-FA91674C9684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F377AA-8A75-40E9-B22B-084EB4707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54EDB9-B096-4270-96CB-492055E95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BE00-CD39-46C6-B6E9-AD801769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576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75D4DBC-78F6-48B9-A901-C6EC9E6B8F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F26BA43-AC35-489C-AF57-67F5F033CE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499DD2-5C75-4E2E-BB40-D41DC9368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0F88B-F9CA-480B-BA1A-FA91674C9684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03B8D9-0DDB-4B78-9A1F-5A1548DD1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14BF13-3960-44BB-B9A4-1FF51DD4D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BE00-CD39-46C6-B6E9-AD801769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423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BE134C09-5206-4E37-B0D1-16450AB46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A612-BF19-469D-84B0-4A2D3F654901}" type="datetime1">
              <a:rPr lang="ru-RU" smtClean="0"/>
              <a:t>30.07.2026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0FD5EF-D7FD-4326-B93F-3DAD1440E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3DF58C-7793-43E2-ABEC-A31D9BE5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201" y="298567"/>
            <a:ext cx="11353801" cy="9635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1" rIns="91440" bIns="45721" rtlCol="0" anchor="ctr"/>
          <a:lstStyle/>
          <a:p>
            <a:pPr algn="ctr"/>
            <a:endParaRPr lang="ru-RU" sz="1867" dirty="0">
              <a:latin typeface="Segoe UI" panose="020B0502040204020203" pitchFamily="34" charset="0"/>
            </a:endParaRPr>
          </a:p>
        </p:txBody>
      </p:sp>
      <p:sp>
        <p:nvSpPr>
          <p:cNvPr id="11" name="Овал 10"/>
          <p:cNvSpPr/>
          <p:nvPr userDrawn="1"/>
        </p:nvSpPr>
        <p:spPr>
          <a:xfrm>
            <a:off x="210681" y="102993"/>
            <a:ext cx="1430868" cy="1354667"/>
          </a:xfrm>
          <a:prstGeom prst="ellipse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1" rIns="91440" bIns="45721" rtlCol="0" anchor="ctr"/>
          <a:lstStyle/>
          <a:p>
            <a:pPr algn="ctr"/>
            <a:endParaRPr lang="ru-RU" sz="1867" dirty="0">
              <a:latin typeface="Segoe UI" panose="020B050204020402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93" t="13105" r="12049" b="11437"/>
          <a:stretch/>
        </p:blipFill>
        <p:spPr>
          <a:xfrm>
            <a:off x="385815" y="216768"/>
            <a:ext cx="1045323" cy="104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465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D9C9E0-7448-49F3-980A-5BBDED3FA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A8625F-0C5C-4438-B61C-3CC391D2F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8F8680-E61B-4457-9CF8-8882AD367F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0F88B-F9CA-480B-BA1A-FA91674C9684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96DDAD-9E72-4303-BD2A-1C8E343695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AD2AD1-272A-4643-AC55-52DC7ACA1A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DBE00-CD39-46C6-B6E9-AD801769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175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9901924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Ақтөбе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облысындағы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2026-2027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жылына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тапсырыспен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оқуға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қабылдайтын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кәсіптік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ұйымдарының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тізімі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F4E728E-4238-4C17-A4C5-1F1444BEF65A}"/>
              </a:ext>
            </a:extLst>
          </p:cNvPr>
          <p:cNvSpPr/>
          <p:nvPr/>
        </p:nvSpPr>
        <p:spPr>
          <a:xfrm>
            <a:off x="931179" y="1377213"/>
            <a:ext cx="10975044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кәсіптік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–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2026-2027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мамандықтарға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тапсырыпен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қабылдайды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F9CB1ED0-A8B2-4697-BE39-558B8B9E80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971234"/>
              </p:ext>
            </p:extLst>
          </p:nvPr>
        </p:nvGraphicFramePr>
        <p:xfrm>
          <a:off x="931179" y="1912744"/>
          <a:ext cx="10854962" cy="47297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0124">
                  <a:extLst>
                    <a:ext uri="{9D8B030D-6E8A-4147-A177-3AD203B41FA5}">
                      <a16:colId xmlns:a16="http://schemas.microsoft.com/office/drawing/2014/main" val="1692591765"/>
                    </a:ext>
                  </a:extLst>
                </a:gridCol>
                <a:gridCol w="7935344">
                  <a:extLst>
                    <a:ext uri="{9D8B030D-6E8A-4147-A177-3AD203B41FA5}">
                      <a16:colId xmlns:a16="http://schemas.microsoft.com/office/drawing/2014/main" val="1908884790"/>
                    </a:ext>
                  </a:extLst>
                </a:gridCol>
                <a:gridCol w="1423927">
                  <a:extLst>
                    <a:ext uri="{9D8B030D-6E8A-4147-A177-3AD203B41FA5}">
                      <a16:colId xmlns:a16="http://schemas.microsoft.com/office/drawing/2014/main" val="3740410652"/>
                    </a:ext>
                  </a:extLst>
                </a:gridCol>
                <a:gridCol w="1025567">
                  <a:extLst>
                    <a:ext uri="{9D8B030D-6E8A-4147-A177-3AD203B41FA5}">
                      <a16:colId xmlns:a16="http://schemas.microsoft.com/office/drawing/2014/main" val="3844744548"/>
                    </a:ext>
                  </a:extLst>
                </a:gridCol>
              </a:tblGrid>
              <a:tr h="4695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р/с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Мекеме</a:t>
                      </a:r>
                      <a:r>
                        <a:rPr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400" b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Мамандықтар</a:t>
                      </a:r>
                      <a:r>
                        <a:rPr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саны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Біліктілік саны</a:t>
                      </a:r>
                      <a:endParaRPr lang="ru-RU" sz="1400" b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4986374"/>
                  </a:ext>
                </a:extLst>
              </a:tr>
              <a:tr h="225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Ақтөбе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жоғары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гуманитарлық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МКҚК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89723"/>
                  </a:ext>
                </a:extLst>
              </a:tr>
              <a:tr h="225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Ақтөбе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көлік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байланыс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жаңа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технология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МКҚК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03234"/>
                  </a:ext>
                </a:extLst>
              </a:tr>
              <a:tr h="225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ШЖҚ"Ақтөбе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Жоғары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политехникалық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"МКК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532437"/>
                  </a:ext>
                </a:extLst>
              </a:tr>
              <a:tr h="225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Шығанақ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Берсиев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атындағы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Ақтөбе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жоғары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аграрлық-техникалық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МКҚК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673322"/>
                  </a:ext>
                </a:extLst>
              </a:tr>
              <a:tr h="4348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"ШЖҚ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Кеңес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Одағының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Батыры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Мәншүк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Мәметова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атындағы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Ақтөбе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Жоғары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медициналық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МКК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354329"/>
                  </a:ext>
                </a:extLst>
              </a:tr>
              <a:tr h="225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А.Жұбанов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атындағы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Ақтөбе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музыкалық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МКҚК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239250"/>
                  </a:ext>
                </a:extLst>
              </a:tr>
              <a:tr h="225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Ақтөбе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құрылыс-техникалық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МКҚК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056312"/>
                  </a:ext>
                </a:extLst>
              </a:tr>
              <a:tr h="225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Ақтөбе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өнеркәсіптік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технологиялар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МКҚК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41270"/>
                  </a:ext>
                </a:extLst>
              </a:tr>
              <a:tr h="225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Ақтөбе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сервис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МКҚК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596471"/>
                  </a:ext>
                </a:extLst>
              </a:tr>
              <a:tr h="225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Ақтөбе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автожол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МКҚК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799044"/>
                  </a:ext>
                </a:extLst>
              </a:tr>
              <a:tr h="4348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Есет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батыр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атындағы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олимпиада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резервінің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мамандандырылған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-интернат-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КММ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0690612"/>
                  </a:ext>
                </a:extLst>
              </a:tr>
              <a:tr h="225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Ойыл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кәсіптік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МКҚК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5954832"/>
                  </a:ext>
                </a:extLst>
              </a:tr>
              <a:tr h="225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"Хромтау  тау -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жоғары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МКҚК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642991"/>
                  </a:ext>
                </a:extLst>
              </a:tr>
              <a:tr h="225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Алға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индустриялық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МКҚК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892697"/>
                  </a:ext>
                </a:extLst>
              </a:tr>
              <a:tr h="225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Қандыағаш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өнеркәсіптік-экономикалық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МКҚК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133702"/>
                  </a:ext>
                </a:extLst>
              </a:tr>
              <a:tr h="225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Әйтеке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би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көпсалалы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МКҚК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948473"/>
                  </a:ext>
                </a:extLst>
              </a:tr>
              <a:tr h="225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Ембі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саласы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КММ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029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6411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9901924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Ақтөбе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облысындағы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2026-2027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жылына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тапсырыспен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оқуға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қабылдайтын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кәсіптік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ұйымдарының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тізімі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81F7BEBF-50ED-4CA4-9A63-3A0FE33E4F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000387"/>
              </p:ext>
            </p:extLst>
          </p:nvPr>
        </p:nvGraphicFramePr>
        <p:xfrm>
          <a:off x="1359016" y="1694576"/>
          <a:ext cx="10427128" cy="44520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9675">
                  <a:extLst>
                    <a:ext uri="{9D8B030D-6E8A-4147-A177-3AD203B41FA5}">
                      <a16:colId xmlns:a16="http://schemas.microsoft.com/office/drawing/2014/main" val="1692591765"/>
                    </a:ext>
                  </a:extLst>
                </a:gridCol>
                <a:gridCol w="7684327">
                  <a:extLst>
                    <a:ext uri="{9D8B030D-6E8A-4147-A177-3AD203B41FA5}">
                      <a16:colId xmlns:a16="http://schemas.microsoft.com/office/drawing/2014/main" val="1908884790"/>
                    </a:ext>
                  </a:extLst>
                </a:gridCol>
                <a:gridCol w="1151563">
                  <a:extLst>
                    <a:ext uri="{9D8B030D-6E8A-4147-A177-3AD203B41FA5}">
                      <a16:colId xmlns:a16="http://schemas.microsoft.com/office/drawing/2014/main" val="3641396155"/>
                    </a:ext>
                  </a:extLst>
                </a:gridCol>
                <a:gridCol w="1151563">
                  <a:extLst>
                    <a:ext uri="{9D8B030D-6E8A-4147-A177-3AD203B41FA5}">
                      <a16:colId xmlns:a16="http://schemas.microsoft.com/office/drawing/2014/main" val="3740410652"/>
                    </a:ext>
                  </a:extLst>
                </a:gridCol>
              </a:tblGrid>
              <a:tr h="743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р/с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Мекеме</a:t>
                      </a:r>
                      <a:r>
                        <a:rPr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400" b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Мамандықтар</a:t>
                      </a:r>
                      <a:r>
                        <a:rPr lang="ru-RU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саны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Біліктілік саны</a:t>
                      </a:r>
                      <a:endParaRPr lang="ru-RU" sz="1400" b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4986374"/>
                  </a:ext>
                </a:extLst>
              </a:tr>
              <a:tr h="2317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Шалқар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көпсалалы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КММ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89723"/>
                  </a:ext>
                </a:extLst>
              </a:tr>
              <a:tr h="2317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Бадамша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агротехникалық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КММ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03234"/>
                  </a:ext>
                </a:extLst>
              </a:tr>
              <a:tr h="2317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Жайсаң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көпсалалы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КММ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532437"/>
                  </a:ext>
                </a:extLst>
              </a:tr>
              <a:tr h="2317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Байғанин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КММ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673322"/>
                  </a:ext>
                </a:extLst>
              </a:tr>
              <a:tr h="2317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Қобда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көпсалалы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МКҚК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354329"/>
                  </a:ext>
                </a:extLst>
              </a:tr>
              <a:tr h="2317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Ақтөбе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технико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технологиялық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ЖМ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239250"/>
                  </a:ext>
                </a:extLst>
              </a:tr>
              <a:tr h="2317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Бопай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ханым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жоғары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медициналық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ЖШС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056312"/>
                  </a:ext>
                </a:extLst>
              </a:tr>
              <a:tr h="2317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Ақтөбе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монтаж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ЖМ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41270"/>
                  </a:ext>
                </a:extLst>
              </a:tr>
              <a:tr h="2317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Ақтөбе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индустриалды-кәсіптік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" ЖМ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596471"/>
                  </a:ext>
                </a:extLst>
              </a:tr>
              <a:tr h="2317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"ALT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Ақтөбе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гуманитарлық-техникалық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" ЖШС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799044"/>
                  </a:ext>
                </a:extLst>
              </a:tr>
              <a:tr h="2317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Еуропалық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цифрлық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технологиялар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кәсіпкерлік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жоғарғы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ЖМ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0690612"/>
                  </a:ext>
                </a:extLst>
              </a:tr>
              <a:tr h="2317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Ақтөбе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көпсалалы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АГУ Тарлан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ЖШС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5954832"/>
                  </a:ext>
                </a:extLst>
              </a:tr>
              <a:tr h="2317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"ДҮНИЕ 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ЖМ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642991"/>
                  </a:ext>
                </a:extLst>
              </a:tr>
              <a:tr h="2317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Рауан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көпсалалы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ЖМ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892697"/>
                  </a:ext>
                </a:extLst>
              </a:tr>
              <a:tr h="2317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Мұғалжар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гуманитарлы-техникалық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колледжі"ЖМ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133702"/>
                  </a:ext>
                </a:extLst>
              </a:tr>
              <a:tr h="2317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Ақтөбе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медресе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колледжі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ЖМ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948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631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9901924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9" y="1449769"/>
            <a:ext cx="10970160" cy="461665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Ақтөбе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МКҚК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482719"/>
              </p:ext>
            </p:extLst>
          </p:nvPr>
        </p:nvGraphicFramePr>
        <p:xfrm>
          <a:off x="671119" y="2089573"/>
          <a:ext cx="11112771" cy="45828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5499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86683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2271958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253844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3355474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912412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48755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38146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439364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35502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01120100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Мектепке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дейінгі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тәрбие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оқыту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4S01120102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Мектепке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дейінгі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тәрбие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оқыту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ұйымдарының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тәрбиешісі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266757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01130100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5AB01130101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қолданбалы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бакалавры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41923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01140100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Бастауыш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беру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педагогикасы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әдістемесі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4S01140101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Бастауыш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беру 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мұғалімі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345050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01140200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беру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4S01140201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Мектепке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дейінгі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бастауыш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орта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берудің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музыка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мұғалімі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  <a:tr h="35502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01140300</a:t>
                      </a:r>
                      <a:b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Көркем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4S01140301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Көркем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мұғалімі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627"/>
                  </a:ext>
                </a:extLst>
              </a:tr>
              <a:tr h="55659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01140600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орта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берудегі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әдебиетті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оқытудың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педагогикасы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әдістемесі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4S01140602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Орыс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тілі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әдебиеті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мұғалімі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3368"/>
                  </a:ext>
                </a:extLst>
              </a:tr>
              <a:tr h="55659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01140600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орта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берудегі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әдебиетті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оқытудың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педагогикасы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әдістемесі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4S01140605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Шетел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тілі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мұғалімі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968211"/>
                  </a:ext>
                </a:extLst>
              </a:tr>
              <a:tr h="35502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01140700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4S01140701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Бастауыш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орта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берудің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информатика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мұғалімі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06229"/>
                  </a:ext>
                </a:extLst>
              </a:tr>
              <a:tr h="52762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02151000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Халықтық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көркем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шығармашылығы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4S02151002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Көркемөнерпаздар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аспаптары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оркестрінің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ансамблінің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жетекшісі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оқытушы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550855"/>
                  </a:ext>
                </a:extLst>
              </a:tr>
              <a:tr h="266757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03220100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Кітапхана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4S03220101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Кітапханашы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938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8651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1867" b="1" dirty="0">
                <a:solidFill>
                  <a:schemeClr val="bg1"/>
                </a:solidFill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1867" b="1" dirty="0">
              <a:solidFill>
                <a:schemeClr val="bg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9" y="1449769"/>
            <a:ext cx="10970160" cy="461665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                    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Ақтөбе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МКҚК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258241"/>
              </p:ext>
            </p:extLst>
          </p:nvPr>
        </p:nvGraphicFramePr>
        <p:xfrm>
          <a:off x="637563" y="2068291"/>
          <a:ext cx="10930855" cy="4433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190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72452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3000816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410141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167054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1103266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921879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26057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350324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40209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07130100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жабдықтары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салалары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4S07130103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Техник-электрик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55283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07140100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процесстерді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автоматтандыру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басқару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бейін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4S07140102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Техник-электромеханик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527966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07140700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Автоматика, телемеханика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темір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көлігіндегі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қозғалысты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басқару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4S07140703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Техник-электромеханик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39482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07140900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Радиотехника, электроника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телекоммуникациялар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4S07140902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Телекоммуникациялық байланыс жүйелер технигі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  <a:tr h="572843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07160500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Темір жолдың жылжымалы тартқыш құрамын пайдалану, жөндеу және техникалық қызмет көрсету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4S07160503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Техник-электромеханик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627"/>
                  </a:ext>
                </a:extLst>
              </a:tr>
              <a:tr h="73077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07160600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Темір жолдың вагондар мен рефрижераторлы жылжымалы құрамын пайдалану, жөндеу және техникалық қызмет көрсету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4S07160603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Техник-электромеханик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3368"/>
                  </a:ext>
                </a:extLst>
              </a:tr>
              <a:tr h="37877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07320800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Темір жол құрылысы, жол және жол шаруашылығы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4S07320803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Техник-жолшы, құрылысшы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968211"/>
                  </a:ext>
                </a:extLst>
              </a:tr>
              <a:tr h="51811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10410200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Темір жол көлігінде тасымалдауды ұйымдастыру және қозғалысты басқару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4S10410205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Тасымалдауды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ұйымдастырушы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06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659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7" y="1449769"/>
            <a:ext cx="10970160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ШЖҚ"Ақтөбе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политехникалық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"МКК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1DD9E24-F1F0-4040-A042-AE9D04D711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858215"/>
              </p:ext>
            </p:extLst>
          </p:nvPr>
        </p:nvGraphicFramePr>
        <p:xfrm>
          <a:off x="405855" y="1996572"/>
          <a:ext cx="11235422" cy="4518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612">
                  <a:extLst>
                    <a:ext uri="{9D8B030D-6E8A-4147-A177-3AD203B41FA5}">
                      <a16:colId xmlns:a16="http://schemas.microsoft.com/office/drawing/2014/main" val="2272478762"/>
                    </a:ext>
                  </a:extLst>
                </a:gridCol>
                <a:gridCol w="1078354">
                  <a:extLst>
                    <a:ext uri="{9D8B030D-6E8A-4147-A177-3AD203B41FA5}">
                      <a16:colId xmlns:a16="http://schemas.microsoft.com/office/drawing/2014/main" val="312064522"/>
                    </a:ext>
                  </a:extLst>
                </a:gridCol>
                <a:gridCol w="3933424">
                  <a:extLst>
                    <a:ext uri="{9D8B030D-6E8A-4147-A177-3AD203B41FA5}">
                      <a16:colId xmlns:a16="http://schemas.microsoft.com/office/drawing/2014/main" val="3656728199"/>
                    </a:ext>
                  </a:extLst>
                </a:gridCol>
                <a:gridCol w="1386456">
                  <a:extLst>
                    <a:ext uri="{9D8B030D-6E8A-4147-A177-3AD203B41FA5}">
                      <a16:colId xmlns:a16="http://schemas.microsoft.com/office/drawing/2014/main" val="1601791037"/>
                    </a:ext>
                  </a:extLst>
                </a:gridCol>
                <a:gridCol w="1879416">
                  <a:extLst>
                    <a:ext uri="{9D8B030D-6E8A-4147-A177-3AD203B41FA5}">
                      <a16:colId xmlns:a16="http://schemas.microsoft.com/office/drawing/2014/main" val="1936920446"/>
                    </a:ext>
                  </a:extLst>
                </a:gridCol>
                <a:gridCol w="831874">
                  <a:extLst>
                    <a:ext uri="{9D8B030D-6E8A-4147-A177-3AD203B41FA5}">
                      <a16:colId xmlns:a16="http://schemas.microsoft.com/office/drawing/2014/main" val="1709270129"/>
                    </a:ext>
                  </a:extLst>
                </a:gridCol>
                <a:gridCol w="801063">
                  <a:extLst>
                    <a:ext uri="{9D8B030D-6E8A-4147-A177-3AD203B41FA5}">
                      <a16:colId xmlns:a16="http://schemas.microsoft.com/office/drawing/2014/main" val="1014414175"/>
                    </a:ext>
                  </a:extLst>
                </a:gridCol>
                <a:gridCol w="883223">
                  <a:extLst>
                    <a:ext uri="{9D8B030D-6E8A-4147-A177-3AD203B41FA5}">
                      <a16:colId xmlns:a16="http://schemas.microsoft.com/office/drawing/2014/main" val="2564439161"/>
                    </a:ext>
                  </a:extLst>
                </a:gridCol>
              </a:tblGrid>
              <a:tr h="321309"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12631"/>
                  </a:ext>
                </a:extLst>
              </a:tr>
              <a:tr h="26380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02310100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Аударма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4S02310101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Аудармашы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72982"/>
                  </a:ext>
                </a:extLst>
              </a:tr>
              <a:tr h="52178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06130100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4S06130103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Бағдарламалық қамтамасыздандыруды құрастырушы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731427"/>
                  </a:ext>
                </a:extLst>
              </a:tr>
              <a:tr h="351091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06130100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4S06130105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Ақпараттық жүйелер технигі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86060"/>
                  </a:ext>
                </a:extLst>
              </a:tr>
              <a:tr h="26380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07110400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Лабораториялық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технология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4S07110404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Техник-лаборант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009729"/>
                  </a:ext>
                </a:extLst>
              </a:tr>
              <a:tr h="26380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07110500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Мұнай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қайта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өңдеу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4S07110502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Техник-технолог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305119"/>
                  </a:ext>
                </a:extLst>
              </a:tr>
              <a:tr h="32130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07130200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Электрмен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4S07130202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Техник-электрик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494028"/>
                  </a:ext>
                </a:extLst>
              </a:tr>
              <a:tr h="351091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07130700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Электромеханикалық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жабдықтарға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4S07130704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Техник-электромеханик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613721"/>
                  </a:ext>
                </a:extLst>
              </a:tr>
              <a:tr h="351091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07140100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процесстерді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автоматтандыру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басқару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бейін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4S07140102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Техник-электромеханик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725259"/>
                  </a:ext>
                </a:extLst>
              </a:tr>
              <a:tr h="32130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07150100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жасау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4S07150106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Техник-механик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926258"/>
                  </a:ext>
                </a:extLst>
              </a:tr>
              <a:tr h="351091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07161300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Автомобиль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көлігіне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4S07161304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Техник-механик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730521"/>
                  </a:ext>
                </a:extLst>
              </a:tr>
              <a:tr h="32130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07240900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Мұнай және газ кен орындарын пайдалану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4S07240902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Техник-технолог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393226"/>
                  </a:ext>
                </a:extLst>
              </a:tr>
              <a:tr h="351091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07320100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Ғимараттар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құрылыстарды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салу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4S07320106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866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5726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        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46619" y="1449767"/>
            <a:ext cx="10997968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Шығанақ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Берсиев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Ақтөбе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аграрлық-техникалық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МКҚК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342356"/>
              </p:ext>
            </p:extLst>
          </p:nvPr>
        </p:nvGraphicFramePr>
        <p:xfrm>
          <a:off x="671117" y="1989955"/>
          <a:ext cx="10997969" cy="4646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292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81590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3154607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360595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145553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1092701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44374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918257">
                  <a:extLst>
                    <a:ext uri="{9D8B030D-6E8A-4147-A177-3AD203B41FA5}">
                      <a16:colId xmlns:a16="http://schemas.microsoft.com/office/drawing/2014/main" val="1409682013"/>
                    </a:ext>
                  </a:extLst>
                </a:gridCol>
              </a:tblGrid>
              <a:tr h="419840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40770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04110100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Есеп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аудит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4S04110102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Бухгалтер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257366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07130200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Электрмен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4S07130202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Техник-электрик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50905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07161300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Автомобиль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көлігіне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4S07161304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Техник-механик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50418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07161600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шаруашылығын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механикаландыру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4S07161604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Техник-механик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  <a:tr h="339246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07211300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Тағам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өндірісінің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4S07211305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Техник-технолог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627"/>
                  </a:ext>
                </a:extLst>
              </a:tr>
              <a:tr h="537000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07310300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орналастыру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4S07310302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орналастырушы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3368"/>
                  </a:ext>
                </a:extLst>
              </a:tr>
              <a:tr h="537000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08110100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Агрономия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4S08110103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Агроном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968211"/>
                  </a:ext>
                </a:extLst>
              </a:tr>
              <a:tr h="339246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08120100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Бақ-саябақ шаруашылығы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3W08120102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Гүл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өсіруші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флорист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06229"/>
                  </a:ext>
                </a:extLst>
              </a:tr>
              <a:tr h="50418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08210100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Орман шаруашылығы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4S08210103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Орман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шебері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550855"/>
                  </a:ext>
                </a:extLst>
              </a:tr>
              <a:tr h="257366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08410100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Ветеринария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4S08410105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Ветеринарлық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фельдшер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938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1923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           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8" y="1449769"/>
            <a:ext cx="10997968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"ШЖҚ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Одағының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Батыры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Мәншүк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Мәметова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Ақтөбе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МКК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B2FBC025-99D5-4EC6-BB3B-BEFE1CBDDC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280083"/>
              </p:ext>
            </p:extLst>
          </p:nvPr>
        </p:nvGraphicFramePr>
        <p:xfrm>
          <a:off x="679508" y="2013358"/>
          <a:ext cx="10997968" cy="43790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052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65424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1831009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249959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3120705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1317071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973123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1048625">
                  <a:extLst>
                    <a:ext uri="{9D8B030D-6E8A-4147-A177-3AD203B41FA5}">
                      <a16:colId xmlns:a16="http://schemas.microsoft.com/office/drawing/2014/main" val="1409682013"/>
                    </a:ext>
                  </a:extLst>
                </a:gridCol>
              </a:tblGrid>
              <a:tr h="878896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69569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09120100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4S09120101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Фельдшер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53361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09130100 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Мейіргер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5AB09130101 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Мейіргер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ісінің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қолданбалы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бакалавры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82946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09130100 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Мейіргер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4S09130103 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практикадағы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мейіргер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745683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09130200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Акушерлік іс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4S09130201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Акушер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  <a:tr h="69569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09130100 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Мейіргер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3W09130102 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Массажист (инклюзив)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9293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9" y="1449769"/>
            <a:ext cx="10970160" cy="461665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         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А.Жұбанов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Ақтөбе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МКҚК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A8601E5C-E7EB-40FB-9322-0D880DCBFE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267665"/>
              </p:ext>
            </p:extLst>
          </p:nvPr>
        </p:nvGraphicFramePr>
        <p:xfrm>
          <a:off x="671117" y="1989954"/>
          <a:ext cx="10905689" cy="4698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932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80885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2409781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307324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938864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1091916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43767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33220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446121"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 қаз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33156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02150100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Аспаптық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аспап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4S02150101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Концертмейстер, балалар музыка мектебінің оқытушысы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33156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02150100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Аспаптық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аспап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4S02150102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Оркестр әртісі (дирижер), балалар музыка мектебінің оқытушысы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49276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02150100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Аспаптық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аспап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4S02150103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аспаптары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оркестрінің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әртісі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(дирижер),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музыка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мектебінің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оқытушысы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33156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02150200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4S02150201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Музыкатанушы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музыка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мектебінің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оқытушысы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  <a:tr h="49276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02150300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Вокалдық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өнер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4S02150301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Академиялық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салу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әртісі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музыка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мектебінің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оқытушысы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627"/>
                  </a:ext>
                </a:extLst>
              </a:tr>
              <a:tr h="35047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02150300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Вокалдық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өнер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4S02150302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Дәстүрлі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салу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әртісі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музыка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мектебінің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оқытушысы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3368"/>
                  </a:ext>
                </a:extLst>
              </a:tr>
              <a:tr h="25819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02150400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Хорды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дирижерлау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4S02150401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Хормейстер,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оқытушы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968211"/>
                  </a:ext>
                </a:extLst>
              </a:tr>
              <a:tr h="33156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02150900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мәдени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4S02150902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Мәдени-көпшілік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шараларды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ұйымдастырушы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оқытушы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06229"/>
                  </a:ext>
                </a:extLst>
              </a:tr>
              <a:tr h="49276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02151000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Халықтық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көркем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шығармашылығы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4S02151002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Көркемөнерпаздар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аспаптары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оркестрінің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ансамблінің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жетекшісі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оқытушы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550855"/>
                  </a:ext>
                </a:extLst>
              </a:tr>
              <a:tr h="49276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02151000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Халықтық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көркем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шығармашылығы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4S02151001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Көркемөнерпаздар хореографиялық ұжымының жетекшісі, оқытушы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938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4866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kk-KZ" sz="1867" b="1" dirty="0">
                <a:solidFill>
                  <a:schemeClr val="bg1"/>
                </a:solidFill>
              </a:rPr>
              <a:t>ТЕХНИКАЛЫҚ ЖӘНЕ КӘСІПТІК БІЛІМ БЕРУ ҰЙЫМДАРЫНА  ОҚУҒА ҚАБЫЛДАУ</a:t>
            </a:r>
            <a:endParaRPr lang="ru-RU" sz="1867" b="1" dirty="0">
              <a:solidFill>
                <a:schemeClr val="bg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8" y="1449767"/>
            <a:ext cx="10997968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Ақтөбе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құрылыс-техникалық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МКҚК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232870"/>
              </p:ext>
            </p:extLst>
          </p:nvPr>
        </p:nvGraphicFramePr>
        <p:xfrm>
          <a:off x="671118" y="1922431"/>
          <a:ext cx="10997968" cy="4587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617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78305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3144050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356041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513892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834486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41548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31029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409420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51596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06130100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4S06130103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қамтамасыздандыруды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құрастырушы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46373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06130100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4S06130105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Ақпараттық жүйелер технигі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623860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07130700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Электромеханикалық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жабдықтарға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4S07130704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Техник-электромеханик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301123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07150500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Дәнекерлеу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4S07150502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Техник-механик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  <a:tr h="37578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07320100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Ғимараттар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құрылыстарды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салу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4S07320106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Техник-құрылысшы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627"/>
                  </a:ext>
                </a:extLst>
              </a:tr>
              <a:tr h="51865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07321000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Лифт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шаруашылығы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эскалаторлар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4S07321002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Техник-механик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3368"/>
                  </a:ext>
                </a:extLst>
              </a:tr>
              <a:tr h="637973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07321100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Тұрғын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үй-коммуналдық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шаруашылық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объектілерінің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инженерлік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жүйелерін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монтаждау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4S07321103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Инженерлік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жүйелерді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монтаждау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968211"/>
                  </a:ext>
                </a:extLst>
              </a:tr>
              <a:tr h="684753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07321100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Тұрғын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үй-коммуналдық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шаруашылық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объектілерінің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инженерлік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жүйелерін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монтаждау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3W07321101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Слесарь-сантехник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06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2885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8" y="1405958"/>
            <a:ext cx="10997968" cy="400110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Ақтөбе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өнеркәсіптік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технологиялар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МКҚК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713762"/>
              </p:ext>
            </p:extLst>
          </p:nvPr>
        </p:nvGraphicFramePr>
        <p:xfrm>
          <a:off x="671119" y="2018699"/>
          <a:ext cx="10947632" cy="4445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074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99482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3212113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385397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184662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1112620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745265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49019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443293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 қаз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 қаз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 қаз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637666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07130100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жабдықтары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салалары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3W07130102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Электр жабдықтарын жөндеу жөніндегі электр слесарі (түрлері және салалары бойынша)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794850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07140100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процесстерді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автоматтандыру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басқару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бейін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3W07140101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Бақылау-өлшеу аспаптары мен автоматикаға қызмет көрсету және жөндеу жөніндегі слесарь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48048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07150100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жасау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3W07150103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Бағдарламалық басқарылатын станоктардың операторы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318196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07150300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Токарлық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4S07150304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Техник-технолог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  <a:tr h="533937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07151100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Машиналар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жабдықтарды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өнеркәсіп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салалары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3W07151101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Жабдықты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баптаушы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627"/>
                  </a:ext>
                </a:extLst>
              </a:tr>
              <a:tr h="486270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07160500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Темір жолдың жылжымалы тартқыш құрамын пайдалану, жөндеу және техникалық қызмет көрсету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3W07160501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Локомотив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машинисының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көмекшісі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3368"/>
                  </a:ext>
                </a:extLst>
              </a:tr>
              <a:tr h="56157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10120100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Шаштараз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өнері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3W10120101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Шаштараз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стилисті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968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24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18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9" y="1449769"/>
            <a:ext cx="10970160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Ақтөбе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сервис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МКҚК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498313"/>
              </p:ext>
            </p:extLst>
          </p:nvPr>
        </p:nvGraphicFramePr>
        <p:xfrm>
          <a:off x="671118" y="2068291"/>
          <a:ext cx="10880520" cy="4189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778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78621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3019852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419086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180801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1110265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41820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31297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420582"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 қаз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 қаз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 қаз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04140100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Маркетинг /сала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 fontAlgn="t"/>
                      <a:endParaRPr lang="kk-KZ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3W04140101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Сатушы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22643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04140100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Маркетинг /сала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4S04140103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Маркетолог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29581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07230100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Тігін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өндірісі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киімді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үлгілеу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3W07230101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Тігінші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31694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07230100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Тігін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өндірісі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киімді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үлгілеу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3W07230105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Модельер-пішуші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  <a:tr h="336593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07230100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Тігін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өндірісі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киімді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үлгілеу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4S07230106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Модельер-конструктор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627"/>
                  </a:ext>
                </a:extLst>
              </a:tr>
              <a:tr h="28786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Қонақ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бизнесі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3W10130101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Әкімші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3368"/>
                  </a:ext>
                </a:extLst>
              </a:tr>
              <a:tr h="43622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10130200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саласында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көрсетуді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ұйымдастыру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3W10130202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бармен -бариста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968211"/>
                  </a:ext>
                </a:extLst>
              </a:tr>
              <a:tr h="33984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10130300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Тамақтандыруды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ұйымдастыру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3W10130301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Кондитер –безендіруші 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06229"/>
                  </a:ext>
                </a:extLst>
              </a:tr>
              <a:tr h="34554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10130300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Тамақтандыруды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ұйымдастыру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3W10130302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Аспазшы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550855"/>
                  </a:ext>
                </a:extLst>
              </a:tr>
              <a:tr h="50507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10130300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Тамақтандыруды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ұйымдастыру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4S10130303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Технолог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938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8766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8" y="1449767"/>
            <a:ext cx="10997968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lvl="0"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Ақтөбе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автожол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МКҚК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651343"/>
              </p:ext>
            </p:extLst>
          </p:nvPr>
        </p:nvGraphicFramePr>
        <p:xfrm>
          <a:off x="763398" y="2106317"/>
          <a:ext cx="10905687" cy="4390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433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70097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3117670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344663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492798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827485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34486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24055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527161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51324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02110500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Полиграфиялық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орау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өндірісінің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4S02110504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Техник – технолог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783583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07130700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Электромеханикалық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жабдықтарға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4S07130704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Техник-электромеханик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651237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07150900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Тоңазытқыш - компрессорлық машиналар мен қондырғыларды пайдалану мен монтаждау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4S07150902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Техник – механик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63306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07161300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Автомобиль көлігіне техникалық қызмет көрсету, жөндеу және пайдалану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4S07161304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Техник-механик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  <a:tr h="73868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07320700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Автомобиль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жолдары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аэродромдар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4S07320703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Техник – құрылысшы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627"/>
                  </a:ext>
                </a:extLst>
              </a:tr>
              <a:tr h="54355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10410300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Автомобиль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көлігінде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тасымалдауды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ұйымдастыру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қозғалысты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4S10410302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3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0659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906011" y="3997881"/>
            <a:ext cx="10872131" cy="646331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батыр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олимпиада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резервінің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мамандандырылған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-интернат-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КММ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661158"/>
              </p:ext>
            </p:extLst>
          </p:nvPr>
        </p:nvGraphicFramePr>
        <p:xfrm>
          <a:off x="906011" y="4827619"/>
          <a:ext cx="10728931" cy="936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420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54374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3067138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322869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452395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814074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20961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10700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516413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 қаз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42006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01140500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тәрбиесі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4S01140503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жаттықтырушысы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оқытушы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487A0C-2C79-412B-9433-A9923835DCA2}"/>
              </a:ext>
            </a:extLst>
          </p:cNvPr>
          <p:cNvSpPr/>
          <p:nvPr/>
        </p:nvSpPr>
        <p:spPr>
          <a:xfrm>
            <a:off x="906011" y="1376732"/>
            <a:ext cx="1093085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кәсіптік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МКҚК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FCB991CC-820E-47DF-A06F-B9EEF6A90C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522930"/>
              </p:ext>
            </p:extLst>
          </p:nvPr>
        </p:nvGraphicFramePr>
        <p:xfrm>
          <a:off x="906011" y="1929469"/>
          <a:ext cx="10872131" cy="1885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912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67112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3108076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340525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485128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824939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31918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21521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421456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 қаз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 қаз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 қаз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47200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06130100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4S06130103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Бағдарламалық қамтамасыздандыруды құрастырушы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34055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07161600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шаруашылығын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механикаландыру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4S07161604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Техник-механик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08410100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Ветеринария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4S08410104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Ветеринарлық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техник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25588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10130300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Тамақтандыруды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ұйымдастыру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3W10130302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Аспазшы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9695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9" y="1449769"/>
            <a:ext cx="10970160" cy="461665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                    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"Хромтау  тау -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МКҚК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473836"/>
              </p:ext>
            </p:extLst>
          </p:nvPr>
        </p:nvGraphicFramePr>
        <p:xfrm>
          <a:off x="671119" y="2068290"/>
          <a:ext cx="10970160" cy="4417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888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86683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3044731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430777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198768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1119412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48755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38146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430475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 қаз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 қаз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51695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05320200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қазба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орындарын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іздеу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барлаудың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технологиясы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3W05320202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Бұрғылау қондырғысының машинисі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34783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06120100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Есептеу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техникасы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ақпараттық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желілер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4S06120102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Желілік және жүйелік әкімшілендіру технигі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51695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07130700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Электромеханикалық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жабдықтарға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4S07130704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Техник-электромеханик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512006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07150500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Дәнекерлеу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3W07150501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Электргазымен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дәнекерлеуші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  <a:tr h="34783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07150700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көтергіш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машиналар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транспортерлер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3W07150701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Кран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машинисі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627"/>
                  </a:ext>
                </a:extLst>
              </a:tr>
              <a:tr h="37550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07240100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қазбалардың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орындарын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астында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өңдеу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4S07240105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Техник-технолог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3368"/>
                  </a:ext>
                </a:extLst>
              </a:tr>
              <a:tr h="54533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07240200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Маркшейдерлік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4S07240203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Техник-маркшейдер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968211"/>
                  </a:ext>
                </a:extLst>
              </a:tr>
              <a:tr h="34783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07240500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қазбаларды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байыту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байыту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4S07240503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Техник-технолог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06229"/>
                  </a:ext>
                </a:extLst>
              </a:tr>
              <a:tr h="35366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10130300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Тамақтандыруды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ұйымдастыру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3W10130302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Аспазшы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550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999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8" y="1449767"/>
            <a:ext cx="10997968" cy="400110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lvl="0" algn="ctr" fontAlgn="t"/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индустриялық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МКҚК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978444"/>
              </p:ext>
            </p:extLst>
          </p:nvPr>
        </p:nvGraphicFramePr>
        <p:xfrm>
          <a:off x="671118" y="2106316"/>
          <a:ext cx="10997969" cy="4177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618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78305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3144051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356041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513891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834487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41548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31028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593501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 +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 +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577833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07130100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жабдықтары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салалары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3W07130101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Электрмонтер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салалары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591853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07150500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Дәнекерлеу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3W07150501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Электргазымен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дәнекерлеуші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47418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07230100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Тігін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өндірісі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киімді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үлгілеу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3W07230101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Тігінші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712733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07320100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Ғимараттар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құрылыстарды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салу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3W07320104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бейінді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жұмыстарының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шебері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  <a:tr h="614976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10130300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Тамақтандыруды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ұйымдастыру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3W10130302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Аспазшы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627"/>
                  </a:ext>
                </a:extLst>
              </a:tr>
              <a:tr h="61195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07130100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жабдықтары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салалары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3W07130101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Электрмонтер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салалары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3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1385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18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9" y="1449769"/>
            <a:ext cx="10970160" cy="461665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                    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Қандыағаш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өнеркәсіптік-экономикалық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МКҚК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384288"/>
              </p:ext>
            </p:extLst>
          </p:nvPr>
        </p:nvGraphicFramePr>
        <p:xfrm>
          <a:off x="671119" y="2167876"/>
          <a:ext cx="10970160" cy="4235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413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87715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3047914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432273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201067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1109113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49643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39022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408411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 қаз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 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51615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07140100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процесстерді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автоматтандыру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басқару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бейін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4S07140102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Техник-электромеханик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853863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07140100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процесстерді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автоматтандыру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басқару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бейін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3W07140101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Бақылау-өлшеу аспаптары мен автоматикаға қызмет көрсету және жөндеу жөніндегі слесарь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614316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07160500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Темір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жылжымалы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тартқыш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құрамын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4S07160503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Техник-электромеханик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53657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07160500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Темір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жылжымалы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тартқыш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құрамын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3W07160501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Локомотив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машинисының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көмекшісі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  <a:tr h="34730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07240900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Мұнай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газ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орындарын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3W07240901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Оператор                            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627"/>
                  </a:ext>
                </a:extLst>
              </a:tr>
              <a:tr h="518856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07321200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Газбен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жабдықтары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жүйелерін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құрастыру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3W07321201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құбырларын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слесарі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3368"/>
                  </a:ext>
                </a:extLst>
              </a:tr>
              <a:tr h="41839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10130300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Тамақтандыруды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ұйымдастыру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3W10130301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Кондитер –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безендіруші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968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7085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8" y="1449767"/>
            <a:ext cx="10997968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Әйтеке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көпсалалы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МКҚК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299152"/>
              </p:ext>
            </p:extLst>
          </p:nvPr>
        </p:nvGraphicFramePr>
        <p:xfrm>
          <a:off x="755008" y="2013358"/>
          <a:ext cx="10914078" cy="422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814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70843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3120069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345697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494716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828121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35128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24690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519855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50613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06120100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Есептеу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техникасы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ақпараттық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желілер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3W06120101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Компьютерлік аппараттық қамтамасыз ету операторы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77272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07160400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Темір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көлігінің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көтергіш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машиналары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механизмдерін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3W07160401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Жол машиналары мен механизмдерін реттеуші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64221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07160500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Темір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жылжымалы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тартқыш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құрамын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3W07160501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Локомотив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машинисының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көмекшісі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624290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07161600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шаруашылығын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механикаландыру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3W07161603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шаруашылығы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өндірісінің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тракторист-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машинисі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  <a:tr h="624290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07321200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Газбен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жабдықтары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жүйелерін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құрастыру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3W07321201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Газ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құбырларын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слесарі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627"/>
                  </a:ext>
                </a:extLst>
              </a:tr>
              <a:tr h="53602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10130300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Тамақтандыруды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ұйымдастыру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3W10130302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Аспазшы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3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30890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kk-KZ" sz="1867" b="1" dirty="0">
                <a:solidFill>
                  <a:schemeClr val="bg1"/>
                </a:solidFill>
              </a:rPr>
              <a:t>ТЕХНИКАЛЫҚ ЖӘНЕ КӘСІПТІК БІЛІМ БЕРУ ҰЙЫМДАРЫНА  ОҚУҒА ҚАБЫЛДАУ</a:t>
            </a:r>
            <a:endParaRPr lang="ru-RU" sz="1867" b="1" dirty="0">
              <a:solidFill>
                <a:schemeClr val="bg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9" y="1563619"/>
            <a:ext cx="10997968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Ембі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саласы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КММ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309145"/>
              </p:ext>
            </p:extLst>
          </p:nvPr>
        </p:nvGraphicFramePr>
        <p:xfrm>
          <a:off x="671119" y="2189526"/>
          <a:ext cx="10997967" cy="40588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616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78305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3144052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356041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513891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834486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41547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31029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571900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55680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06120100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Есептеу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техникасы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ақпараттық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желілер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3W06120101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Компьютерлік аппараттық қамтамасыз ету операторы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850083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07130100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жабдықтары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салалары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3W07130101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Электрмонтер (түрлері мен салалары бойынша)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706506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07150500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Дәнекерлеу ісі (түрлері бойынша)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3W07150501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Электргазымен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дәнекерлеуші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68679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10130300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Тамақтандыруды ұйымдастыру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3W10130301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Кондитер –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безендіруші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  <a:tr h="68679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10130300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Тамақтандыруды ұйымдастыру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3W10130302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Аспазшы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7248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8" y="1449767"/>
            <a:ext cx="10997968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Шалқар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көпсалалы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КММ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860877"/>
              </p:ext>
            </p:extLst>
          </p:nvPr>
        </p:nvGraphicFramePr>
        <p:xfrm>
          <a:off x="755007" y="2004969"/>
          <a:ext cx="10836916" cy="4081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315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63979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3098011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336183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477078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822267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29224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18859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555341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 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68233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07160500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Темір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жылжымалы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тартқыш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құрамын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3W07160501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Локомотив машинисының көмекшісі (түрлері бойынша)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82396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07160600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Темір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вагондар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рефрижераторлы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жылжымалы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құрамын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3W07160601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Вагон жөндеу слесарь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68605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07320800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Темір жол құрылысы, жол және жол шаруашылығы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3W07320801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Темір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жолдарды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ағымдағы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күтіп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ұстау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шебері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66690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10130300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Тамақтандыруды ұйымдастыру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3W10130301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Кондитер-безендіруші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  <a:tr h="66690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10130300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Тамақтандыруды ұйымдастыру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3W10130302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Аспазшы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1586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20862" y="1510018"/>
            <a:ext cx="10948224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Бадамша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агротехникалық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КММ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497578"/>
              </p:ext>
            </p:extLst>
          </p:nvPr>
        </p:nvGraphicFramePr>
        <p:xfrm>
          <a:off x="720862" y="2197916"/>
          <a:ext cx="11006946" cy="3993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024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79104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3146618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357148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515943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835168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42234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31707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742924"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 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711187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04110100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Есеп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аудит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4S04110103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сатып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менеджері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759607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07150500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Дәнекерлеу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3W07150501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Электргазымен дәнекерлеуші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90239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07161600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шаруашылығын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механикаландыру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4S07161604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Техник-механик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877216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10130300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Тамақтандыруды ұйымдастыру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4S10130303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990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28649" y="1421634"/>
            <a:ext cx="10887075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Жайсаң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көпсалалы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КММ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1DD9E24-F1F0-4040-A042-AE9D04D711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289840"/>
              </p:ext>
            </p:extLst>
          </p:nvPr>
        </p:nvGraphicFramePr>
        <p:xfrm>
          <a:off x="628650" y="2111606"/>
          <a:ext cx="10887075" cy="4199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250">
                  <a:extLst>
                    <a:ext uri="{9D8B030D-6E8A-4147-A177-3AD203B41FA5}">
                      <a16:colId xmlns:a16="http://schemas.microsoft.com/office/drawing/2014/main" val="2272478762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val="312064522"/>
                    </a:ext>
                  </a:extLst>
                </a:gridCol>
                <a:gridCol w="2539069">
                  <a:extLst>
                    <a:ext uri="{9D8B030D-6E8A-4147-A177-3AD203B41FA5}">
                      <a16:colId xmlns:a16="http://schemas.microsoft.com/office/drawing/2014/main" val="3656728199"/>
                    </a:ext>
                  </a:extLst>
                </a:gridCol>
                <a:gridCol w="1743571">
                  <a:extLst>
                    <a:ext uri="{9D8B030D-6E8A-4147-A177-3AD203B41FA5}">
                      <a16:colId xmlns:a16="http://schemas.microsoft.com/office/drawing/2014/main" val="1601791037"/>
                    </a:ext>
                  </a:extLst>
                </a:gridCol>
                <a:gridCol w="1848952">
                  <a:extLst>
                    <a:ext uri="{9D8B030D-6E8A-4147-A177-3AD203B41FA5}">
                      <a16:colId xmlns:a16="http://schemas.microsoft.com/office/drawing/2014/main" val="1936920446"/>
                    </a:ext>
                  </a:extLst>
                </a:gridCol>
                <a:gridCol w="1164558">
                  <a:extLst>
                    <a:ext uri="{9D8B030D-6E8A-4147-A177-3AD203B41FA5}">
                      <a16:colId xmlns:a16="http://schemas.microsoft.com/office/drawing/2014/main" val="1709270129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val="1014414175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564439161"/>
                    </a:ext>
                  </a:extLst>
                </a:gridCol>
              </a:tblGrid>
              <a:tr h="294886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12631"/>
                  </a:ext>
                </a:extLst>
              </a:tr>
              <a:tr h="52172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0732010</a:t>
                      </a:r>
                      <a:r>
                        <a:rPr lang="kk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Ғимараттар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құрылыстарды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салу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3W07320105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Құрылыс-әрлеу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жұмыстарының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шебері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72982"/>
                  </a:ext>
                </a:extLst>
              </a:tr>
              <a:tr h="52172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0732010</a:t>
                      </a:r>
                      <a:r>
                        <a:rPr lang="kk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Ғимараттар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құрылыстарды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салу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3W07320105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Құрылыс-әрлеу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жұмыстарының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шебері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731427"/>
                  </a:ext>
                </a:extLst>
              </a:tr>
              <a:tr h="45447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0723010</a:t>
                      </a:r>
                      <a:r>
                        <a:rPr lang="kk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Тігін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өндірісі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киімдерді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үлгілеу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3W07230101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Тігінші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86060"/>
                  </a:ext>
                </a:extLst>
              </a:tr>
              <a:tr h="418340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0723010</a:t>
                      </a:r>
                      <a:r>
                        <a:rPr lang="kk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Тігін өндірісі және киімдерді үлгілеу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3W07230101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Тігінші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009729"/>
                  </a:ext>
                </a:extLst>
              </a:tr>
              <a:tr h="52172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0716160</a:t>
                      </a:r>
                      <a:r>
                        <a:rPr lang="kk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Ауыл шаруашылығын механикаландыру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3W07161603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Ауыл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шаруашылығы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өндірісінің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тракторист-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машинисі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305119"/>
                  </a:ext>
                </a:extLst>
              </a:tr>
              <a:tr h="47129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1013030</a:t>
                      </a:r>
                      <a:r>
                        <a:rPr lang="kk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Тамақтандыруды ұйымдастыру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3W10130301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Кондитер-оформитель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494028"/>
                  </a:ext>
                </a:extLst>
              </a:tr>
              <a:tr h="41959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1013030</a:t>
                      </a:r>
                      <a:r>
                        <a:rPr lang="kk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Тамақтандыруды ұйымдастыру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4S10130303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613721"/>
                  </a:ext>
                </a:extLst>
              </a:tr>
              <a:tr h="503511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1013020</a:t>
                      </a:r>
                      <a:r>
                        <a:rPr lang="kk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саласында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көрсетуді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ұйымдастыру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3W10130203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Метрдотель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725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7898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8" y="1449767"/>
            <a:ext cx="10997968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Байғанин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КММ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191827"/>
              </p:ext>
            </p:extLst>
          </p:nvPr>
        </p:nvGraphicFramePr>
        <p:xfrm>
          <a:off x="771786" y="2075539"/>
          <a:ext cx="10897298" cy="4125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053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69350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3115272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343628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490881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826848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33844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23422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537019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 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52284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06120100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Есептеу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техникасы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ақпараттық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желілер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3W06120101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Компьютерлік ақпараттықтық қамтамасыз ету операторы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55843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07150500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Дәнекерлеу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3W07150501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Электргазымен дәнекерлеуші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66341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07161600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шаруашылығын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механикаландыру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3W07161603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шаруашылығы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өндірісінің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тракторист-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машинисі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64490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07230100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Тігін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өндірісі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киімді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үлгілеу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3W07230101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Тігінші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  <a:tr h="64490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07320100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Ғимараттар мен құрылыстарды салу және пайдалану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3W07320102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Ағаш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ұстасы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паркет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жұмыстарының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шебері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627"/>
                  </a:ext>
                </a:extLst>
              </a:tr>
              <a:tr h="55371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10130300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Тамақтандыруды ұйымдастыру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3W10130302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Аспазшы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3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1998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9" y="1449769"/>
            <a:ext cx="10970160" cy="461665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                    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Қобда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көпсалалы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МКҚК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552209"/>
              </p:ext>
            </p:extLst>
          </p:nvPr>
        </p:nvGraphicFramePr>
        <p:xfrm>
          <a:off x="671119" y="2167876"/>
          <a:ext cx="10970160" cy="4285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413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87715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2457607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552042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671605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1109113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49643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39022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423988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50916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07150500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Дәнекерлеу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4S07150502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Техник-механик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842297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07161600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шаруашылығын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механикаландыру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4S07161604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Техник-механик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637746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07161600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шаруашылығын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механикаландыру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3W07161603    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шаруашылығы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өндірісінің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тракторист-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машинисі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55703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07221400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Жиһаз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өндірісі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3W07221405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Ағаш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жиһаз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өндірісінің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шебері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  <a:tr h="342597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08410100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Ветеринария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4S08410105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Ветеринарлық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фельдшер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627"/>
                  </a:ext>
                </a:extLst>
              </a:tr>
              <a:tr h="53864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10130300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Тамақтандыруды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ұйымдастыру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3W10130302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Аспазшы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3368"/>
                  </a:ext>
                </a:extLst>
              </a:tr>
              <a:tr h="434356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10130300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Тамақтандыруды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ұйымдастыру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4S10130303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968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0257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9" y="1449769"/>
            <a:ext cx="10970160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Ақтөбе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ЖМ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553726"/>
              </p:ext>
            </p:extLst>
          </p:nvPr>
        </p:nvGraphicFramePr>
        <p:xfrm>
          <a:off x="671119" y="2068290"/>
          <a:ext cx="10970160" cy="4114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888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86683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3044731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430777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198768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1119412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48755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38146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430475"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 қаз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 қаз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349210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04130100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Менеджмент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қолдану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салалары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4S04130101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Менеджер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25492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06130100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4S06130103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Бағдарламалық қамтамасыздандыруды құрастырушы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396136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07130200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Электрмен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4S07130202 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Техник-электрик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512006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07161300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Автомобиль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көлігіне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4S07161304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Техник-механик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  <a:tr h="34783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07161300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Автомобиль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көлігіне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3W07161302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Автомобиль электр жабдықтарын жөндеу жөніндегі электрик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627"/>
                  </a:ext>
                </a:extLst>
              </a:tr>
              <a:tr h="37550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07210300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Нан пісіру, макарон және кондитер өндірісі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4S07210303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Техник-технолог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3368"/>
                  </a:ext>
                </a:extLst>
              </a:tr>
              <a:tr h="396433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07211300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Тағам өндірісінің технологиясы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4S07211305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Техник-технолог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968211"/>
                  </a:ext>
                </a:extLst>
              </a:tr>
              <a:tr h="34783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10130300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Тамақтандыруды ұйымдастыру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3W10130302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Аспазшы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06229"/>
                  </a:ext>
                </a:extLst>
              </a:tr>
              <a:tr h="35366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10220100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Еңбекті қорғау және технологиялық процестердің қауіпсіздігі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4S10220101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қауіпсіздігі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қорғау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техник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550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19055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9" y="1449769"/>
            <a:ext cx="10970160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Бопай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ханым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ЖШС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294695"/>
              </p:ext>
            </p:extLst>
          </p:nvPr>
        </p:nvGraphicFramePr>
        <p:xfrm>
          <a:off x="671119" y="2167875"/>
          <a:ext cx="10970160" cy="28898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413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87715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2175441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834208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671605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1109113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49643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39022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548798">
                <a:tc>
                  <a:txBody>
                    <a:bodyPr/>
                    <a:lstStyle/>
                    <a:p>
                      <a:r>
                        <a:rPr lang="kk-KZ" sz="1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74256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09120100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Емдеу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ісі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4S09120101 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Фельдшер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77305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09130100  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Мейіргер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ісі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5AB09130101  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Мейіргер ісінің қолданбалы бакалавры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82548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09130100  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Мейіргер ісі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4S09130103  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практикадағы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мейіргер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15756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9" y="1449769"/>
            <a:ext cx="10970160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Ақтөбе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монтаж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ЖМ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869649"/>
              </p:ext>
            </p:extLst>
          </p:nvPr>
        </p:nvGraphicFramePr>
        <p:xfrm>
          <a:off x="671119" y="2013358"/>
          <a:ext cx="10901755" cy="4261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274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81556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2442283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542364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377230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1191236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1019088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47724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397785"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53823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02110300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Графикалық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мультимедиялық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дизайн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4S02110304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Графикалық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дизайнер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560330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02120100</a:t>
                      </a:r>
                      <a:b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Интерьер дизайны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4S02120103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Интерьер дизайнері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59833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04120200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Бағалау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4S04120202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Техник-бағалаушы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52261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07130200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Электрмен қамтамасыз ету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4S07130202 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Техник-электрик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  <a:tr h="49338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07310100</a:t>
                      </a:r>
                      <a:b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Архитектура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4S07310102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жобалаушы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627"/>
                  </a:ext>
                </a:extLst>
              </a:tr>
              <a:tr h="65784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07310200</a:t>
                      </a:r>
                      <a:b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Геодезия және картография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4S07310201</a:t>
                      </a:r>
                      <a:b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Техник-геодезист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3368"/>
                  </a:ext>
                </a:extLst>
              </a:tr>
              <a:tr h="49338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07320100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Ғимараттар мен құрылыстарды салу және пайдалану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4S07320106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968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32601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9" y="1449769"/>
            <a:ext cx="10970160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Ақтөбе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индустриалды-кәсіптік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 ЖМ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275975"/>
              </p:ext>
            </p:extLst>
          </p:nvPr>
        </p:nvGraphicFramePr>
        <p:xfrm>
          <a:off x="671119" y="2167876"/>
          <a:ext cx="10901755" cy="4180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274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81556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2442283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542364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654946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1102197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30411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47724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383363"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51872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01140500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тәрбиесі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4S01140501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 тәрбиесі мұғалімі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54001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04130100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Менеджмент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қолдану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салалары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4S04130101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Менеджер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57664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06130100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Бағдарламалық қамтамасыз ету (түрлері бойынша)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4S06130105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Ақпараттық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жүйелер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503667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07110500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Мұнай және газды қайта өңдеу технологиясы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4S07110502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Техник-технолог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  <a:tr h="47549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07130700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Электромеханикалық жабдықтарға техникалық қызмет көрсету, жөндеу және пайдалану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4S07130704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Техник-электромеханик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627"/>
                  </a:ext>
                </a:extLst>
              </a:tr>
              <a:tr h="633993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07161300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Автомобиль көлігіне техникалық қызмет көрсету, жөндеу және пайдалану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4S07161304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Техник-механик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3368"/>
                  </a:ext>
                </a:extLst>
              </a:tr>
              <a:tr h="47549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07240900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Мұнай және газ кен орындарын пайдалану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4S07240902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Техник-технолог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968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32551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9" y="1449769"/>
            <a:ext cx="10970160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"ALT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Ақтөбе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гуманитарлық-техникалық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 ЖШС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068879"/>
              </p:ext>
            </p:extLst>
          </p:nvPr>
        </p:nvGraphicFramePr>
        <p:xfrm>
          <a:off x="671119" y="1996580"/>
          <a:ext cx="10970161" cy="4383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413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87715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2457608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552042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671605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1109113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49643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39022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399140"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54006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01120100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Мектепке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дейінгі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тәрбие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оқыту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4S01120102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Мектепке дейінгі тәрбие мен оқыту ұйымдарының тәрбиешісі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56223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01140100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Бастауыш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беру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педагогикасы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әдістемесі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4S01140101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Бастауыш білім беру  мұғалімі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600373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06130100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4S06130105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Ақпараттық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жүйелер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52439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07130100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 жабдықтары (түрлері және салалары бойынша)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4S07130103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Техник-электрик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  <a:tr h="52361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07140700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Автоматика, телемеханика және темір жол көлігіндегі қозғалысты басқару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4S07140703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Техник-электромеханик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627"/>
                  </a:ext>
                </a:extLst>
              </a:tr>
              <a:tr h="66008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07160500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Темір жолдың жылжымалы тартқыш құрамын пайдалану, жөндеу және техникалық қызмет көрсету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4S07160503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Техник-электромеханик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3368"/>
                  </a:ext>
                </a:extLst>
              </a:tr>
              <a:tr h="52361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10410200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Темір жол көлігінде тасымалдауды ұйымдастыру және қозғалысты басқару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4S10410205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Тасымалдауды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ұйымдастырушы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968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51397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1119" y="1449769"/>
            <a:ext cx="10873181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Еуропалық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технологиялар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кәсіпкерлік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жоғарғы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ЖМ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807148"/>
              </p:ext>
            </p:extLst>
          </p:nvPr>
        </p:nvGraphicFramePr>
        <p:xfrm>
          <a:off x="680557" y="1988192"/>
          <a:ext cx="10863743" cy="1881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530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78133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2154338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816415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645689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1098354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41401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30883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359556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42061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04120200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Бағалау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4S04120202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Техник-бағалаушы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506480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06130100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4S06130103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қамтамасыздандыруды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құрастырушы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59532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06130100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Бағдарламалық қамтамасыздандыру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4S06130104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етуді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сүйемелдеу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тестілеу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техник.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C73EE67-FEC9-4C15-AC38-6480E5B26371}"/>
              </a:ext>
            </a:extLst>
          </p:cNvPr>
          <p:cNvSpPr/>
          <p:nvPr/>
        </p:nvSpPr>
        <p:spPr>
          <a:xfrm>
            <a:off x="671119" y="4034499"/>
            <a:ext cx="10882619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Ақтөбе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көпсалалы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АГУ Тарлан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ЖШС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74E1D5E7-9A52-4B78-B74B-3736E38198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846568"/>
              </p:ext>
            </p:extLst>
          </p:nvPr>
        </p:nvGraphicFramePr>
        <p:xfrm>
          <a:off x="671119" y="4691052"/>
          <a:ext cx="10963825" cy="1240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069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75270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3134290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351831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506086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831897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38934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28448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566216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 қаз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67408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02150500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Актерлік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өнер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4S02150501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Драма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театрының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әртісі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26551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89231" y="1449769"/>
            <a:ext cx="10752047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"ДҮНИЕ 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ЖМ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430431"/>
              </p:ext>
            </p:extLst>
          </p:nvPr>
        </p:nvGraphicFramePr>
        <p:xfrm>
          <a:off x="889233" y="1922436"/>
          <a:ext cx="10752046" cy="1791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404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68076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2408743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521183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618487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1087062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32750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22341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268143"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37121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01140100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Бастауыш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беру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педагогикасы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әдістемесі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4S01140101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Бастауыш білім беру  мұғалімі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377316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01140700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4S01140701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Бастауыш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орта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берудің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информатика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мұғалімі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402907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01140500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 тәрбиесі және спорт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4S01140501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тәрбиесі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мұғалімі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35752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07240900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Мұнай және газ кен орындарын пайдалану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4S07240902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Техник-технолог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079A1F3-90A4-4DF1-9E7E-132F3BA89007}"/>
              </a:ext>
            </a:extLst>
          </p:cNvPr>
          <p:cNvSpPr/>
          <p:nvPr/>
        </p:nvSpPr>
        <p:spPr>
          <a:xfrm>
            <a:off x="889232" y="3917659"/>
            <a:ext cx="1075204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Рауан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көпсалалы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ЖМ 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C8042E15-557B-4F50-9CF2-07148C7EEC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12832"/>
              </p:ext>
            </p:extLst>
          </p:nvPr>
        </p:nvGraphicFramePr>
        <p:xfrm>
          <a:off x="889232" y="4521471"/>
          <a:ext cx="10752046" cy="1619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404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68077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2132188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797740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618486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1087061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32750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22340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564111"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51696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01120100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Мектепке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дейінгі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тәрбие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оқыту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4S01120102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Мектепке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дейінгі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тәрбие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оқыту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ұйымдарының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тәрбиешісі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53819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06130100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Бағдарламалық қамтамасыз ету (түрлері бойынша)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4S06130103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қамтамасыздандыруды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құрастырушы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09133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/>
          <p:cNvSpPr/>
          <p:nvPr/>
        </p:nvSpPr>
        <p:spPr>
          <a:xfrm>
            <a:off x="285777" y="147853"/>
            <a:ext cx="1259840" cy="1229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1884220" y="361158"/>
            <a:ext cx="10396680" cy="832169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 БІЛІМ БЕРУ ҰЙЫМДАРЫНА  МЕМЛЕКЕТТІК   ТАПСЫРЫС НЕГІЗІНДЕГІ ОҚУҒА ҚАБЫЛДАУ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6" y="404293"/>
            <a:ext cx="1019683" cy="76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981513" y="1449769"/>
            <a:ext cx="10659765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Мұғалжар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гуманитарлы-техникалық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колледжі"ЖМ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F9DB3EE-66FC-4870-BE02-246D254FE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65890"/>
              </p:ext>
            </p:extLst>
          </p:nvPr>
        </p:nvGraphicFramePr>
        <p:xfrm>
          <a:off x="981513" y="1963023"/>
          <a:ext cx="10726881" cy="2105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249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65811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2403105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517623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612359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1084517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30801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20416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320021">
                <a:tc>
                  <a:txBody>
                    <a:bodyPr/>
                    <a:lstStyle/>
                    <a:p>
                      <a:r>
                        <a:rPr lang="kk-KZ" sz="1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43301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01140100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Бастауыш білім беру педагогикасы мен әдістемесі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4S01140101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Бастауыш білім беру  мұғалімі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  <a:tr h="45078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07130200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Электрмен қамтамасыз ету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4S07130202 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Техник-электрик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686"/>
                  </a:ext>
                </a:extLst>
              </a:tr>
              <a:tr h="48136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07140500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Сандық техника (түрлері бойынша)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4S07140504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Техник-электронщик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65813"/>
                  </a:ext>
                </a:extLst>
              </a:tr>
              <a:tr h="42044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07140900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Радиотехника, электроника және телекоммуникациялар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4S07140902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Телекоммуникациялық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байланыс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жүйелер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технигі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964461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2CF7C5B-3757-462C-A15E-4B5ABD6BF2DA}"/>
              </a:ext>
            </a:extLst>
          </p:cNvPr>
          <p:cNvSpPr/>
          <p:nvPr/>
        </p:nvSpPr>
        <p:spPr>
          <a:xfrm>
            <a:off x="981513" y="4236439"/>
            <a:ext cx="10726880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"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Ақтөбе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медресе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колледжі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" ЖМ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95D90CA7-979E-4875-AA2B-77D885E80C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305106"/>
              </p:ext>
            </p:extLst>
          </p:nvPr>
        </p:nvGraphicFramePr>
        <p:xfrm>
          <a:off x="981514" y="4804328"/>
          <a:ext cx="10726880" cy="978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326">
                  <a:extLst>
                    <a:ext uri="{9D8B030D-6E8A-4147-A177-3AD203B41FA5}">
                      <a16:colId xmlns:a16="http://schemas.microsoft.com/office/drawing/2014/main" val="2434481904"/>
                    </a:ext>
                  </a:extLst>
                </a:gridCol>
                <a:gridCol w="954192">
                  <a:extLst>
                    <a:ext uri="{9D8B030D-6E8A-4147-A177-3AD203B41FA5}">
                      <a16:colId xmlns:a16="http://schemas.microsoft.com/office/drawing/2014/main" val="418000022"/>
                    </a:ext>
                  </a:extLst>
                </a:gridCol>
                <a:gridCol w="3066552">
                  <a:extLst>
                    <a:ext uri="{9D8B030D-6E8A-4147-A177-3AD203B41FA5}">
                      <a16:colId xmlns:a16="http://schemas.microsoft.com/office/drawing/2014/main" val="441503628"/>
                    </a:ext>
                  </a:extLst>
                </a:gridCol>
                <a:gridCol w="1322616">
                  <a:extLst>
                    <a:ext uri="{9D8B030D-6E8A-4147-A177-3AD203B41FA5}">
                      <a16:colId xmlns:a16="http://schemas.microsoft.com/office/drawing/2014/main" val="1359318545"/>
                    </a:ext>
                  </a:extLst>
                </a:gridCol>
                <a:gridCol w="2451926">
                  <a:extLst>
                    <a:ext uri="{9D8B030D-6E8A-4147-A177-3AD203B41FA5}">
                      <a16:colId xmlns:a16="http://schemas.microsoft.com/office/drawing/2014/main" val="2024362794"/>
                    </a:ext>
                  </a:extLst>
                </a:gridCol>
                <a:gridCol w="813919">
                  <a:extLst>
                    <a:ext uri="{9D8B030D-6E8A-4147-A177-3AD203B41FA5}">
                      <a16:colId xmlns:a16="http://schemas.microsoft.com/office/drawing/2014/main" val="599497100"/>
                    </a:ext>
                  </a:extLst>
                </a:gridCol>
                <a:gridCol w="820803">
                  <a:extLst>
                    <a:ext uri="{9D8B030D-6E8A-4147-A177-3AD203B41FA5}">
                      <a16:colId xmlns:a16="http://schemas.microsoft.com/office/drawing/2014/main" val="3187923752"/>
                    </a:ext>
                  </a:extLst>
                </a:gridCol>
                <a:gridCol w="810546">
                  <a:extLst>
                    <a:ext uri="{9D8B030D-6E8A-4147-A177-3AD203B41FA5}">
                      <a16:colId xmlns:a16="http://schemas.microsoft.com/office/drawing/2014/main" val="2921990537"/>
                    </a:ext>
                  </a:extLst>
                </a:gridCol>
              </a:tblGrid>
              <a:tr h="480736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МАМАНДЫҚ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АТАУЫ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11кл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ТжКБ қаз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649"/>
                  </a:ext>
                </a:extLst>
              </a:tr>
              <a:tr h="49800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4" marR="4824" marT="48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02210100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Исламтану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4S02210105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Исламтанушы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11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75148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</TotalTime>
  <Words>3991</Words>
  <Application>Microsoft Office PowerPoint</Application>
  <PresentationFormat>Широкоэкранный</PresentationFormat>
  <Paragraphs>1730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Segoe UI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Жунусов Ернат Гапуович</dc:creator>
  <cp:lastModifiedBy>Дандибаева Лиза Бериковна</cp:lastModifiedBy>
  <cp:revision>87</cp:revision>
  <dcterms:created xsi:type="dcterms:W3CDTF">2019-06-24T13:17:16Z</dcterms:created>
  <dcterms:modified xsi:type="dcterms:W3CDTF">2026-07-30T12:36:46Z</dcterms:modified>
</cp:coreProperties>
</file>