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6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</a:p>
        <a:p>
          <a:r>
            <a:rPr lang="ru-RU" dirty="0"/>
            <a:t>31108,9</a:t>
          </a: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13716,9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</a:p>
        <a:p>
          <a:r>
            <a:rPr lang="ru-RU" dirty="0"/>
            <a:t>31310,2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8076" custLinFactNeighborY="0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</a:t>
          </a:r>
          <a:r>
            <a:rPr lang="ru-RU">
              <a:solidFill>
                <a:schemeClr val="tx2">
                  <a:lumMod val="75000"/>
                </a:schemeClr>
              </a:solidFill>
            </a:rPr>
            <a:t>платежи 12324,3</a:t>
          </a:r>
          <a:endParaRPr lang="ru-RU" dirty="0">
            <a:solidFill>
              <a:srgbClr val="FF0000"/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</a:t>
          </a:r>
          <a:endParaRPr lang="ru-RU" dirty="0"/>
        </a:p>
        <a:p>
          <a:r>
            <a:rPr lang="ru-RU" dirty="0">
              <a:solidFill>
                <a:schemeClr val="tx1"/>
              </a:solidFill>
            </a:rPr>
            <a:t>26098,9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ru-RU" dirty="0">
              <a:solidFill>
                <a:schemeClr val="tx1"/>
              </a:solidFill>
            </a:rPr>
            <a:t>31526,8</a:t>
          </a:r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</dgm:pt>
  </dgm:ptLst>
  <dgm:cxnLst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22057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Поступления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31108,9</a:t>
          </a:r>
        </a:p>
      </dsp:txBody>
      <dsp:txXfrm>
        <a:off x="192360" y="1150422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647029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solidFill>
                <a:schemeClr val="tx2">
                  <a:lumMod val="75000"/>
                </a:schemeClr>
              </a:solidFill>
            </a:rPr>
            <a:t>Налоги и платежи 13716,9</a:t>
          </a:r>
        </a:p>
      </dsp:txBody>
      <dsp:txXfrm>
        <a:off x="2717332" y="115042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5104579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Расходы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31310,2</a:t>
          </a:r>
        </a:p>
      </dsp:txBody>
      <dsp:txXfrm>
        <a:off x="5174882" y="1150422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5054" y="111762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Поступления</a:t>
          </a:r>
          <a:endParaRPr lang="en-US" sz="2700" kern="1200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chemeClr val="tx1"/>
              </a:solidFill>
            </a:rPr>
            <a:t>31526,8</a:t>
          </a:r>
        </a:p>
      </dsp:txBody>
      <dsp:txXfrm>
        <a:off x="277798" y="1190368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chemeClr val="tx2">
                  <a:lumMod val="75000"/>
                </a:schemeClr>
              </a:solidFill>
            </a:rPr>
            <a:t>Налоги и </a:t>
          </a:r>
          <a:r>
            <a:rPr lang="ru-RU" sz="2700" kern="1200">
              <a:solidFill>
                <a:schemeClr val="tx2">
                  <a:lumMod val="75000"/>
                </a:schemeClr>
              </a:solidFill>
            </a:rPr>
            <a:t>платежи 12324,3</a:t>
          </a:r>
          <a:endParaRPr lang="ru-RU" sz="2700" kern="1200" dirty="0">
            <a:solidFill>
              <a:srgbClr val="FF0000"/>
            </a:solidFill>
          </a:endParaRPr>
        </a:p>
      </dsp:txBody>
      <dsp:txXfrm>
        <a:off x="2794646" y="1190368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437564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Расходы</a:t>
          </a:r>
          <a:r>
            <a:rPr lang="en-US" sz="2700" kern="1200" dirty="0"/>
            <a:t> </a:t>
          </a:r>
          <a:endParaRPr lang="ru-RU" sz="2700" kern="1200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chemeClr val="tx1"/>
              </a:solidFill>
            </a:rPr>
            <a:t>26098,9</a:t>
          </a:r>
        </a:p>
      </dsp:txBody>
      <dsp:txXfrm>
        <a:off x="5510308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11336059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1378" y="188640"/>
            <a:ext cx="6309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1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Тыс.тенге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1.08.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2024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887720234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11560" y="1196752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Поступления в  бюджет </a:t>
            </a:r>
          </a:p>
          <a:p>
            <a:pPr algn="ctr"/>
            <a:r>
              <a:rPr lang="ru-RU" sz="2800" b="1" dirty="0"/>
              <a:t>31108,9</a:t>
            </a:r>
            <a:r>
              <a:rPr lang="en-US" sz="2800" b="1" dirty="0"/>
              <a:t> </a:t>
            </a:r>
            <a:r>
              <a:rPr lang="ru-RU" sz="2800" dirty="0"/>
              <a:t>тенге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Доходы  31108,9т</a:t>
            </a:r>
            <a:r>
              <a:rPr lang="ru-RU" b="1" dirty="0"/>
              <a:t>ыс. </a:t>
            </a:r>
            <a:r>
              <a:rPr lang="ru-RU" dirty="0"/>
              <a:t>тенге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Погашение бюджетных кредитов </a:t>
            </a:r>
          </a:p>
          <a:p>
            <a:pPr algn="ctr"/>
            <a:r>
              <a:rPr lang="ru-RU" b="1" dirty="0"/>
              <a:t>0</a:t>
            </a:r>
            <a:r>
              <a:rPr lang="ru-RU" dirty="0"/>
              <a:t>тенге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Поступления от продажи финансовых активов </a:t>
            </a:r>
            <a:r>
              <a:rPr lang="ru-RU" b="1" dirty="0"/>
              <a:t>0 </a:t>
            </a:r>
            <a:r>
              <a:rPr lang="ru-RU" dirty="0"/>
              <a:t>тенге 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Поступления от продажи основного капитала</a:t>
            </a:r>
            <a:r>
              <a:rPr lang="en-US" sz="1400" i="1" dirty="0"/>
              <a:t> </a:t>
            </a:r>
            <a:r>
              <a:rPr lang="ru-RU" sz="1400" b="1" i="1" dirty="0"/>
              <a:t>0 </a:t>
            </a:r>
            <a:r>
              <a:rPr lang="ru-RU" sz="1400" i="1" dirty="0"/>
              <a:t> тенге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Неналоговые поступления</a:t>
            </a:r>
            <a:r>
              <a:rPr lang="en-US" sz="1400" i="1" dirty="0"/>
              <a:t> </a:t>
            </a:r>
            <a:r>
              <a:rPr lang="ru-RU" sz="1400" i="1" dirty="0"/>
              <a:t> </a:t>
            </a:r>
          </a:p>
          <a:p>
            <a:r>
              <a:rPr lang="ru-RU" sz="1400" b="1" i="1" dirty="0"/>
              <a:t>23,5 </a:t>
            </a:r>
            <a:r>
              <a:rPr lang="ru-RU" sz="1400" i="1" dirty="0"/>
              <a:t>тенге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Налоговые поступления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13693,4 тыс</a:t>
            </a:r>
            <a:r>
              <a:rPr lang="ru-RU" sz="1400" i="1" dirty="0"/>
              <a:t>. тенге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512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Поступления трансфертов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17392 тыс.</a:t>
            </a:r>
            <a:r>
              <a:rPr lang="ru-RU" sz="1400" i="1" dirty="0"/>
              <a:t> тенге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392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Поступления  в бюджет по состоянию на 1  августа 2026 года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Поступления займов 0</a:t>
            </a:r>
            <a:r>
              <a:rPr lang="ru-RU" b="1" dirty="0"/>
              <a:t> </a:t>
            </a:r>
            <a:r>
              <a:rPr lang="ru-RU" dirty="0"/>
              <a:t>тенге</a:t>
            </a:r>
          </a:p>
        </p:txBody>
      </p:sp>
    </p:spTree>
    <p:extLst>
      <p:ext uri="{BB962C8B-B14F-4D97-AF65-F5344CB8AC3E}">
        <p14:creationId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1701</TotalTime>
  <Words>86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196</cp:revision>
  <cp:lastPrinted>2020-01-13T03:48:35Z</cp:lastPrinted>
  <dcterms:created xsi:type="dcterms:W3CDTF">2017-09-08T10:51:51Z</dcterms:created>
  <dcterms:modified xsi:type="dcterms:W3CDTF">2026-08-06T06:42:18Z</dcterms:modified>
</cp:coreProperties>
</file>