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8" r:id="rId4"/>
    <p:sldId id="282" r:id="rId5"/>
    <p:sldId id="273" r:id="rId6"/>
    <p:sldId id="274" r:id="rId7"/>
    <p:sldId id="275" r:id="rId8"/>
    <p:sldId id="263" r:id="rId9"/>
    <p:sldId id="276" r:id="rId10"/>
    <p:sldId id="272" r:id="rId11"/>
    <p:sldId id="277" r:id="rId12"/>
    <p:sldId id="270" r:id="rId1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7" autoAdjust="0"/>
    <p:restoredTop sz="94629" autoAdjust="0"/>
  </p:normalViewPr>
  <p:slideViewPr>
    <p:cSldViewPr>
      <p:cViewPr>
        <p:scale>
          <a:sx n="90" d="100"/>
          <a:sy n="90" d="100"/>
        </p:scale>
        <p:origin x="222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982080" y="457200"/>
            <a:ext cx="7704360" cy="9182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Corbe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B7A7E-4287-4635-B291-5AE921032D8D}" type="datetime1">
              <a:rPr lang="ru-RU" altLang="zh-CN"/>
              <a:pPr>
                <a:defRPr/>
              </a:pPr>
              <a:t>18.09.2026</a:t>
            </a:fld>
            <a:endParaRPr lang="ru-RU" altLang="zh-CN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95A55-9638-4755-B993-15428D50192D}" type="slidenum">
              <a:rPr lang="ru-RU" altLang="zh-CN"/>
              <a:pPr>
                <a:defRPr/>
              </a:pPr>
              <a:t>‹#›</a:t>
            </a:fld>
            <a:endParaRPr lang="ru-RU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"/>
          <p:cNvGrpSpPr/>
          <p:nvPr/>
        </p:nvGrpSpPr>
        <p:grpSpPr>
          <a:xfrm>
            <a:off x="0" y="0"/>
            <a:ext cx="2131560" cy="6857640"/>
            <a:chOff x="0" y="0"/>
            <a:chExt cx="2131560" cy="6857640"/>
          </a:xfrm>
        </p:grpSpPr>
        <p:sp>
          <p:nvSpPr>
            <p:cNvPr id="13" name="CustomShape 2"/>
            <p:cNvSpPr/>
            <p:nvPr/>
          </p:nvSpPr>
          <p:spPr>
            <a:xfrm>
              <a:off x="0" y="0"/>
              <a:ext cx="1072800" cy="5290920"/>
            </a:xfrm>
            <a:custGeom>
              <a:avLst/>
              <a:gdLst/>
              <a:ahLst/>
              <a:cxnLst/>
              <a:rect l="l" t="t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0" y="0"/>
              <a:ext cx="758520" cy="4624200"/>
            </a:xfrm>
            <a:custGeom>
              <a:avLst/>
              <a:gdLst/>
              <a:ahLst/>
              <a:cxnLst/>
              <a:rect l="l" t="t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0" y="5662440"/>
              <a:ext cx="906120" cy="1195200"/>
            </a:xfrm>
            <a:custGeom>
              <a:avLst/>
              <a:gdLst/>
              <a:ahLst/>
              <a:cxnLst/>
              <a:rect l="l" t="t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0" y="5295960"/>
              <a:ext cx="1487160" cy="1561680"/>
            </a:xfrm>
            <a:custGeom>
              <a:avLst/>
              <a:gdLst/>
              <a:ahLst/>
              <a:cxnLst/>
              <a:rect l="l" t="t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0" y="5257800"/>
              <a:ext cx="2131560" cy="1599840"/>
            </a:xfrm>
            <a:custGeom>
              <a:avLst/>
              <a:gdLst/>
              <a:ahLst/>
              <a:cxnLst/>
              <a:rect l="l" t="t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0" y="5357880"/>
              <a:ext cx="1377720" cy="1499760"/>
            </a:xfrm>
            <a:custGeom>
              <a:avLst/>
              <a:gdLst/>
              <a:ahLst/>
              <a:cxnLst/>
              <a:rect l="l" t="t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982080" y="457200"/>
            <a:ext cx="7704360" cy="198072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Times New Roman"/>
              </a:rPr>
              <a:t>Для правки текста заглавия щёлкните мышью</a:t>
            </a:r>
          </a:p>
        </p:txBody>
      </p:sp>
      <p:sp>
        <p:nvSpPr>
          <p:cNvPr id="8" name="PlaceHolder 9"/>
          <p:cNvSpPr>
            <a:spLocks noGrp="1"/>
          </p:cNvSpPr>
          <p:nvPr>
            <p:ph type="ftr"/>
          </p:nvPr>
        </p:nvSpPr>
        <p:spPr>
          <a:xfrm>
            <a:off x="1986840" y="6116040"/>
            <a:ext cx="5314320" cy="36468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dt"/>
          </p:nvPr>
        </p:nvSpPr>
        <p:spPr>
          <a:xfrm>
            <a:off x="7358760" y="6116040"/>
            <a:ext cx="857160" cy="364680"/>
          </a:xfrm>
          <a:prstGeom prst="rect">
            <a:avLst/>
          </a:prstGeom>
        </p:spPr>
        <p:txBody>
          <a:bodyPr lIns="0" tIns="0" rIns="0" bIns="0" anchor="ctr"/>
          <a:lstStyle/>
          <a:p>
            <a:pPr>
              <a:lnSpc>
                <a:spcPct val="100000"/>
              </a:lnSpc>
            </a:pPr>
            <a:fld id="{15623EB7-93ED-485F-ABA3-07707CC5CBED}" type="datetime">
              <a:rPr lang="ru-RU" sz="1000" b="0" strike="noStrike" spc="-1">
                <a:solidFill>
                  <a:srgbClr val="8B8B8B"/>
                </a:solidFill>
                <a:latin typeface="Corbel"/>
              </a:rPr>
              <a:pPr>
                <a:lnSpc>
                  <a:spcPct val="100000"/>
                </a:lnSpc>
              </a:pPr>
              <a:t>18.09.2026</a:t>
            </a:fld>
            <a:endParaRPr lang="ru-RU" sz="1000" b="0" strike="noStrike" spc="-1">
              <a:latin typeface="Times New Roman"/>
            </a:endParaRPr>
          </a:p>
        </p:txBody>
      </p:sp>
      <p:sp>
        <p:nvSpPr>
          <p:cNvPr id="10" name="PlaceHolder 11"/>
          <p:cNvSpPr>
            <a:spLocks noGrp="1"/>
          </p:cNvSpPr>
          <p:nvPr>
            <p:ph type="sldNum"/>
          </p:nvPr>
        </p:nvSpPr>
        <p:spPr>
          <a:xfrm>
            <a:off x="8273160" y="6116040"/>
            <a:ext cx="413280" cy="3646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fld id="{387D2DBD-F75D-405C-BBB3-7123F832B864}" type="slidenum">
              <a:rPr lang="ru-RU" sz="1000" b="0" strike="noStrike" spc="-1">
                <a:solidFill>
                  <a:srgbClr val="8B8B8B"/>
                </a:solidFill>
                <a:latin typeface="Corbel"/>
              </a:rPr>
              <a:pPr algn="r">
                <a:lnSpc>
                  <a:spcPct val="100000"/>
                </a:lnSpc>
              </a:pPr>
              <a:t>‹#›</a:t>
            </a:fld>
            <a:endParaRPr lang="ru-RU" sz="1000" b="0" strike="noStrike" spc="-1">
              <a:latin typeface="Times New Roman"/>
            </a:endParaRPr>
          </a:p>
        </p:txBody>
      </p:sp>
      <p:sp>
        <p:nvSpPr>
          <p:cNvPr id="11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Corb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orb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600" b="0" strike="noStrike" spc="-1">
                <a:solidFill>
                  <a:srgbClr val="000000"/>
                </a:solidFill>
                <a:latin typeface="Corb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400" b="0" strike="noStrike" spc="-1">
                <a:solidFill>
                  <a:srgbClr val="000000"/>
                </a:solidFill>
                <a:latin typeface="Corb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rb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rb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orbe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2"/>
          <p:cNvSpPr/>
          <p:nvPr/>
        </p:nvSpPr>
        <p:spPr>
          <a:xfrm>
            <a:off x="539552" y="620688"/>
            <a:ext cx="8352928" cy="4680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240" algn="ctr">
              <a:lnSpc>
                <a:spcPct val="100000"/>
              </a:lnSpc>
              <a:spcBef>
                <a:spcPts val="99"/>
              </a:spcBef>
            </a:pPr>
            <a:endParaRPr lang="kk-KZ" sz="3200" b="0" i="1" strike="noStrike" spc="-1" dirty="0" smtClean="0">
              <a:solidFill>
                <a:srgbClr val="000000"/>
              </a:solidFill>
              <a:latin typeface="Arial"/>
            </a:endParaRPr>
          </a:p>
          <a:p>
            <a:pPr marL="12240" algn="ctr">
              <a:lnSpc>
                <a:spcPct val="100000"/>
              </a:lnSpc>
              <a:spcBef>
                <a:spcPts val="99"/>
              </a:spcBef>
            </a:pPr>
            <a:endParaRPr lang="ru-RU" sz="3200" b="0" i="1" strike="noStrike" spc="-1" dirty="0" smtClean="0">
              <a:solidFill>
                <a:srgbClr val="000000"/>
              </a:solidFill>
              <a:latin typeface="Arial"/>
            </a:endParaRPr>
          </a:p>
          <a:p>
            <a:pPr marL="12240" algn="ctr">
              <a:lnSpc>
                <a:spcPct val="100000"/>
              </a:lnSpc>
              <a:spcBef>
                <a:spcPts val="99"/>
              </a:spcBef>
            </a:pPr>
            <a:r>
              <a:rPr lang="ru-RU" sz="3200" i="1" spc="-1" dirty="0" smtClean="0">
                <a:solidFill>
                  <a:srgbClr val="000000"/>
                </a:solidFill>
                <a:latin typeface="Arial"/>
              </a:rPr>
              <a:t>Астана </a:t>
            </a:r>
            <a:r>
              <a:rPr lang="ru-RU" sz="3200" i="1" spc="-1" dirty="0" err="1" smtClean="0">
                <a:solidFill>
                  <a:srgbClr val="000000"/>
                </a:solidFill>
                <a:latin typeface="Arial"/>
              </a:rPr>
              <a:t>қаласы</a:t>
            </a:r>
            <a:r>
              <a:rPr lang="ru-RU" sz="3200" i="1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 i="1" spc="-1" dirty="0" err="1" smtClean="0">
                <a:solidFill>
                  <a:srgbClr val="000000"/>
                </a:solidFill>
                <a:latin typeface="Arial"/>
              </a:rPr>
              <a:t>Қаржы</a:t>
            </a:r>
            <a:r>
              <a:rPr lang="ru-RU" sz="3200" i="1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 i="1" spc="-1" dirty="0" err="1" smtClean="0">
                <a:solidFill>
                  <a:srgbClr val="000000"/>
                </a:solidFill>
                <a:latin typeface="Arial"/>
              </a:rPr>
              <a:t>басқармасының</a:t>
            </a:r>
            <a:r>
              <a:rPr lang="ru-RU" sz="3200" i="1" spc="-1" dirty="0" smtClean="0">
                <a:solidFill>
                  <a:srgbClr val="000000"/>
                </a:solidFill>
                <a:latin typeface="Arial"/>
              </a:rPr>
              <a:t> 2026-2028 </a:t>
            </a:r>
            <a:r>
              <a:rPr lang="ru-RU" sz="3200" i="1" spc="-1" dirty="0" err="1" smtClean="0">
                <a:solidFill>
                  <a:srgbClr val="000000"/>
                </a:solidFill>
                <a:latin typeface="Arial"/>
              </a:rPr>
              <a:t>жылдарға</a:t>
            </a:r>
            <a:r>
              <a:rPr lang="ru-RU" sz="3200" i="1" spc="-1" dirty="0" smtClean="0">
                <a:solidFill>
                  <a:srgbClr val="000000"/>
                </a:solidFill>
              </a:rPr>
              <a:t> </a:t>
            </a:r>
            <a:endParaRPr lang="ru-RU" sz="3200" b="0" i="1" strike="noStrike" spc="-1" dirty="0" smtClean="0">
              <a:solidFill>
                <a:srgbClr val="000000"/>
              </a:solidFill>
              <a:latin typeface="Arial"/>
            </a:endParaRPr>
          </a:p>
          <a:p>
            <a:pPr marL="12600" lvl="0" algn="ctr">
              <a:spcBef>
                <a:spcPts val="99"/>
              </a:spcBef>
            </a:pPr>
            <a:r>
              <a:rPr lang="ru-RU" sz="3600" i="1" u="sng" spc="-1" dirty="0" err="1" smtClean="0">
                <a:solidFill>
                  <a:srgbClr val="000000"/>
                </a:solidFill>
              </a:rPr>
              <a:t>жоспарлау</a:t>
            </a:r>
            <a:r>
              <a:rPr lang="ru-RU" sz="3600" i="1" u="sng" spc="-1" dirty="0" smtClean="0">
                <a:solidFill>
                  <a:srgbClr val="000000"/>
                </a:solidFill>
              </a:rPr>
              <a:t> </a:t>
            </a:r>
            <a:r>
              <a:rPr lang="ru-RU" sz="3600" i="1" u="sng" spc="-1" dirty="0" err="1" smtClean="0">
                <a:solidFill>
                  <a:srgbClr val="000000"/>
                </a:solidFill>
              </a:rPr>
              <a:t>сатысындағы</a:t>
            </a:r>
            <a:r>
              <a:rPr lang="ru-RU" sz="3600" i="1" u="sng" spc="-1" dirty="0" smtClean="0">
                <a:solidFill>
                  <a:srgbClr val="000000"/>
                </a:solidFill>
              </a:rPr>
              <a:t> </a:t>
            </a:r>
          </a:p>
          <a:p>
            <a:pPr marL="12600" lvl="0" algn="ctr">
              <a:spcBef>
                <a:spcPts val="99"/>
              </a:spcBef>
            </a:pPr>
            <a:r>
              <a:rPr lang="ru-RU" sz="4800" i="1" spc="-1" dirty="0" err="1" smtClean="0">
                <a:solidFill>
                  <a:srgbClr val="000000"/>
                </a:solidFill>
              </a:rPr>
              <a:t>азаматтық</a:t>
            </a:r>
            <a:r>
              <a:rPr lang="ru-RU" sz="4800" i="1" spc="-1" dirty="0" smtClean="0">
                <a:solidFill>
                  <a:srgbClr val="000000"/>
                </a:solidFill>
              </a:rPr>
              <a:t> </a:t>
            </a:r>
            <a:r>
              <a:rPr lang="ru-RU" sz="4800" i="1" spc="-1" dirty="0" err="1" smtClean="0">
                <a:solidFill>
                  <a:srgbClr val="000000"/>
                </a:solidFill>
              </a:rPr>
              <a:t>бюджеті</a:t>
            </a:r>
            <a:r>
              <a:rPr lang="ru-RU" sz="3600" i="1" u="sng" spc="-1" dirty="0" smtClean="0">
                <a:solidFill>
                  <a:srgbClr val="000000"/>
                </a:solidFill>
              </a:rPr>
              <a:t> </a:t>
            </a:r>
            <a:endParaRPr lang="ru-RU" sz="3600" i="1" u="sng" spc="-1" dirty="0">
              <a:solidFill>
                <a:srgbClr val="000000"/>
              </a:solidFill>
            </a:endParaRPr>
          </a:p>
          <a:p>
            <a:pPr marL="12240" lvl="0" algn="ctr">
              <a:spcBef>
                <a:spcPts val="99"/>
              </a:spcBef>
            </a:pPr>
            <a:r>
              <a:rPr lang="ru-RU" sz="2400" i="1" spc="-1" dirty="0" smtClean="0">
                <a:solidFill>
                  <a:srgbClr val="000000"/>
                </a:solidFill>
              </a:rPr>
              <a:t>(2026 </a:t>
            </a:r>
            <a:r>
              <a:rPr lang="ru-RU" sz="2400" i="1" spc="-1" dirty="0" err="1">
                <a:solidFill>
                  <a:srgbClr val="000000"/>
                </a:solidFill>
              </a:rPr>
              <a:t>жылғы</a:t>
            </a:r>
            <a:r>
              <a:rPr lang="ru-RU" sz="2400" i="1" spc="-1" dirty="0">
                <a:solidFill>
                  <a:srgbClr val="000000"/>
                </a:solidFill>
              </a:rPr>
              <a:t> № </a:t>
            </a:r>
            <a:r>
              <a:rPr lang="ru-RU" sz="2400" i="1" spc="-1" dirty="0" smtClean="0">
                <a:solidFill>
                  <a:srgbClr val="000000"/>
                </a:solidFill>
              </a:rPr>
              <a:t>4 </a:t>
            </a:r>
            <a:r>
              <a:rPr lang="ru-RU" sz="2400" i="1" spc="-1" dirty="0" err="1">
                <a:solidFill>
                  <a:srgbClr val="000000"/>
                </a:solidFill>
              </a:rPr>
              <a:t>бюджетті</a:t>
            </a:r>
            <a:r>
              <a:rPr lang="ru-RU" sz="2400" i="1" spc="-1" dirty="0">
                <a:solidFill>
                  <a:srgbClr val="000000"/>
                </a:solidFill>
              </a:rPr>
              <a:t> </a:t>
            </a:r>
            <a:r>
              <a:rPr lang="ru-RU" sz="2400" i="1" spc="-1" dirty="0" err="1">
                <a:solidFill>
                  <a:srgbClr val="000000"/>
                </a:solidFill>
              </a:rPr>
              <a:t>нақтылау</a:t>
            </a:r>
            <a:r>
              <a:rPr lang="ru-RU" sz="2400" i="1" spc="-1" dirty="0">
                <a:solidFill>
                  <a:srgbClr val="000000"/>
                </a:solidFill>
              </a:rPr>
              <a:t> </a:t>
            </a:r>
            <a:r>
              <a:rPr lang="ru-RU" sz="2400" i="1" spc="-1" dirty="0" err="1">
                <a:solidFill>
                  <a:srgbClr val="000000"/>
                </a:solidFill>
              </a:rPr>
              <a:t>бойынша</a:t>
            </a:r>
            <a:r>
              <a:rPr lang="ru-RU" sz="2400" i="1" spc="-1" dirty="0" smtClean="0">
                <a:solidFill>
                  <a:srgbClr val="000000"/>
                </a:solidFill>
              </a:rPr>
              <a:t>) </a:t>
            </a:r>
            <a:endParaRPr lang="ru-RU" sz="2400" i="1" spc="-1" dirty="0">
              <a:solidFill>
                <a:srgbClr val="000000"/>
              </a:solidFill>
            </a:endParaRPr>
          </a:p>
          <a:p>
            <a:pPr marL="12240" algn="ctr">
              <a:lnSpc>
                <a:spcPct val="100000"/>
              </a:lnSpc>
              <a:spcBef>
                <a:spcPts val="99"/>
              </a:spcBef>
            </a:pPr>
            <a:endParaRPr lang="ru-RU" sz="2400" b="0" strike="noStrike" spc="-1" dirty="0">
              <a:latin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1080000" y="1008000"/>
            <a:ext cx="7020392" cy="45092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algn="just">
              <a:lnSpc>
                <a:spcPct val="100000"/>
              </a:lnSpc>
              <a:spcBef>
                <a:spcPts val="530"/>
              </a:spcBef>
            </a:pPr>
            <a:r>
              <a:rPr lang="ru-RU" sz="1800" b="0" strike="noStrike" spc="-1" dirty="0">
                <a:solidFill>
                  <a:srgbClr val="073E87"/>
                </a:solidFill>
                <a:latin typeface="Arial"/>
              </a:rPr>
              <a:t>        </a:t>
            </a:r>
            <a:endParaRPr lang="ru-RU" sz="1800" b="0" strike="noStrike" spc="-1" dirty="0" smtClean="0">
              <a:solidFill>
                <a:srgbClr val="073E87"/>
              </a:solidFill>
              <a:latin typeface="Arial"/>
            </a:endParaRPr>
          </a:p>
          <a:p>
            <a:pPr marL="12600" algn="just">
              <a:lnSpc>
                <a:spcPct val="100000"/>
              </a:lnSpc>
              <a:spcBef>
                <a:spcPts val="530"/>
              </a:spcBef>
            </a:pPr>
            <a:r>
              <a:rPr lang="ru-RU" spc="-1" dirty="0" smtClean="0">
                <a:solidFill>
                  <a:srgbClr val="073E87"/>
                </a:solidFill>
                <a:latin typeface="Arial"/>
              </a:rPr>
              <a:t>          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Астана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қаласы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Қаржы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басқармасының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бюджеті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000" spc="-1" dirty="0" smtClean="0">
                <a:solidFill>
                  <a:srgbClr val="000000"/>
                </a:solidFill>
              </a:rPr>
              <a:t>«Астана </a:t>
            </a:r>
            <a:r>
              <a:rPr lang="ru-RU" sz="2000" spc="-1" dirty="0" err="1" smtClean="0">
                <a:solidFill>
                  <a:srgbClr val="000000"/>
                </a:solidFill>
              </a:rPr>
              <a:t>қаласының</a:t>
            </a:r>
            <a:r>
              <a:rPr lang="ru-RU" sz="2000" spc="-1" dirty="0" smtClean="0">
                <a:solidFill>
                  <a:srgbClr val="000000"/>
                </a:solidFill>
              </a:rPr>
              <a:t> 2026-2028 </a:t>
            </a:r>
            <a:r>
              <a:rPr lang="ru-RU" sz="2000" spc="-1" dirty="0" err="1" smtClean="0">
                <a:solidFill>
                  <a:srgbClr val="000000"/>
                </a:solidFill>
              </a:rPr>
              <a:t>жылдарға</a:t>
            </a:r>
            <a:r>
              <a:rPr lang="ru-RU" sz="2000" spc="-1" dirty="0" smtClean="0">
                <a:solidFill>
                  <a:srgbClr val="000000"/>
                </a:solidFill>
              </a:rPr>
              <a:t> </a:t>
            </a:r>
            <a:r>
              <a:rPr lang="ru-RU" sz="2000" spc="-1" dirty="0" err="1" smtClean="0">
                <a:solidFill>
                  <a:srgbClr val="000000"/>
                </a:solidFill>
              </a:rPr>
              <a:t>арналған</a:t>
            </a:r>
            <a:r>
              <a:rPr lang="ru-RU" sz="2000" spc="-1" dirty="0" smtClean="0">
                <a:solidFill>
                  <a:srgbClr val="000000"/>
                </a:solidFill>
              </a:rPr>
              <a:t> </a:t>
            </a:r>
            <a:r>
              <a:rPr lang="ru-RU" sz="2000" spc="-1" dirty="0" err="1" smtClean="0">
                <a:solidFill>
                  <a:srgbClr val="000000"/>
                </a:solidFill>
              </a:rPr>
              <a:t>бюджеті</a:t>
            </a:r>
            <a:r>
              <a:rPr lang="ru-RU" sz="2000" spc="-1" dirty="0" smtClean="0">
                <a:solidFill>
                  <a:srgbClr val="000000"/>
                </a:solidFill>
              </a:rPr>
              <a:t> </a:t>
            </a:r>
            <a:r>
              <a:rPr lang="ru-RU" sz="2000" spc="-1" dirty="0" err="1" smtClean="0">
                <a:solidFill>
                  <a:srgbClr val="000000"/>
                </a:solidFill>
              </a:rPr>
              <a:t>туралы</a:t>
            </a:r>
            <a:r>
              <a:rPr lang="ru-RU" sz="2000" spc="-1" dirty="0" smtClean="0">
                <a:solidFill>
                  <a:srgbClr val="000000"/>
                </a:solidFill>
              </a:rPr>
              <a:t>» 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Астана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қаласы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мәслихатының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2025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жылғы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12 </a:t>
            </a:r>
            <a:r>
              <a:rPr lang="ru-RU" sz="2000" spc="-12" dirty="0" err="1" smtClean="0">
                <a:solidFill>
                  <a:srgbClr val="000000"/>
                </a:solidFill>
                <a:latin typeface="Arial"/>
              </a:rPr>
              <a:t>желтоқсандағы</a:t>
            </a:r>
            <a:r>
              <a:rPr lang="ru-RU" sz="2000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Arial"/>
              </a:rPr>
              <a:t>№ 352/47-</a:t>
            </a:r>
            <a:r>
              <a:rPr lang="en-US" sz="2000" spc="-1" dirty="0" smtClean="0">
                <a:solidFill>
                  <a:srgbClr val="000000"/>
                </a:solidFill>
              </a:rPr>
              <a:t>VIII</a:t>
            </a:r>
            <a:r>
              <a:rPr lang="kk-KZ" sz="2000" spc="-1" dirty="0" smtClean="0">
                <a:solidFill>
                  <a:srgbClr val="000000"/>
                </a:solidFill>
              </a:rPr>
              <a:t> шешіміне </a:t>
            </a:r>
            <a:r>
              <a:rPr lang="ru-RU" sz="2000" spc="-1" dirty="0" err="1">
                <a:solidFill>
                  <a:srgbClr val="000000"/>
                </a:solidFill>
              </a:rPr>
              <a:t>өзгерістер</a:t>
            </a:r>
            <a:r>
              <a:rPr lang="ru-RU" sz="2000" spc="-1" dirty="0">
                <a:solidFill>
                  <a:srgbClr val="000000"/>
                </a:solidFill>
              </a:rPr>
              <a:t> </a:t>
            </a:r>
            <a:r>
              <a:rPr lang="ru-RU" sz="2000" spc="-1" dirty="0" err="1">
                <a:solidFill>
                  <a:srgbClr val="000000"/>
                </a:solidFill>
              </a:rPr>
              <a:t>енгізу</a:t>
            </a:r>
            <a:r>
              <a:rPr lang="ru-RU" sz="2000" spc="-1" dirty="0">
                <a:solidFill>
                  <a:srgbClr val="000000"/>
                </a:solidFill>
              </a:rPr>
              <a:t> </a:t>
            </a:r>
            <a:r>
              <a:rPr lang="ru-RU" sz="2000" spc="-1" dirty="0" err="1">
                <a:solidFill>
                  <a:srgbClr val="000000"/>
                </a:solidFill>
              </a:rPr>
              <a:t>туралы</a:t>
            </a:r>
            <a:r>
              <a:rPr lang="ru-RU" sz="2000" spc="-1" dirty="0">
                <a:solidFill>
                  <a:srgbClr val="000000"/>
                </a:solidFill>
              </a:rPr>
              <a:t>» </a:t>
            </a:r>
            <a:r>
              <a:rPr lang="ru-RU" sz="2000" spc="-12" dirty="0">
                <a:solidFill>
                  <a:srgbClr val="000000"/>
                </a:solidFill>
              </a:rPr>
              <a:t>Астана </a:t>
            </a:r>
            <a:r>
              <a:rPr lang="ru-RU" sz="2000" spc="-12" dirty="0" err="1">
                <a:solidFill>
                  <a:srgbClr val="000000"/>
                </a:solidFill>
              </a:rPr>
              <a:t>қаласы</a:t>
            </a:r>
            <a:r>
              <a:rPr lang="ru-RU" sz="2000" spc="-12" dirty="0">
                <a:solidFill>
                  <a:srgbClr val="000000"/>
                </a:solidFill>
              </a:rPr>
              <a:t> </a:t>
            </a:r>
            <a:r>
              <a:rPr lang="ru-RU" sz="2000" spc="-12" dirty="0" err="1">
                <a:solidFill>
                  <a:srgbClr val="000000"/>
                </a:solidFill>
              </a:rPr>
              <a:t>мәслихатының</a:t>
            </a:r>
            <a:r>
              <a:rPr lang="ru-RU" sz="2000" spc="-12" dirty="0">
                <a:solidFill>
                  <a:srgbClr val="000000"/>
                </a:solidFill>
              </a:rPr>
              <a:t> </a:t>
            </a:r>
            <a:r>
              <a:rPr lang="ru-RU" sz="2000" spc="-12" dirty="0" smtClean="0">
                <a:solidFill>
                  <a:srgbClr val="000000"/>
                </a:solidFill>
              </a:rPr>
              <a:t>2026 </a:t>
            </a:r>
            <a:r>
              <a:rPr lang="ru-RU" sz="2000" spc="-12" dirty="0" err="1">
                <a:solidFill>
                  <a:srgbClr val="000000"/>
                </a:solidFill>
              </a:rPr>
              <a:t>жылғы</a:t>
            </a:r>
            <a:r>
              <a:rPr lang="ru-RU" sz="2000" spc="-12" dirty="0">
                <a:solidFill>
                  <a:srgbClr val="000000"/>
                </a:solidFill>
              </a:rPr>
              <a:t> </a:t>
            </a:r>
            <a:r>
              <a:rPr lang="kk-KZ" sz="2000" spc="-12" dirty="0" smtClean="0">
                <a:solidFill>
                  <a:srgbClr val="000000"/>
                </a:solidFill>
              </a:rPr>
              <a:t>11 қыркүйектегі </a:t>
            </a:r>
            <a:r>
              <a:rPr lang="ru-RU" sz="2000" spc="-1">
                <a:solidFill>
                  <a:srgbClr val="000000"/>
                </a:solidFill>
              </a:rPr>
              <a:t>№ </a:t>
            </a:r>
            <a:r>
              <a:rPr lang="ru-RU" sz="2000" spc="-1" smtClean="0">
                <a:solidFill>
                  <a:srgbClr val="000000"/>
                </a:solidFill>
              </a:rPr>
              <a:t>467/59-</a:t>
            </a:r>
            <a:r>
              <a:rPr lang="en-US" sz="2000" spc="-1" dirty="0">
                <a:solidFill>
                  <a:srgbClr val="000000"/>
                </a:solidFill>
              </a:rPr>
              <a:t>VIII</a:t>
            </a:r>
            <a:r>
              <a:rPr lang="kk-KZ" sz="2000" spc="-1" dirty="0">
                <a:solidFill>
                  <a:srgbClr val="000000"/>
                </a:solidFill>
              </a:rPr>
              <a:t> шешімімен нақтыланған және бекітілген.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12600" algn="just">
              <a:lnSpc>
                <a:spcPct val="100000"/>
              </a:lnSpc>
              <a:spcBef>
                <a:spcPts val="530"/>
              </a:spcBef>
            </a:pPr>
            <a:endParaRPr lang="ru-RU" sz="2000" spc="-1" dirty="0">
              <a:solidFill>
                <a:srgbClr val="000000"/>
              </a:solidFill>
              <a:latin typeface="Arial"/>
            </a:endParaRPr>
          </a:p>
          <a:p>
            <a:pPr marL="12600" indent="640080" algn="just">
              <a:lnSpc>
                <a:spcPct val="106000"/>
              </a:lnSpc>
              <a:spcBef>
                <a:spcPts val="99"/>
              </a:spcBef>
            </a:pPr>
            <a:endParaRPr lang="ru-RU" sz="2000" b="0" strike="noStrike" spc="-1" dirty="0">
              <a:latin typeface="Times New Roman"/>
            </a:endParaRPr>
          </a:p>
        </p:txBody>
      </p:sp>
      <p:sp>
        <p:nvSpPr>
          <p:cNvPr id="51" name="CustomShape 2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3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Table 1"/>
          <p:cNvGraphicFramePr/>
          <p:nvPr>
            <p:extLst>
              <p:ext uri="{D42A27DB-BD31-4B8C-83A1-F6EECF244321}">
                <p14:modId xmlns:p14="http://schemas.microsoft.com/office/powerpoint/2010/main" val="3572808726"/>
              </p:ext>
            </p:extLst>
          </p:nvPr>
        </p:nvGraphicFramePr>
        <p:xfrm>
          <a:off x="864000" y="1490400"/>
          <a:ext cx="7992000" cy="2089623"/>
        </p:xfrm>
        <a:graphic>
          <a:graphicData uri="http://schemas.openxmlformats.org/drawingml/2006/table">
            <a:tbl>
              <a:tblPr/>
              <a:tblGrid>
                <a:gridCol w="3867480"/>
                <a:gridCol w="1377360"/>
                <a:gridCol w="1377360"/>
                <a:gridCol w="1369800"/>
              </a:tblGrid>
              <a:tr h="372054">
                <a:tc gridSpan="4">
                  <a:txBody>
                    <a:bodyPr/>
                    <a:lstStyle/>
                    <a:p>
                      <a:pPr marL="191448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ru-RU" sz="14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  <a:endParaRPr kumimoji="0" lang="ru-RU" sz="14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2877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6"/>
                        </a:spcBef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r>
                        <a:rPr lang="en-US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1" strike="noStrike" spc="-55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6"/>
                        </a:spcBef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1" strike="noStrike" spc="-55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6"/>
                        </a:spcBef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1" strike="noStrike" spc="-55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</a:tr>
              <a:tr h="5214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Бюджеттік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бағдарлама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бойынша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шығыстар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  <a:p>
                      <a:pPr marL="133920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524,6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333,5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342,7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372054">
                <a:tc gridSpan="4">
                  <a:txBody>
                    <a:bodyPr/>
                    <a:lstStyle/>
                    <a:p>
                      <a:pPr marL="2642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0" strike="noStrike" spc="-15" dirty="0" smtClean="0">
                          <a:solidFill>
                            <a:srgbClr val="000000"/>
                          </a:solidFill>
                          <a:latin typeface="Arial"/>
                        </a:rPr>
                        <a:t>Іс-шаралар және іс-шара</a:t>
                      </a:r>
                      <a:r>
                        <a:rPr lang="kk-KZ" sz="1600" b="0" strike="noStrike" spc="-15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көрсеткіші</a:t>
                      </a:r>
                      <a:endParaRPr lang="ru-RU" sz="16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12253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«</a:t>
                      </a:r>
                      <a:r>
                        <a:rPr lang="kk-KZ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Астана қаласының Қаржы басқармасы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» ММ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kk-KZ" sz="1200" b="0" strike="noStrike" spc="-2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аппаратын ұстау</a:t>
                      </a:r>
                      <a:endParaRPr lang="ru-RU" sz="1200" b="0" strike="noStrike" spc="-2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25 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бірл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.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бірл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25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бірл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.</a:t>
                      </a: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54" name="CustomShape 2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3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4"/>
          <p:cNvSpPr/>
          <p:nvPr/>
        </p:nvSpPr>
        <p:spPr>
          <a:xfrm>
            <a:off x="-756592" y="260648"/>
            <a:ext cx="9433048" cy="108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841040" algn="ctr"/>
            <a:r>
              <a:rPr lang="ru-RU" b="1" spc="-12" dirty="0" smtClean="0">
                <a:solidFill>
                  <a:srgbClr val="000000"/>
                </a:solidFill>
              </a:rPr>
              <a:t>001 «</a:t>
            </a:r>
            <a:r>
              <a:rPr lang="ru-RU" b="1" spc="-12" dirty="0" err="1" smtClean="0">
                <a:solidFill>
                  <a:srgbClr val="000000"/>
                </a:solidFill>
              </a:rPr>
              <a:t>Жергілікті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бюджетті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 smtClean="0">
                <a:solidFill>
                  <a:srgbClr val="000000"/>
                </a:solidFill>
              </a:rPr>
              <a:t>жоспарлау</a:t>
            </a:r>
            <a:r>
              <a:rPr lang="ru-RU" b="1" spc="-12" dirty="0" smtClean="0">
                <a:solidFill>
                  <a:srgbClr val="000000"/>
                </a:solidFill>
              </a:rPr>
              <a:t>, </a:t>
            </a:r>
            <a:r>
              <a:rPr lang="ru-RU" b="1" spc="-12" dirty="0" err="1" smtClean="0">
                <a:solidFill>
                  <a:srgbClr val="000000"/>
                </a:solidFill>
              </a:rPr>
              <a:t>атқару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 err="1" smtClean="0">
                <a:solidFill>
                  <a:srgbClr val="000000"/>
                </a:solidFill>
              </a:rPr>
              <a:t>және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</a:p>
          <a:p>
            <a:pPr marL="1841040" algn="ctr"/>
            <a:r>
              <a:rPr lang="ru-RU" b="1" spc="-12" dirty="0" err="1" smtClean="0">
                <a:solidFill>
                  <a:srgbClr val="000000"/>
                </a:solidFill>
              </a:rPr>
              <a:t>коммуналдық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меншікті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басқару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саласындағы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endParaRPr lang="ru-RU" b="1" spc="-12" dirty="0" smtClean="0">
              <a:solidFill>
                <a:srgbClr val="000000"/>
              </a:solidFill>
            </a:endParaRPr>
          </a:p>
          <a:p>
            <a:pPr marL="1841040" algn="ctr"/>
            <a:r>
              <a:rPr lang="ru-RU" b="1" spc="-12" dirty="0" err="1" smtClean="0">
                <a:solidFill>
                  <a:srgbClr val="000000"/>
                </a:solidFill>
              </a:rPr>
              <a:t>мемлекеттік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саясатты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іске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асыру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жөніндегі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 smtClean="0">
                <a:solidFill>
                  <a:srgbClr val="000000"/>
                </a:solidFill>
              </a:rPr>
              <a:t>қызметтер</a:t>
            </a:r>
            <a:r>
              <a:rPr lang="ru-RU" b="1" spc="-12" dirty="0" smtClean="0">
                <a:solidFill>
                  <a:srgbClr val="000000"/>
                </a:solidFill>
              </a:rPr>
              <a:t>»</a:t>
            </a:r>
          </a:p>
          <a:p>
            <a:pPr marL="1841040" algn="ctr"/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kk-KZ" spc="-12" dirty="0" smtClean="0">
                <a:solidFill>
                  <a:srgbClr val="000000"/>
                </a:solidFill>
              </a:rPr>
              <a:t>бюджеттік бағдарламасы</a:t>
            </a:r>
            <a:endParaRPr lang="ru-RU" sz="1400" b="1" spc="-12" dirty="0" smtClean="0">
              <a:solidFill>
                <a:srgbClr val="000000"/>
              </a:solidFill>
            </a:endParaRPr>
          </a:p>
          <a:p>
            <a:pPr marL="1841040" algn="ctr"/>
            <a:endParaRPr lang="ru-RU" sz="1400" spc="-1" dirty="0">
              <a:solidFill>
                <a:prstClr val="black"/>
              </a:solidFill>
              <a:latin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838419"/>
              </p:ext>
            </p:extLst>
          </p:nvPr>
        </p:nvGraphicFramePr>
        <p:xfrm>
          <a:off x="899592" y="3789040"/>
          <a:ext cx="7920880" cy="1806703"/>
        </p:xfrm>
        <a:graphic>
          <a:graphicData uri="http://schemas.openxmlformats.org/drawingml/2006/table">
            <a:tbl>
              <a:tblPr/>
              <a:tblGrid>
                <a:gridCol w="3384376"/>
                <a:gridCol w="2088232"/>
                <a:gridCol w="1008112"/>
                <a:gridCol w="216024"/>
                <a:gridCol w="1224136"/>
              </a:tblGrid>
              <a:tr h="536365">
                <a:tc gridSpan="5">
                  <a:txBody>
                    <a:bodyPr/>
                    <a:lstStyle/>
                    <a:p>
                      <a:pPr marL="6804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бағдарламаның</a:t>
                      </a:r>
                      <a:r>
                        <a:rPr lang="ru-RU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түпкілікті</a:t>
                      </a:r>
                      <a:r>
                        <a:rPr lang="ru-RU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нәтижесі</a:t>
                      </a:r>
                      <a:endParaRPr lang="ru-RU" sz="1600" b="0" strike="noStrike" spc="-32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1270338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Қала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бюджетін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орындауды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ұйымдастыру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бухгалтерлік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есепті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жүргізу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бюджетті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атқару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бойынша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есептілікті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жасау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54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Table 1"/>
          <p:cNvGraphicFramePr/>
          <p:nvPr>
            <p:extLst>
              <p:ext uri="{D42A27DB-BD31-4B8C-83A1-F6EECF244321}">
                <p14:modId xmlns:p14="http://schemas.microsoft.com/office/powerpoint/2010/main" val="2633567814"/>
              </p:ext>
            </p:extLst>
          </p:nvPr>
        </p:nvGraphicFramePr>
        <p:xfrm>
          <a:off x="864000" y="1490400"/>
          <a:ext cx="7992000" cy="2554443"/>
        </p:xfrm>
        <a:graphic>
          <a:graphicData uri="http://schemas.openxmlformats.org/drawingml/2006/table">
            <a:tbl>
              <a:tblPr/>
              <a:tblGrid>
                <a:gridCol w="3867480"/>
                <a:gridCol w="1377360"/>
                <a:gridCol w="1377360"/>
                <a:gridCol w="1369800"/>
              </a:tblGrid>
              <a:tr h="372054">
                <a:tc gridSpan="4">
                  <a:txBody>
                    <a:bodyPr/>
                    <a:lstStyle/>
                    <a:p>
                      <a:pPr marL="191448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ru-RU" sz="14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  <a:endParaRPr kumimoji="0" lang="ru-RU" sz="14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32877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r>
                        <a:rPr lang="en-US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kk-KZ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</a:tr>
              <a:tr h="521439"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2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2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2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endParaRPr kumimoji="0" lang="ru-RU" sz="1200" b="0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  <a:p>
                      <a:pPr marL="133920">
                        <a:lnSpc>
                          <a:spcPct val="100000"/>
                        </a:lnSpc>
                        <a:spcBef>
                          <a:spcPts val="99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79,1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64,6</a:t>
                      </a:r>
                      <a:endParaRPr lang="ru-RU" sz="1200" b="0" strike="noStrike" spc="-7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64,6</a:t>
                      </a:r>
                      <a:endParaRPr lang="ru-RU" sz="1200" b="0" strike="noStrike" spc="-7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372054">
                <a:tc gridSpan="4">
                  <a:txBody>
                    <a:bodyPr/>
                    <a:lstStyle/>
                    <a:p>
                      <a:pPr marL="2642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Іс-шаралар және іс-шара</a:t>
                      </a:r>
                      <a:r>
                        <a:rPr lang="kk-KZ" sz="1600" b="0" strike="noStrike" spc="-15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көрсеткіші</a:t>
                      </a:r>
                      <a:endParaRPr lang="ru-RU" sz="16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20026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122533">
                <a:tc>
                  <a:txBody>
                    <a:bodyPr/>
                    <a:lstStyle/>
                    <a:p>
                      <a:pPr marL="68040"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Бағалауға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жататын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 Астана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қаласында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тіркелген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жеке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тұлғалардың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жылжымайтын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мүлік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объектілерінің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саны</a:t>
                      </a:r>
                    </a:p>
                    <a:p>
                      <a:pPr marL="68040"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625 357 </a:t>
                      </a:r>
                      <a:r>
                        <a:rPr lang="ru-RU" sz="1100" b="0" strike="noStrike" spc="-1" dirty="0" err="1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бірл</a:t>
                      </a: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.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530 224 </a:t>
                      </a:r>
                      <a:r>
                        <a:rPr lang="ru-RU" sz="1100" b="0" strike="noStrike" spc="-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бірл</a:t>
                      </a: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530 224 </a:t>
                      </a:r>
                      <a:r>
                        <a:rPr lang="ru-RU" sz="1100" b="0" strike="noStrike" spc="-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бірл</a:t>
                      </a:r>
                      <a:r>
                        <a:rPr lang="ru-RU" sz="1100" b="0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1100" b="0" strike="noStrike" spc="-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54" name="CustomShape 2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3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4"/>
          <p:cNvSpPr/>
          <p:nvPr/>
        </p:nvSpPr>
        <p:spPr>
          <a:xfrm>
            <a:off x="0" y="260648"/>
            <a:ext cx="8991360" cy="108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841040" algn="ctr">
              <a:lnSpc>
                <a:spcPct val="100000"/>
              </a:lnSpc>
            </a:pPr>
            <a:endParaRPr lang="ru-RU" sz="1800" b="1" strike="noStrike" spc="-1" dirty="0" smtClean="0">
              <a:solidFill>
                <a:srgbClr val="000000"/>
              </a:solidFill>
              <a:latin typeface="Arial"/>
            </a:endParaRPr>
          </a:p>
          <a:p>
            <a:pPr marL="1841040" algn="ctr"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Arial"/>
              </a:rPr>
              <a:t>003</a:t>
            </a:r>
            <a:r>
              <a:rPr lang="ru-RU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b="1" spc="-12" dirty="0" smtClean="0">
                <a:solidFill>
                  <a:srgbClr val="000000"/>
                </a:solidFill>
              </a:rPr>
              <a:t>«</a:t>
            </a:r>
            <a:r>
              <a:rPr lang="ru-RU" b="1" spc="-12" dirty="0" err="1" smtClean="0">
                <a:solidFill>
                  <a:srgbClr val="000000"/>
                </a:solidFill>
              </a:rPr>
              <a:t>Салық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>
                <a:solidFill>
                  <a:srgbClr val="000000"/>
                </a:solidFill>
              </a:rPr>
              <a:t>салу </a:t>
            </a:r>
            <a:r>
              <a:rPr lang="ru-RU" b="1" spc="-12" dirty="0" err="1">
                <a:solidFill>
                  <a:srgbClr val="000000"/>
                </a:solidFill>
              </a:rPr>
              <a:t>мақсатында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мүлікті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бағалауды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 smtClean="0">
                <a:solidFill>
                  <a:srgbClr val="000000"/>
                </a:solidFill>
              </a:rPr>
              <a:t>жүргізу</a:t>
            </a:r>
            <a:r>
              <a:rPr lang="ru-RU" sz="1800" b="1" strike="noStrike" spc="-12" dirty="0" smtClean="0">
                <a:solidFill>
                  <a:srgbClr val="000000"/>
                </a:solidFill>
                <a:latin typeface="Arial"/>
              </a:rPr>
              <a:t>» </a:t>
            </a:r>
            <a:r>
              <a:rPr lang="ru-RU" sz="1800" strike="noStrike" spc="-12" dirty="0" err="1" smtClean="0">
                <a:solidFill>
                  <a:srgbClr val="000000"/>
                </a:solidFill>
                <a:latin typeface="Arial"/>
              </a:rPr>
              <a:t>бюджеттік</a:t>
            </a:r>
            <a:r>
              <a:rPr lang="ru-RU" sz="1800" strike="noStrike" spc="-12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800" strike="noStrike" spc="-12" dirty="0" err="1" smtClean="0">
                <a:solidFill>
                  <a:srgbClr val="000000"/>
                </a:solidFill>
                <a:latin typeface="Arial"/>
              </a:rPr>
              <a:t>бағдарламасы</a:t>
            </a:r>
            <a:endParaRPr lang="ru-RU" sz="1400" b="0" strike="noStrike" spc="-1" dirty="0">
              <a:latin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750669"/>
              </p:ext>
            </p:extLst>
          </p:nvPr>
        </p:nvGraphicFramePr>
        <p:xfrm>
          <a:off x="899592" y="4077072"/>
          <a:ext cx="7920880" cy="1806703"/>
        </p:xfrm>
        <a:graphic>
          <a:graphicData uri="http://schemas.openxmlformats.org/drawingml/2006/table">
            <a:tbl>
              <a:tblPr/>
              <a:tblGrid>
                <a:gridCol w="3384376"/>
                <a:gridCol w="2088232"/>
                <a:gridCol w="1008112"/>
                <a:gridCol w="216024"/>
                <a:gridCol w="1224136"/>
              </a:tblGrid>
              <a:tr h="536365">
                <a:tc gridSpan="5">
                  <a:txBody>
                    <a:bodyPr/>
                    <a:lstStyle/>
                    <a:p>
                      <a:pPr marL="6804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бағдарламаның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түпкілікті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нәтижесі</a:t>
                      </a:r>
                      <a:endParaRPr kumimoji="0" lang="ru-RU" sz="1600" b="0" i="0" u="none" strike="noStrike" kern="0" cap="none" spc="-32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1270338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Салық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салу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мақсатында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мүлікті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бағалау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жүргізу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бойынша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қызметтерді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сатып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алуға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қаржыландырудың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100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пайыздық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қамтамасыз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етілуі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66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7956720" y="6453360"/>
            <a:ext cx="11869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200" b="0" strike="noStrike" spc="-1">
                <a:solidFill>
                  <a:srgbClr val="A6A6A6"/>
                </a:solidFill>
                <a:latin typeface="Corbel"/>
              </a:rPr>
              <a:t>        4</a:t>
            </a:r>
            <a:endParaRPr lang="ru-RU" sz="1200" b="0" strike="noStrike" spc="-1">
              <a:latin typeface="Times New Roman"/>
            </a:endParaRPr>
          </a:p>
        </p:txBody>
      </p:sp>
      <p:sp>
        <p:nvSpPr>
          <p:cNvPr id="63" name="TextShape 2"/>
          <p:cNvSpPr txBox="1"/>
          <p:nvPr/>
        </p:nvSpPr>
        <p:spPr>
          <a:xfrm>
            <a:off x="990720" y="234360"/>
            <a:ext cx="7924320" cy="1158480"/>
          </a:xfrm>
          <a:prstGeom prst="rect">
            <a:avLst/>
          </a:prstGeom>
          <a:noFill/>
          <a:ln>
            <a:noFill/>
          </a:ln>
        </p:spPr>
        <p:txBody>
          <a:bodyPr lIns="0" tIns="13320" rIns="0" bIns="0" anchor="ctr"/>
          <a:lstStyle/>
          <a:p>
            <a:pPr marL="12240" indent="-360" algn="ctr">
              <a:lnSpc>
                <a:spcPct val="100000"/>
              </a:lnSpc>
              <a:spcBef>
                <a:spcPts val="105"/>
              </a:spcBef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Arial"/>
              </a:rPr>
              <a:t>005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b="1" spc="-7" dirty="0">
                <a:solidFill>
                  <a:srgbClr val="000000"/>
                </a:solidFill>
              </a:rPr>
              <a:t>«</a:t>
            </a:r>
            <a:r>
              <a:rPr lang="ru-RU" b="1" spc="-7" dirty="0" err="1">
                <a:solidFill>
                  <a:srgbClr val="000000"/>
                </a:solidFill>
              </a:rPr>
              <a:t>Жергілікті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атқарушы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органдардың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борышына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қызмет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көрсету</a:t>
            </a:r>
            <a:r>
              <a:rPr lang="ru-RU" sz="1400" b="1" strike="noStrike" spc="-7" dirty="0" smtClean="0">
                <a:solidFill>
                  <a:srgbClr val="000000"/>
                </a:solidFill>
                <a:latin typeface="Arial"/>
              </a:rPr>
              <a:t>»</a:t>
            </a:r>
            <a:r>
              <a:rPr lang="ru-RU" spc="-12" dirty="0">
                <a:solidFill>
                  <a:srgbClr val="000000"/>
                </a:solidFill>
              </a:rPr>
              <a:t> </a:t>
            </a:r>
            <a:r>
              <a:rPr lang="ru-RU" spc="-12" dirty="0" err="1">
                <a:solidFill>
                  <a:srgbClr val="000000"/>
                </a:solidFill>
              </a:rPr>
              <a:t>бюджеттік</a:t>
            </a:r>
            <a:r>
              <a:rPr lang="ru-RU" spc="-12" dirty="0">
                <a:solidFill>
                  <a:srgbClr val="000000"/>
                </a:solidFill>
              </a:rPr>
              <a:t> </a:t>
            </a:r>
            <a:r>
              <a:rPr lang="ru-RU" spc="-12" dirty="0" err="1" smtClean="0">
                <a:solidFill>
                  <a:srgbClr val="000000"/>
                </a:solidFill>
              </a:rPr>
              <a:t>бағдарламасы</a:t>
            </a:r>
            <a:endParaRPr lang="ru-RU" sz="1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64" name="Table 3"/>
          <p:cNvGraphicFramePr/>
          <p:nvPr>
            <p:extLst>
              <p:ext uri="{D42A27DB-BD31-4B8C-83A1-F6EECF244321}">
                <p14:modId xmlns:p14="http://schemas.microsoft.com/office/powerpoint/2010/main" val="1622006743"/>
              </p:ext>
            </p:extLst>
          </p:nvPr>
        </p:nvGraphicFramePr>
        <p:xfrm>
          <a:off x="611560" y="1268760"/>
          <a:ext cx="8170640" cy="2872260"/>
        </p:xfrm>
        <a:graphic>
          <a:graphicData uri="http://schemas.openxmlformats.org/drawingml/2006/table">
            <a:tbl>
              <a:tblPr/>
              <a:tblGrid>
                <a:gridCol w="2726538"/>
                <a:gridCol w="1787035"/>
                <a:gridCol w="1858442"/>
                <a:gridCol w="1798625"/>
              </a:tblGrid>
              <a:tr h="623040">
                <a:tc gridSpan="4">
                  <a:txBody>
                    <a:bodyPr/>
                    <a:lstStyle/>
                    <a:p>
                      <a:pPr marL="191448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ru-RU" sz="14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  <a:endParaRPr kumimoji="0" lang="ru-RU" sz="14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5468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E7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E7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2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E7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E7F6"/>
                    </a:solidFill>
                  </a:tcPr>
                </a:tc>
              </a:tr>
              <a:tr h="302400">
                <a:tc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бойынша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шығыстар</a:t>
                      </a:r>
                      <a:endParaRPr lang="ru-RU" sz="1200" b="0" strike="noStrike" spc="-2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4 502,4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4 435,9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3 605,3</a:t>
                      </a:r>
                      <a:endParaRPr lang="ru-RU" sz="12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2F2FA"/>
                    </a:solidFill>
                  </a:tcPr>
                </a:tc>
              </a:tr>
              <a:tr h="384120">
                <a:tc gridSpan="4">
                  <a:txBody>
                    <a:bodyPr/>
                    <a:lstStyle/>
                    <a:p>
                      <a:pPr marL="2642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Іс-шаралар және іс-шара</a:t>
                      </a:r>
                      <a:r>
                        <a:rPr lang="kk-KZ" sz="1600" b="0" strike="noStrike" spc="-15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көрсеткіші</a:t>
                      </a:r>
                      <a:endParaRPr lang="ru-RU" sz="16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546840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Сыйақы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төлеуге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жататын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мемлекеттік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бағалы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қағаздардың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 саны</a:t>
                      </a:r>
                    </a:p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7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7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133 240 152 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дана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7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7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103 503 766 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дана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7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89 348 367 дана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7F6"/>
                    </a:solidFill>
                  </a:tcPr>
                </a:tc>
              </a:tr>
            </a:tbl>
          </a:graphicData>
        </a:graphic>
      </p:graphicFrame>
      <p:sp>
        <p:nvSpPr>
          <p:cNvPr id="65" name="CustomShape 4"/>
          <p:cNvSpPr/>
          <p:nvPr/>
        </p:nvSpPr>
        <p:spPr>
          <a:xfrm>
            <a:off x="1047240" y="3278160"/>
            <a:ext cx="7867800" cy="610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" name="CustomShape 5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" name="CustomShape 6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649208"/>
              </p:ext>
            </p:extLst>
          </p:nvPr>
        </p:nvGraphicFramePr>
        <p:xfrm>
          <a:off x="611559" y="4365104"/>
          <a:ext cx="8208913" cy="1806703"/>
        </p:xfrm>
        <a:graphic>
          <a:graphicData uri="http://schemas.openxmlformats.org/drawingml/2006/table">
            <a:tbl>
              <a:tblPr/>
              <a:tblGrid>
                <a:gridCol w="2686553"/>
                <a:gridCol w="1865662"/>
                <a:gridCol w="1865662"/>
                <a:gridCol w="384058"/>
                <a:gridCol w="1406978"/>
              </a:tblGrid>
              <a:tr h="536365">
                <a:tc gridSpan="5">
                  <a:txBody>
                    <a:bodyPr/>
                    <a:lstStyle/>
                    <a:p>
                      <a:pPr marL="6804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бағдарламаның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түпкілікті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нәтижесі</a:t>
                      </a:r>
                      <a:endParaRPr kumimoji="0" lang="ru-RU" sz="1600" b="0" i="0" u="none" strike="noStrike" kern="0" cap="none" spc="-32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1270338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органның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ішкі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қарыздары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бойынша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сыйақылар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мен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өзге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де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төлемдерді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төлеуді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100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пайыздық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аудару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09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Table 1"/>
          <p:cNvGraphicFramePr/>
          <p:nvPr>
            <p:extLst>
              <p:ext uri="{D42A27DB-BD31-4B8C-83A1-F6EECF244321}">
                <p14:modId xmlns:p14="http://schemas.microsoft.com/office/powerpoint/2010/main" val="2034097336"/>
              </p:ext>
            </p:extLst>
          </p:nvPr>
        </p:nvGraphicFramePr>
        <p:xfrm>
          <a:off x="774360" y="1327198"/>
          <a:ext cx="8229960" cy="2522022"/>
        </p:xfrm>
        <a:graphic>
          <a:graphicData uri="http://schemas.openxmlformats.org/drawingml/2006/table">
            <a:tbl>
              <a:tblPr/>
              <a:tblGrid>
                <a:gridCol w="2746080"/>
                <a:gridCol w="1800000"/>
                <a:gridCol w="1871640"/>
                <a:gridCol w="1812240"/>
              </a:tblGrid>
              <a:tr h="0">
                <a:tc gridSpan="4">
                  <a:txBody>
                    <a:bodyPr/>
                    <a:lstStyle/>
                    <a:p>
                      <a:pPr marL="191448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ru-RU" sz="14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  <a:endParaRPr kumimoji="0" lang="ru-RU" sz="14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40078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2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</a:tr>
              <a:tr h="5335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бойынша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шығыстар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14,4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391302">
                <a:tc gridSpan="4">
                  <a:txBody>
                    <a:bodyPr/>
                    <a:lstStyle/>
                    <a:p>
                      <a:pPr marL="2642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Іс-шаралар және іс-шара</a:t>
                      </a:r>
                      <a:r>
                        <a:rPr lang="kk-KZ" sz="1600" b="0" strike="noStrike" spc="-15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көрсеткіші</a:t>
                      </a:r>
                      <a:endParaRPr lang="ru-RU" sz="16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47032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Республикалық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бюджетке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трансферттерді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қайтару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үшін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төлемдердің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саны</a:t>
                      </a:r>
                    </a:p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4 </a:t>
                      </a:r>
                      <a:r>
                        <a:rPr lang="kk-KZ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төлем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69" name="CustomShape 2"/>
          <p:cNvSpPr/>
          <p:nvPr/>
        </p:nvSpPr>
        <p:spPr>
          <a:xfrm>
            <a:off x="8316416" y="836712"/>
            <a:ext cx="651240" cy="17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600">
              <a:spcBef>
                <a:spcPts val="105"/>
              </a:spcBef>
            </a:pPr>
            <a:endParaRPr lang="ru-RU" sz="1050" spc="-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70" name="CustomShape 3"/>
          <p:cNvSpPr/>
          <p:nvPr/>
        </p:nvSpPr>
        <p:spPr>
          <a:xfrm>
            <a:off x="838080" y="4223160"/>
            <a:ext cx="8229960" cy="407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4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" name="CustomShape 5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" name="CustomShape 6"/>
          <p:cNvSpPr/>
          <p:nvPr/>
        </p:nvSpPr>
        <p:spPr>
          <a:xfrm>
            <a:off x="1066320" y="288000"/>
            <a:ext cx="7923600" cy="8367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240" indent="-360" algn="ctr">
              <a:spcBef>
                <a:spcPts val="105"/>
              </a:spcBef>
            </a:pPr>
            <a:r>
              <a:rPr lang="ru-RU" b="1" spc="-7" dirty="0" smtClean="0">
                <a:solidFill>
                  <a:srgbClr val="000000"/>
                </a:solidFill>
              </a:rPr>
              <a:t>006 «</a:t>
            </a:r>
            <a:r>
              <a:rPr lang="ru-RU" b="1" spc="-7" dirty="0" err="1" smtClean="0">
                <a:solidFill>
                  <a:srgbClr val="000000"/>
                </a:solidFill>
              </a:rPr>
              <a:t>П</a:t>
            </a:r>
            <a:r>
              <a:rPr lang="ru-RU" b="1" spc="-1" dirty="0" err="1" smtClean="0">
                <a:solidFill>
                  <a:srgbClr val="000000"/>
                </a:solidFill>
              </a:rPr>
              <a:t>айдаланылмаған</a:t>
            </a:r>
            <a:r>
              <a:rPr lang="ru-RU" b="1" spc="-1" dirty="0" smtClean="0">
                <a:solidFill>
                  <a:srgbClr val="000000"/>
                </a:solidFill>
              </a:rPr>
              <a:t> (</a:t>
            </a:r>
            <a:r>
              <a:rPr lang="ru-RU" b="1" spc="-1" dirty="0" err="1" smtClean="0">
                <a:solidFill>
                  <a:srgbClr val="000000"/>
                </a:solidFill>
              </a:rPr>
              <a:t>толық</a:t>
            </a:r>
            <a:r>
              <a:rPr lang="ru-RU" b="1" spc="-1" dirty="0" smtClean="0">
                <a:solidFill>
                  <a:srgbClr val="000000"/>
                </a:solidFill>
              </a:rPr>
              <a:t> </a:t>
            </a:r>
            <a:r>
              <a:rPr lang="ru-RU" b="1" spc="-1" dirty="0" err="1">
                <a:solidFill>
                  <a:srgbClr val="000000"/>
                </a:solidFill>
              </a:rPr>
              <a:t>пайдаланылмаған</a:t>
            </a:r>
            <a:r>
              <a:rPr lang="ru-RU" b="1" spc="-1" dirty="0">
                <a:solidFill>
                  <a:srgbClr val="000000"/>
                </a:solidFill>
              </a:rPr>
              <a:t>) </a:t>
            </a:r>
            <a:endParaRPr lang="ru-RU" b="1" spc="-1" dirty="0" smtClean="0">
              <a:solidFill>
                <a:srgbClr val="000000"/>
              </a:solidFill>
            </a:endParaRPr>
          </a:p>
          <a:p>
            <a:pPr marL="12240" indent="-360" algn="ctr">
              <a:spcBef>
                <a:spcPts val="105"/>
              </a:spcBef>
            </a:pPr>
            <a:r>
              <a:rPr lang="ru-RU" b="1" spc="-1" dirty="0" err="1" smtClean="0">
                <a:solidFill>
                  <a:srgbClr val="000000"/>
                </a:solidFill>
              </a:rPr>
              <a:t>нысаналы</a:t>
            </a:r>
            <a:r>
              <a:rPr lang="ru-RU" b="1" spc="-1" dirty="0" smtClean="0">
                <a:solidFill>
                  <a:srgbClr val="000000"/>
                </a:solidFill>
              </a:rPr>
              <a:t> </a:t>
            </a:r>
            <a:r>
              <a:rPr lang="ru-RU" b="1" spc="-1" dirty="0" err="1" smtClean="0">
                <a:solidFill>
                  <a:srgbClr val="000000"/>
                </a:solidFill>
              </a:rPr>
              <a:t>трансферттерді</a:t>
            </a:r>
            <a:r>
              <a:rPr lang="ru-RU" b="1" spc="-1" dirty="0" smtClean="0">
                <a:solidFill>
                  <a:srgbClr val="000000"/>
                </a:solidFill>
              </a:rPr>
              <a:t> </a:t>
            </a:r>
            <a:r>
              <a:rPr lang="ru-RU" b="1" spc="-1" dirty="0" err="1">
                <a:solidFill>
                  <a:srgbClr val="000000"/>
                </a:solidFill>
              </a:rPr>
              <a:t>қайтару</a:t>
            </a:r>
            <a:r>
              <a:rPr lang="ru-RU" b="1" spc="-7" dirty="0" smtClean="0">
                <a:solidFill>
                  <a:srgbClr val="000000"/>
                </a:solidFill>
              </a:rPr>
              <a:t>» </a:t>
            </a:r>
          </a:p>
          <a:p>
            <a:pPr marL="12240" indent="-360" algn="ctr">
              <a:spcBef>
                <a:spcPts val="105"/>
              </a:spcBef>
            </a:pPr>
            <a:r>
              <a:rPr lang="ru-RU" spc="-12" dirty="0" err="1" smtClean="0">
                <a:solidFill>
                  <a:srgbClr val="000000"/>
                </a:solidFill>
              </a:rPr>
              <a:t>бюджеттік</a:t>
            </a:r>
            <a:r>
              <a:rPr lang="ru-RU" spc="-12" dirty="0" smtClean="0">
                <a:solidFill>
                  <a:srgbClr val="000000"/>
                </a:solidFill>
              </a:rPr>
              <a:t> </a:t>
            </a:r>
            <a:r>
              <a:rPr lang="ru-RU" spc="-12" dirty="0" err="1">
                <a:solidFill>
                  <a:srgbClr val="000000"/>
                </a:solidFill>
              </a:rPr>
              <a:t>бағдарламасы</a:t>
            </a:r>
            <a:r>
              <a:rPr lang="ru-RU" spc="-12" dirty="0">
                <a:solidFill>
                  <a:srgbClr val="000000"/>
                </a:solidFill>
              </a:rPr>
              <a:t> </a:t>
            </a:r>
            <a:endParaRPr lang="ru-RU" sz="1400" spc="-1" dirty="0">
              <a:solidFill>
                <a:prstClr val="black"/>
              </a:solidFill>
              <a:latin typeface="Times New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143052"/>
              </p:ext>
            </p:extLst>
          </p:nvPr>
        </p:nvGraphicFramePr>
        <p:xfrm>
          <a:off x="802022" y="4005064"/>
          <a:ext cx="8136904" cy="1917948"/>
        </p:xfrm>
        <a:graphic>
          <a:graphicData uri="http://schemas.openxmlformats.org/drawingml/2006/table">
            <a:tbl>
              <a:tblPr/>
              <a:tblGrid>
                <a:gridCol w="2662987"/>
                <a:gridCol w="1849296"/>
                <a:gridCol w="1849296"/>
                <a:gridCol w="380689"/>
                <a:gridCol w="1394636"/>
              </a:tblGrid>
              <a:tr h="432048">
                <a:tc gridSpan="5">
                  <a:txBody>
                    <a:bodyPr/>
                    <a:lstStyle/>
                    <a:p>
                      <a:pPr marL="6804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бағдарламаның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түпкілікті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нәтижесі</a:t>
                      </a:r>
                      <a:endParaRPr kumimoji="0" lang="ru-RU" sz="1600" b="0" i="0" u="none" strike="noStrike" kern="0" cap="none" spc="-32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287496">
                <a:tc>
                  <a:txBody>
                    <a:bodyPr/>
                    <a:lstStyle/>
                    <a:p>
                      <a:pPr marL="90720" algn="l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бюджетке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90720" algn="l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толық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трансферттерді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90720" algn="l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пайыздық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қайтарылуын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қамтамасыз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етілуі</a:t>
                      </a: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44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Table 1"/>
          <p:cNvGraphicFramePr/>
          <p:nvPr>
            <p:extLst>
              <p:ext uri="{D42A27DB-BD31-4B8C-83A1-F6EECF244321}">
                <p14:modId xmlns:p14="http://schemas.microsoft.com/office/powerpoint/2010/main" val="123634125"/>
              </p:ext>
            </p:extLst>
          </p:nvPr>
        </p:nvGraphicFramePr>
        <p:xfrm>
          <a:off x="853560" y="1543320"/>
          <a:ext cx="8229960" cy="2240880"/>
        </p:xfrm>
        <a:graphic>
          <a:graphicData uri="http://schemas.openxmlformats.org/drawingml/2006/table">
            <a:tbl>
              <a:tblPr/>
              <a:tblGrid>
                <a:gridCol w="2746080"/>
                <a:gridCol w="1800000"/>
                <a:gridCol w="1871640"/>
                <a:gridCol w="1812240"/>
              </a:tblGrid>
              <a:tr h="315720">
                <a:tc gridSpan="4">
                  <a:txBody>
                    <a:bodyPr/>
                    <a:lstStyle/>
                    <a:p>
                      <a:pPr marL="191448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ru-RU" sz="14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  <a:endParaRPr kumimoji="0" lang="ru-RU" sz="14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4129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2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81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бойынша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шығыстар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30 332,0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14 155,4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kk-KZ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15 000,0</a:t>
                      </a:r>
                      <a:endParaRPr lang="ru-RU" sz="12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315720">
                <a:tc gridSpan="4">
                  <a:txBody>
                    <a:bodyPr/>
                    <a:lstStyle/>
                    <a:p>
                      <a:pPr marL="2642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Іс-шаралар және іс-шара</a:t>
                      </a:r>
                      <a:r>
                        <a:rPr lang="kk-KZ" sz="1600" b="0" strike="noStrike" spc="-15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көрсеткіші</a:t>
                      </a:r>
                      <a:endParaRPr lang="ru-RU" sz="16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00200">
                <a:tc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Астана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қаласының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жергілікті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атқарушы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органы </a:t>
                      </a:r>
                      <a:r>
                        <a:rPr lang="ru-RU" sz="12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орындаған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0" strike="noStrike" spc="-1" baseline="0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міндеттемелер</a:t>
                      </a:r>
                      <a:r>
                        <a:rPr lang="ru-RU" sz="1200" b="0" strike="noStrike" spc="-1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саны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3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бірл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бірл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.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k-KZ" sz="1200" b="0" strike="noStrike" spc="-1" dirty="0" smtClean="0">
                        <a:latin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бірл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ru-RU" sz="1200" b="0" strike="noStrike" spc="-1" dirty="0" smtClean="0"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75" name="CustomShape 2"/>
          <p:cNvSpPr/>
          <p:nvPr/>
        </p:nvSpPr>
        <p:spPr>
          <a:xfrm>
            <a:off x="8344800" y="1329840"/>
            <a:ext cx="651240" cy="17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600">
              <a:spcBef>
                <a:spcPts val="105"/>
              </a:spcBef>
            </a:pPr>
            <a:endParaRPr lang="ru-RU" sz="1050" spc="-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76" name="CustomShape 3"/>
          <p:cNvSpPr/>
          <p:nvPr/>
        </p:nvSpPr>
        <p:spPr>
          <a:xfrm>
            <a:off x="853560" y="3879720"/>
            <a:ext cx="8047080" cy="22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1520" rIns="0" bIns="0"/>
          <a:lstStyle/>
          <a:p>
            <a:pPr marL="12600" indent="-360" algn="just">
              <a:spcBef>
                <a:spcPts val="91"/>
              </a:spcBef>
            </a:pPr>
            <a:r>
              <a:rPr lang="ru-RU" sz="1400" spc="-1">
                <a:solidFill>
                  <a:srgbClr val="000000"/>
                </a:solidFill>
              </a:rPr>
              <a:t>	</a:t>
            </a:r>
            <a:endParaRPr lang="ru-RU" sz="1400" spc="-1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77" name="CustomShape 4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8" name="CustomShape 5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6"/>
          <p:cNvSpPr/>
          <p:nvPr/>
        </p:nvSpPr>
        <p:spPr>
          <a:xfrm>
            <a:off x="1053720" y="609480"/>
            <a:ext cx="7646400" cy="84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240" indent="-360" algn="ctr">
              <a:spcBef>
                <a:spcPts val="105"/>
              </a:spcBef>
            </a:pPr>
            <a:r>
              <a:rPr lang="ru-RU" b="1" spc="-7" dirty="0" smtClean="0">
                <a:solidFill>
                  <a:srgbClr val="000000"/>
                </a:solidFill>
              </a:rPr>
              <a:t>008</a:t>
            </a:r>
            <a:r>
              <a:rPr lang="ru-RU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>
                <a:solidFill>
                  <a:srgbClr val="000000"/>
                </a:solidFill>
              </a:rPr>
              <a:t>«</a:t>
            </a:r>
            <a:r>
              <a:rPr lang="ru-RU" b="1" spc="-7" dirty="0" err="1">
                <a:solidFill>
                  <a:srgbClr val="000000"/>
                </a:solidFill>
              </a:rPr>
              <a:t>Жергілікті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атқарушы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органның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борышын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өтеу</a:t>
            </a:r>
            <a:r>
              <a:rPr lang="ru-RU" b="1" spc="-7" dirty="0" smtClean="0">
                <a:solidFill>
                  <a:srgbClr val="000000"/>
                </a:solidFill>
              </a:rPr>
              <a:t>» </a:t>
            </a:r>
          </a:p>
          <a:p>
            <a:pPr marL="12240" indent="-360" algn="ctr">
              <a:spcBef>
                <a:spcPts val="105"/>
              </a:spcBef>
            </a:pPr>
            <a:r>
              <a:rPr lang="ru-RU" spc="-12" dirty="0" err="1" smtClean="0">
                <a:solidFill>
                  <a:srgbClr val="000000"/>
                </a:solidFill>
              </a:rPr>
              <a:t>бюджеттік</a:t>
            </a:r>
            <a:r>
              <a:rPr lang="ru-RU" spc="-12" dirty="0" smtClean="0">
                <a:solidFill>
                  <a:srgbClr val="000000"/>
                </a:solidFill>
              </a:rPr>
              <a:t> </a:t>
            </a:r>
            <a:r>
              <a:rPr lang="ru-RU" spc="-12" dirty="0" err="1">
                <a:solidFill>
                  <a:srgbClr val="000000"/>
                </a:solidFill>
              </a:rPr>
              <a:t>бағдарламасы</a:t>
            </a:r>
            <a:r>
              <a:rPr lang="ru-RU" spc="-12" dirty="0">
                <a:solidFill>
                  <a:srgbClr val="000000"/>
                </a:solidFill>
              </a:rPr>
              <a:t> </a:t>
            </a:r>
            <a:endParaRPr lang="ru-RU" sz="1400" spc="-1" dirty="0">
              <a:solidFill>
                <a:prstClr val="black"/>
              </a:solidFill>
              <a:latin typeface="Times New Roman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35798"/>
              </p:ext>
            </p:extLst>
          </p:nvPr>
        </p:nvGraphicFramePr>
        <p:xfrm>
          <a:off x="899592" y="3933056"/>
          <a:ext cx="8136903" cy="1437888"/>
        </p:xfrm>
        <a:graphic>
          <a:graphicData uri="http://schemas.openxmlformats.org/drawingml/2006/table">
            <a:tbl>
              <a:tblPr/>
              <a:tblGrid>
                <a:gridCol w="2662987"/>
                <a:gridCol w="1849296"/>
                <a:gridCol w="1849296"/>
                <a:gridCol w="380688"/>
                <a:gridCol w="1394636"/>
              </a:tblGrid>
              <a:tr h="432048">
                <a:tc gridSpan="5">
                  <a:txBody>
                    <a:bodyPr/>
                    <a:lstStyle/>
                    <a:p>
                      <a:pPr marL="6804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бағдарламаның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түпкілікті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нәтижесі</a:t>
                      </a:r>
                      <a:endParaRPr kumimoji="0" lang="ru-RU" sz="1600" b="0" i="0" u="none" strike="noStrike" kern="0" cap="none" spc="-32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287496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Астана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қаласының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органының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негізгі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берешегін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өтеу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бойынша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міндеттемелерін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орындалуын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100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пайыздық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қамтамасыз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ету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100%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k-KZ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25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2"/>
          <p:cNvSpPr/>
          <p:nvPr/>
        </p:nvSpPr>
        <p:spPr>
          <a:xfrm>
            <a:off x="8048880" y="1484784"/>
            <a:ext cx="651240" cy="2880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endParaRPr lang="ru-RU" sz="1050" b="0" strike="noStrike" spc="-1" dirty="0">
              <a:latin typeface="Times New Roman"/>
            </a:endParaRPr>
          </a:p>
        </p:txBody>
      </p:sp>
      <p:sp>
        <p:nvSpPr>
          <p:cNvPr id="82" name="CustomShape 3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CustomShape 4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4" name="CustomShape 5"/>
          <p:cNvSpPr/>
          <p:nvPr/>
        </p:nvSpPr>
        <p:spPr>
          <a:xfrm>
            <a:off x="1053720" y="343080"/>
            <a:ext cx="7646400" cy="11417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240" indent="-360" algn="ctr">
              <a:lnSpc>
                <a:spcPct val="100000"/>
              </a:lnSpc>
              <a:spcBef>
                <a:spcPts val="105"/>
              </a:spcBef>
            </a:pPr>
            <a:r>
              <a:rPr lang="ru-RU" sz="1800" b="1" strike="noStrike" spc="-7" dirty="0" smtClean="0">
                <a:solidFill>
                  <a:srgbClr val="000000"/>
                </a:solidFill>
                <a:latin typeface="Arial"/>
              </a:rPr>
              <a:t>013 </a:t>
            </a:r>
            <a:r>
              <a:rPr lang="ru-RU" b="1" spc="-1" dirty="0">
                <a:solidFill>
                  <a:srgbClr val="000000"/>
                </a:solidFill>
              </a:rPr>
              <a:t>«</a:t>
            </a:r>
            <a:r>
              <a:rPr lang="ru-RU" b="1" spc="-1" dirty="0" err="1">
                <a:solidFill>
                  <a:srgbClr val="000000"/>
                </a:solidFill>
              </a:rPr>
              <a:t>Республикалық</a:t>
            </a:r>
            <a:r>
              <a:rPr lang="ru-RU" b="1" spc="-1" dirty="0">
                <a:solidFill>
                  <a:srgbClr val="000000"/>
                </a:solidFill>
              </a:rPr>
              <a:t> </a:t>
            </a:r>
            <a:r>
              <a:rPr lang="ru-RU" b="1" spc="-1" dirty="0" err="1">
                <a:solidFill>
                  <a:srgbClr val="000000"/>
                </a:solidFill>
              </a:rPr>
              <a:t>маңызы</a:t>
            </a:r>
            <a:r>
              <a:rPr lang="ru-RU" b="1" spc="-1" dirty="0">
                <a:solidFill>
                  <a:srgbClr val="000000"/>
                </a:solidFill>
              </a:rPr>
              <a:t> бар </a:t>
            </a:r>
            <a:r>
              <a:rPr lang="ru-RU" b="1" spc="-1" dirty="0" err="1">
                <a:solidFill>
                  <a:srgbClr val="000000"/>
                </a:solidFill>
              </a:rPr>
              <a:t>қаланың</a:t>
            </a:r>
            <a:r>
              <a:rPr lang="ru-RU" b="1" spc="-1" dirty="0">
                <a:solidFill>
                  <a:srgbClr val="000000"/>
                </a:solidFill>
              </a:rPr>
              <a:t>, </a:t>
            </a:r>
            <a:r>
              <a:rPr lang="ru-RU" b="1" spc="-1" dirty="0" err="1">
                <a:solidFill>
                  <a:srgbClr val="000000"/>
                </a:solidFill>
              </a:rPr>
              <a:t>астананың</a:t>
            </a:r>
            <a:r>
              <a:rPr lang="ru-RU" b="1" spc="-1" dirty="0">
                <a:solidFill>
                  <a:srgbClr val="000000"/>
                </a:solidFill>
              </a:rPr>
              <a:t> </a:t>
            </a:r>
            <a:endParaRPr lang="ru-RU" b="1" spc="-1" dirty="0" smtClean="0">
              <a:solidFill>
                <a:srgbClr val="000000"/>
              </a:solidFill>
            </a:endParaRPr>
          </a:p>
          <a:p>
            <a:pPr marL="12240" indent="-360" algn="ctr">
              <a:lnSpc>
                <a:spcPct val="100000"/>
              </a:lnSpc>
              <a:spcBef>
                <a:spcPts val="105"/>
              </a:spcBef>
            </a:pPr>
            <a:r>
              <a:rPr lang="ru-RU" b="1" spc="-1" dirty="0" err="1" smtClean="0">
                <a:solidFill>
                  <a:srgbClr val="000000"/>
                </a:solidFill>
              </a:rPr>
              <a:t>жергілікті</a:t>
            </a:r>
            <a:r>
              <a:rPr lang="ru-RU" b="1" spc="-1" dirty="0" smtClean="0">
                <a:solidFill>
                  <a:srgbClr val="000000"/>
                </a:solidFill>
              </a:rPr>
              <a:t> </a:t>
            </a:r>
            <a:r>
              <a:rPr lang="ru-RU" b="1" spc="-1" dirty="0" err="1">
                <a:solidFill>
                  <a:srgbClr val="000000"/>
                </a:solidFill>
              </a:rPr>
              <a:t>атқарушы</a:t>
            </a:r>
            <a:r>
              <a:rPr lang="ru-RU" b="1" spc="-1" dirty="0">
                <a:solidFill>
                  <a:srgbClr val="000000"/>
                </a:solidFill>
              </a:rPr>
              <a:t> </a:t>
            </a:r>
            <a:r>
              <a:rPr lang="ru-RU" b="1" spc="-1" dirty="0" err="1">
                <a:solidFill>
                  <a:srgbClr val="000000"/>
                </a:solidFill>
              </a:rPr>
              <a:t>органының</a:t>
            </a:r>
            <a:r>
              <a:rPr lang="ru-RU" b="1" spc="-1" dirty="0">
                <a:solidFill>
                  <a:srgbClr val="000000"/>
                </a:solidFill>
              </a:rPr>
              <a:t> резерв</a:t>
            </a:r>
            <a:r>
              <a:rPr lang="en-US" b="1" spc="-1" dirty="0" err="1" smtClean="0">
                <a:solidFill>
                  <a:srgbClr val="000000"/>
                </a:solidFill>
              </a:rPr>
              <a:t>i</a:t>
            </a:r>
            <a:r>
              <a:rPr lang="ru-RU" sz="1800" b="1" strike="noStrike" spc="-1" dirty="0" smtClean="0">
                <a:solidFill>
                  <a:srgbClr val="000000"/>
                </a:solidFill>
                <a:latin typeface="Arial"/>
              </a:rPr>
              <a:t>» </a:t>
            </a:r>
          </a:p>
          <a:p>
            <a:pPr marL="12240" indent="-360" algn="ctr">
              <a:lnSpc>
                <a:spcPct val="100000"/>
              </a:lnSpc>
              <a:spcBef>
                <a:spcPts val="105"/>
              </a:spcBef>
            </a:pPr>
            <a:r>
              <a:rPr lang="ru-RU" spc="-12" dirty="0" err="1" smtClean="0">
                <a:solidFill>
                  <a:srgbClr val="000000"/>
                </a:solidFill>
              </a:rPr>
              <a:t>бюджеттік</a:t>
            </a:r>
            <a:r>
              <a:rPr lang="ru-RU" spc="-12" dirty="0" smtClean="0">
                <a:solidFill>
                  <a:srgbClr val="000000"/>
                </a:solidFill>
              </a:rPr>
              <a:t> </a:t>
            </a:r>
            <a:r>
              <a:rPr lang="ru-RU" spc="-12" dirty="0" err="1">
                <a:solidFill>
                  <a:srgbClr val="000000"/>
                </a:solidFill>
              </a:rPr>
              <a:t>бағдарламасы</a:t>
            </a:r>
            <a:r>
              <a:rPr lang="ru-RU" spc="-12" dirty="0">
                <a:solidFill>
                  <a:srgbClr val="000000"/>
                </a:solidFill>
              </a:rPr>
              <a:t> </a:t>
            </a:r>
            <a:endParaRPr lang="ru-RU" sz="1800" b="0" strike="noStrike" spc="-1" dirty="0">
              <a:latin typeface="Times New Roman"/>
            </a:endParaRPr>
          </a:p>
        </p:txBody>
      </p:sp>
      <p:graphicFrame>
        <p:nvGraphicFramePr>
          <p:cNvPr id="8" name="Table 1"/>
          <p:cNvGraphicFramePr/>
          <p:nvPr>
            <p:extLst>
              <p:ext uri="{D42A27DB-BD31-4B8C-83A1-F6EECF244321}">
                <p14:modId xmlns:p14="http://schemas.microsoft.com/office/powerpoint/2010/main" val="3232100848"/>
              </p:ext>
            </p:extLst>
          </p:nvPr>
        </p:nvGraphicFramePr>
        <p:xfrm>
          <a:off x="761940" y="1508945"/>
          <a:ext cx="8229960" cy="4923960"/>
        </p:xfrm>
        <a:graphic>
          <a:graphicData uri="http://schemas.openxmlformats.org/drawingml/2006/table">
            <a:tbl>
              <a:tblPr/>
              <a:tblGrid>
                <a:gridCol w="2746080"/>
                <a:gridCol w="1800000"/>
                <a:gridCol w="1871640"/>
                <a:gridCol w="1812240"/>
              </a:tblGrid>
              <a:tr h="315720">
                <a:tc gridSpan="4">
                  <a:txBody>
                    <a:bodyPr/>
                    <a:lstStyle/>
                    <a:p>
                      <a:pPr marL="12240" marR="0" lvl="0" indent="-36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(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4129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1"/>
                        </a:spcBef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1" strike="noStrike" spc="-55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1"/>
                        </a:spcBef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2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200" b="1" strike="noStrike" spc="-52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1"/>
                        </a:spcBef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 </a:t>
                      </a:r>
                      <a:r>
                        <a:rPr lang="ru-RU" sz="1200" b="1" strike="noStrike" spc="-1" dirty="0" err="1" smtClean="0">
                          <a:solidFill>
                            <a:srgbClr val="000000"/>
                          </a:solidFill>
                          <a:latin typeface="Arial"/>
                        </a:rPr>
                        <a:t>жыл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</a:tr>
              <a:tr h="413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бойынша</a:t>
                      </a: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шығыстар</a:t>
                      </a:r>
                      <a:endParaRPr lang="ru-RU" sz="12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3 355,2</a:t>
                      </a:r>
                      <a:endParaRPr lang="ru-RU" sz="1200" b="0" strike="noStrike" spc="-7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21 491,3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</a:rPr>
                        <a:t>21 238,7</a:t>
                      </a: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315720">
                <a:tc gridSpan="4">
                  <a:txBody>
                    <a:bodyPr/>
                    <a:lstStyle/>
                    <a:p>
                      <a:pPr marL="264276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Іс-шаралар және іс-шара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көрсеткіші</a:t>
                      </a:r>
                      <a:endParaRPr kumimoji="0" lang="ru-RU" sz="16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700200">
                <a:tc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маңызы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аумағындағы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табиғи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техногендік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төтенше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жағдайларды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жоюға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маңызы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атқарушы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органының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төтенше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резерві</a:t>
                      </a:r>
                      <a:endParaRPr lang="ru-RU" sz="12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700200">
                <a:tc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Шұғыл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шығындарға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маңызы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атқарушы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органының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резерві</a:t>
                      </a:r>
                      <a:endParaRPr lang="ru-RU" sz="12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700200">
                <a:tc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Соттардың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шеш</a:t>
                      </a:r>
                      <a:r>
                        <a:rPr lang="en-US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мдер</a:t>
                      </a:r>
                      <a:r>
                        <a:rPr lang="en-US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</a:t>
                      </a:r>
                      <a:r>
                        <a:rPr lang="en-US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ндеттемелерд</a:t>
                      </a:r>
                      <a:r>
                        <a:rPr lang="en-US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орындауға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маңызы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астана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атқарушы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органының</a:t>
                      </a:r>
                      <a:r>
                        <a:rPr lang="ru-RU" sz="1200" b="0" strike="noStrike" spc="-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strike="noStrike" spc="-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резерві</a:t>
                      </a:r>
                      <a:endParaRPr lang="ru-RU" sz="1200" b="0" strike="noStrike" spc="-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Table 1"/>
          <p:cNvGraphicFramePr/>
          <p:nvPr>
            <p:extLst>
              <p:ext uri="{D42A27DB-BD31-4B8C-83A1-F6EECF244321}">
                <p14:modId xmlns:p14="http://schemas.microsoft.com/office/powerpoint/2010/main" val="1457830963"/>
              </p:ext>
            </p:extLst>
          </p:nvPr>
        </p:nvGraphicFramePr>
        <p:xfrm>
          <a:off x="809940" y="1625238"/>
          <a:ext cx="7953240" cy="2591400"/>
        </p:xfrm>
        <a:graphic>
          <a:graphicData uri="http://schemas.openxmlformats.org/drawingml/2006/table">
            <a:tbl>
              <a:tblPr/>
              <a:tblGrid>
                <a:gridCol w="3907306"/>
                <a:gridCol w="1391500"/>
                <a:gridCol w="1391500"/>
                <a:gridCol w="1262934"/>
              </a:tblGrid>
              <a:tr h="517320">
                <a:tc gridSpan="4">
                  <a:txBody>
                    <a:bodyPr/>
                    <a:lstStyle/>
                    <a:p>
                      <a:pPr marL="191448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0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</a:t>
                      </a:r>
                      <a:r>
                        <a:rPr kumimoji="0" lang="ru-RU" sz="1400" b="0" i="0" u="none" strike="noStrike" kern="0" cap="none" spc="-26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400" b="0" i="0" u="none" strike="noStrike" kern="0" cap="none" spc="-26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  <a:endParaRPr kumimoji="0" lang="ru-RU" sz="14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5173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4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6"/>
                        </a:spcBef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r>
                        <a:rPr lang="en-US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kk-KZ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r>
                        <a:rPr lang="ru-RU" sz="14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400" b="1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жыл</a:t>
                      </a:r>
                      <a:endParaRPr lang="ru-RU" sz="1400" b="1" strike="noStrike" spc="-15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6"/>
                        </a:spcBef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 </a:t>
                      </a:r>
                      <a:r>
                        <a:rPr lang="ru-RU" sz="1400" b="1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жыл</a:t>
                      </a:r>
                      <a:endParaRPr lang="ru-RU" sz="1400" b="1" strike="noStrike" spc="-15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6"/>
                        </a:spcBef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4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ru-RU" sz="1400" b="1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жыл</a:t>
                      </a:r>
                      <a:endParaRPr lang="ru-RU" sz="1400" b="1" strike="noStrike" spc="-15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</a:tr>
              <a:tr h="581400">
                <a:tc>
                  <a:txBody>
                    <a:bodyPr/>
                    <a:lstStyle/>
                    <a:p>
                      <a:pPr marL="9144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3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2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2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2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2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2,2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ru-RU" sz="1200" b="0" strike="noStrike" spc="-7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lang="ru-RU" sz="1200" b="0" strike="noStrike" spc="-7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  <a:tr h="269280">
                <a:tc gridSpan="4">
                  <a:txBody>
                    <a:bodyPr/>
                    <a:lstStyle/>
                    <a:p>
                      <a:pPr marL="264276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0" strike="noStrike" spc="-15" dirty="0" smtClean="0">
                          <a:solidFill>
                            <a:srgbClr val="000000"/>
                          </a:solidFill>
                          <a:latin typeface="+mn-lt"/>
                        </a:rPr>
                        <a:t>Іс-шаралар және іс-шара</a:t>
                      </a:r>
                      <a:r>
                        <a:rPr lang="kk-KZ" sz="1600" b="0" strike="noStrike" spc="-15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600" b="0" strike="noStrike" spc="-15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көрсеткіші</a:t>
                      </a:r>
                      <a:endParaRPr lang="ru-RU" sz="16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</a:tr>
              <a:tr h="628920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мақсатқа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сай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пайдаланылмаған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трансферттерді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қайтару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үшін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төлемдер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саны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kk-KZ" sz="1200" b="0" strike="noStrike" spc="-1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200" b="0" strike="noStrike" spc="-1" dirty="0" smtClean="0">
                          <a:latin typeface="+mn-lt"/>
                        </a:rPr>
                        <a:t>3 төлем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58" name="CustomShape 2"/>
          <p:cNvSpPr/>
          <p:nvPr/>
        </p:nvSpPr>
        <p:spPr>
          <a:xfrm>
            <a:off x="926640" y="4181400"/>
            <a:ext cx="7683120" cy="19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3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4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5"/>
          <p:cNvSpPr/>
          <p:nvPr/>
        </p:nvSpPr>
        <p:spPr>
          <a:xfrm>
            <a:off x="963360" y="581040"/>
            <a:ext cx="7646400" cy="575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240" indent="-360" algn="ctr">
              <a:spcBef>
                <a:spcPts val="105"/>
              </a:spcBef>
            </a:pPr>
            <a:r>
              <a:rPr lang="ru-RU" b="1" spc="-1" dirty="0" smtClean="0">
                <a:solidFill>
                  <a:srgbClr val="000000"/>
                </a:solidFill>
              </a:rPr>
              <a:t>016</a:t>
            </a:r>
            <a:r>
              <a:rPr lang="ru-RU" spc="-1" dirty="0" smtClean="0">
                <a:solidFill>
                  <a:srgbClr val="000000"/>
                </a:solidFill>
              </a:rPr>
              <a:t> </a:t>
            </a:r>
            <a:r>
              <a:rPr lang="ru-RU" b="1" spc="-12" dirty="0">
                <a:solidFill>
                  <a:srgbClr val="000000"/>
                </a:solidFill>
              </a:rPr>
              <a:t>«</a:t>
            </a:r>
            <a:r>
              <a:rPr lang="ru-RU" b="1" spc="-12" dirty="0" err="1">
                <a:solidFill>
                  <a:srgbClr val="000000"/>
                </a:solidFill>
              </a:rPr>
              <a:t>Нысаналы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 smtClean="0">
                <a:solidFill>
                  <a:srgbClr val="000000"/>
                </a:solidFill>
              </a:rPr>
              <a:t>мақсатқа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 err="1" smtClean="0">
                <a:solidFill>
                  <a:srgbClr val="000000"/>
                </a:solidFill>
              </a:rPr>
              <a:t>сай</a:t>
            </a:r>
            <a:r>
              <a:rPr lang="ru-RU" b="1" spc="-12" dirty="0" smtClean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пайдаланылмаған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</a:p>
          <a:p>
            <a:pPr marL="12240" indent="-360" algn="ctr">
              <a:spcBef>
                <a:spcPts val="105"/>
              </a:spcBef>
            </a:pPr>
            <a:r>
              <a:rPr lang="ru-RU" b="1" spc="-12" dirty="0" err="1">
                <a:solidFill>
                  <a:srgbClr val="000000"/>
                </a:solidFill>
              </a:rPr>
              <a:t>нысаналы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трансферттерді</a:t>
            </a:r>
            <a:r>
              <a:rPr lang="ru-RU" b="1" spc="-12" dirty="0">
                <a:solidFill>
                  <a:srgbClr val="000000"/>
                </a:solidFill>
              </a:rPr>
              <a:t> </a:t>
            </a:r>
            <a:r>
              <a:rPr lang="ru-RU" b="1" spc="-12" dirty="0" err="1">
                <a:solidFill>
                  <a:srgbClr val="000000"/>
                </a:solidFill>
              </a:rPr>
              <a:t>қайтару</a:t>
            </a:r>
            <a:r>
              <a:rPr lang="ru-RU" b="1" spc="-1" dirty="0" smtClean="0">
                <a:solidFill>
                  <a:srgbClr val="000000"/>
                </a:solidFill>
              </a:rPr>
              <a:t>»</a:t>
            </a:r>
            <a:r>
              <a:rPr lang="ru-RU" spc="-12" dirty="0" smtClean="0">
                <a:solidFill>
                  <a:srgbClr val="000000"/>
                </a:solidFill>
              </a:rPr>
              <a:t> </a:t>
            </a:r>
          </a:p>
          <a:p>
            <a:pPr marL="12240" indent="-360" algn="ctr">
              <a:spcBef>
                <a:spcPts val="105"/>
              </a:spcBef>
            </a:pPr>
            <a:r>
              <a:rPr lang="ru-RU" spc="-12" dirty="0" err="1" smtClean="0">
                <a:solidFill>
                  <a:srgbClr val="000000"/>
                </a:solidFill>
              </a:rPr>
              <a:t>бюджеттік</a:t>
            </a:r>
            <a:r>
              <a:rPr lang="ru-RU" spc="-12" dirty="0" smtClean="0">
                <a:solidFill>
                  <a:srgbClr val="000000"/>
                </a:solidFill>
              </a:rPr>
              <a:t> </a:t>
            </a:r>
            <a:r>
              <a:rPr lang="ru-RU" spc="-12" dirty="0" err="1">
                <a:solidFill>
                  <a:srgbClr val="000000"/>
                </a:solidFill>
              </a:rPr>
              <a:t>бағдарламасы</a:t>
            </a:r>
            <a:r>
              <a:rPr lang="ru-RU" b="1" spc="-1" dirty="0" smtClean="0">
                <a:solidFill>
                  <a:srgbClr val="000000"/>
                </a:solidFill>
              </a:rPr>
              <a:t> </a:t>
            </a:r>
            <a:endParaRPr lang="ru-RU" sz="1400" spc="-1" dirty="0">
              <a:solidFill>
                <a:prstClr val="black"/>
              </a:solidFill>
              <a:latin typeface="Times New Roman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708208"/>
              </p:ext>
            </p:extLst>
          </p:nvPr>
        </p:nvGraphicFramePr>
        <p:xfrm>
          <a:off x="897154" y="4293096"/>
          <a:ext cx="7929121" cy="1625259"/>
        </p:xfrm>
        <a:graphic>
          <a:graphicData uri="http://schemas.openxmlformats.org/drawingml/2006/table">
            <a:tbl>
              <a:tblPr/>
              <a:tblGrid>
                <a:gridCol w="3896672"/>
                <a:gridCol w="1440160"/>
                <a:gridCol w="1150631"/>
                <a:gridCol w="216249"/>
                <a:gridCol w="1225409"/>
              </a:tblGrid>
              <a:tr h="691791">
                <a:tc gridSpan="5">
                  <a:txBody>
                    <a:bodyPr/>
                    <a:lstStyle/>
                    <a:p>
                      <a:pPr marL="6804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26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бағдарламаның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түпкілікті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нәтижесі</a:t>
                      </a:r>
                      <a:endParaRPr kumimoji="0" lang="ru-RU" sz="1600" b="0" i="0" u="none" strike="noStrike" kern="0" cap="none" spc="-32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933468">
                <a:tc>
                  <a:txBody>
                    <a:bodyPr/>
                    <a:lstStyle/>
                    <a:p>
                      <a:pPr marL="90720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мақсатқа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сай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трансферттерді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100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пайыз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100" b="0" strike="noStrike" spc="-1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қайтару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       100%</a:t>
                      </a: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8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83568" y="260648"/>
            <a:ext cx="8352928" cy="11577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>
              <a:lnSpc>
                <a:spcPct val="100000"/>
              </a:lnSpc>
            </a:pPr>
            <a:endParaRPr lang="ru-RU" b="1" dirty="0" smtClean="0"/>
          </a:p>
          <a:p>
            <a:pPr algn="ctr">
              <a:lnSpc>
                <a:spcPct val="100000"/>
              </a:lnSpc>
            </a:pPr>
            <a:endParaRPr lang="ru-RU" b="1" dirty="0"/>
          </a:p>
          <a:p>
            <a:pPr algn="ctr">
              <a:lnSpc>
                <a:spcPct val="100000"/>
              </a:lnSpc>
            </a:pPr>
            <a:r>
              <a:rPr lang="ru-RU" b="1" dirty="0" smtClean="0"/>
              <a:t>053</a:t>
            </a:r>
            <a:r>
              <a:rPr lang="ru-RU" sz="1800" b="0" strike="noStrike" spc="-7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b="1" spc="-7" dirty="0">
                <a:solidFill>
                  <a:srgbClr val="000000"/>
                </a:solidFill>
              </a:rPr>
              <a:t>«</a:t>
            </a:r>
            <a:r>
              <a:rPr lang="ru-RU" b="1" spc="-7" dirty="0" err="1">
                <a:solidFill>
                  <a:srgbClr val="000000"/>
                </a:solidFill>
              </a:rPr>
              <a:t>Қазақстан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Республикасының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Ұлттық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қорынан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берілетін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endParaRPr lang="ru-RU" b="1" spc="-7" dirty="0" smtClean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b="1" spc="-7" dirty="0" err="1" smtClean="0">
                <a:solidFill>
                  <a:srgbClr val="000000"/>
                </a:solidFill>
              </a:rPr>
              <a:t>нысаналы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>
                <a:solidFill>
                  <a:srgbClr val="000000"/>
                </a:solidFill>
              </a:rPr>
              <a:t>трансферт </a:t>
            </a:r>
            <a:r>
              <a:rPr lang="ru-RU" b="1" spc="-7" dirty="0" err="1">
                <a:solidFill>
                  <a:srgbClr val="000000"/>
                </a:solidFill>
              </a:rPr>
              <a:t>есебінен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республикалық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бюджеттен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бөлінген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пайдаланылмаған</a:t>
            </a:r>
            <a:r>
              <a:rPr lang="ru-RU" b="1" spc="-7" dirty="0">
                <a:solidFill>
                  <a:srgbClr val="000000"/>
                </a:solidFill>
              </a:rPr>
              <a:t> (</a:t>
            </a:r>
            <a:r>
              <a:rPr lang="ru-RU" b="1" spc="-7" dirty="0" err="1" smtClean="0">
                <a:solidFill>
                  <a:srgbClr val="000000"/>
                </a:solidFill>
              </a:rPr>
              <a:t>түгел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пайдаланылмаған</a:t>
            </a:r>
            <a:r>
              <a:rPr lang="ru-RU" b="1" spc="-7" dirty="0">
                <a:solidFill>
                  <a:srgbClr val="000000"/>
                </a:solidFill>
              </a:rPr>
              <a:t>) </a:t>
            </a:r>
            <a:endParaRPr lang="ru-RU" b="1" spc="-7" dirty="0" smtClean="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b="1" spc="-7" dirty="0" err="1" smtClean="0">
                <a:solidFill>
                  <a:srgbClr val="000000"/>
                </a:solidFill>
              </a:rPr>
              <a:t>нысаналы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трансферттердің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>
                <a:solidFill>
                  <a:srgbClr val="000000"/>
                </a:solidFill>
              </a:rPr>
              <a:t>сомасын</a:t>
            </a:r>
            <a:r>
              <a:rPr lang="ru-RU" b="1" spc="-7" dirty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қайтару</a:t>
            </a:r>
            <a:r>
              <a:rPr lang="ru-RU" b="1" spc="-7" dirty="0" smtClean="0">
                <a:solidFill>
                  <a:srgbClr val="000000"/>
                </a:solidFill>
              </a:rPr>
              <a:t>» </a:t>
            </a:r>
          </a:p>
          <a:p>
            <a:pPr algn="ctr">
              <a:lnSpc>
                <a:spcPct val="100000"/>
              </a:lnSpc>
            </a:pPr>
            <a:r>
              <a:rPr lang="ru-RU" sz="1800" strike="noStrike" spc="-7" dirty="0" err="1" smtClean="0">
                <a:solidFill>
                  <a:srgbClr val="000000"/>
                </a:solidFill>
                <a:latin typeface="Arial"/>
              </a:rPr>
              <a:t>бюджеттік</a:t>
            </a:r>
            <a:r>
              <a:rPr lang="ru-RU" sz="1800" strike="noStrike" spc="-7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800" strike="noStrike" spc="-7" dirty="0" err="1" smtClean="0">
                <a:solidFill>
                  <a:srgbClr val="000000"/>
                </a:solidFill>
                <a:latin typeface="Arial"/>
              </a:rPr>
              <a:t>бағдарламасы</a:t>
            </a:r>
            <a:endParaRPr lang="ru-RU" sz="180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92" name="Table 2"/>
          <p:cNvGraphicFramePr/>
          <p:nvPr>
            <p:extLst>
              <p:ext uri="{D42A27DB-BD31-4B8C-83A1-F6EECF244321}">
                <p14:modId xmlns:p14="http://schemas.microsoft.com/office/powerpoint/2010/main" val="3463509895"/>
              </p:ext>
            </p:extLst>
          </p:nvPr>
        </p:nvGraphicFramePr>
        <p:xfrm>
          <a:off x="687440" y="2060848"/>
          <a:ext cx="8071320" cy="2517720"/>
        </p:xfrm>
        <a:graphic>
          <a:graphicData uri="http://schemas.openxmlformats.org/drawingml/2006/table">
            <a:tbl>
              <a:tblPr/>
              <a:tblGrid>
                <a:gridCol w="3750840"/>
                <a:gridCol w="1584176"/>
                <a:gridCol w="1368152"/>
                <a:gridCol w="1368152"/>
              </a:tblGrid>
              <a:tr h="29556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(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4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r>
                        <a:rPr lang="en-US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kk-KZ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</a:tr>
              <a:tr h="343440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b="0" strike="noStrike" spc="-2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144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бойынша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шығыстар</a:t>
                      </a:r>
                      <a:endParaRPr lang="ru-RU" sz="1200" b="0" strike="noStrike" spc="-2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9144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b="0" strike="noStrike" spc="-2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3 003,9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295560">
                <a:tc gridSpan="4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Іс-шаралар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және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іс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-шара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көрсеткіші</a:t>
                      </a:r>
                      <a:endParaRPr kumimoji="0" lang="ru-RU" sz="1600" b="0" i="0" u="none" strike="noStrike" kern="0" cap="none" spc="-15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880">
                <a:tc>
                  <a:txBody>
                    <a:bodyPr/>
                    <a:lstStyle/>
                    <a:p>
                      <a:pPr marL="907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Республикалық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бюджетке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907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 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трансферттерді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907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қайтару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үшін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төлемдердің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саны</a:t>
                      </a:r>
                    </a:p>
                    <a:p>
                      <a:pPr marL="907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 т</a:t>
                      </a:r>
                      <a:r>
                        <a:rPr lang="kk-KZ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ө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лем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93" name="CustomShape 3"/>
          <p:cNvSpPr/>
          <p:nvPr/>
        </p:nvSpPr>
        <p:spPr>
          <a:xfrm>
            <a:off x="7700760" y="1600560"/>
            <a:ext cx="651240" cy="17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endParaRPr lang="ru-RU" sz="1050" b="0" strike="noStrike" spc="-1" dirty="0">
              <a:latin typeface="Times New Roman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CustomShape 5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CustomShape 6"/>
          <p:cNvSpPr/>
          <p:nvPr/>
        </p:nvSpPr>
        <p:spPr>
          <a:xfrm>
            <a:off x="821160" y="5112000"/>
            <a:ext cx="81349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653232"/>
              </p:ext>
            </p:extLst>
          </p:nvPr>
        </p:nvGraphicFramePr>
        <p:xfrm>
          <a:off x="683568" y="4738092"/>
          <a:ext cx="8069819" cy="1803648"/>
        </p:xfrm>
        <a:graphic>
          <a:graphicData uri="http://schemas.openxmlformats.org/drawingml/2006/table">
            <a:tbl>
              <a:tblPr/>
              <a:tblGrid>
                <a:gridCol w="3749339"/>
                <a:gridCol w="1584176"/>
                <a:gridCol w="1296144"/>
                <a:gridCol w="1440160"/>
              </a:tblGrid>
              <a:tr h="432048">
                <a:tc gridSpan="4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 бағдарламаның түпкілікті нәтижесі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287496">
                <a:tc>
                  <a:txBody>
                    <a:bodyPr/>
                    <a:lstStyle/>
                    <a:p>
                      <a:pPr marL="9072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Қазақстан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Республикасының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Ұлттық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қорынан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берілетін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трансферт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бөлінген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толық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трансферттердің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сомасын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9072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100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пайыздық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қайтару</a:t>
                      </a: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72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83568" y="260648"/>
            <a:ext cx="8352928" cy="1157760"/>
          </a:xfrm>
          <a:prstGeom prst="rect">
            <a:avLst/>
          </a:prstGeom>
          <a:noFill/>
          <a:ln>
            <a:noFill/>
          </a:ln>
        </p:spPr>
        <p:txBody>
          <a:bodyPr lIns="0" tIns="12600" rIns="0" bIns="0" anchor="ctr"/>
          <a:lstStyle/>
          <a:p>
            <a:pPr algn="ctr"/>
            <a:endParaRPr lang="ru-RU" b="1" dirty="0" smtClean="0">
              <a:solidFill>
                <a:prstClr val="black"/>
              </a:solidFill>
            </a:endParaRPr>
          </a:p>
          <a:p>
            <a:pPr algn="ctr"/>
            <a:r>
              <a:rPr lang="ru-RU" b="1" dirty="0" smtClean="0">
                <a:solidFill>
                  <a:prstClr val="black"/>
                </a:solidFill>
              </a:rPr>
              <a:t>058</a:t>
            </a:r>
            <a:r>
              <a:rPr lang="ru-RU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smtClean="0">
                <a:solidFill>
                  <a:srgbClr val="000000"/>
                </a:solidFill>
              </a:rPr>
              <a:t>«</a:t>
            </a:r>
            <a:r>
              <a:rPr lang="ru-RU" b="1" spc="-7" dirty="0" err="1" smtClean="0">
                <a:solidFill>
                  <a:srgbClr val="000000"/>
                </a:solidFill>
              </a:rPr>
              <a:t>Қазақстан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Республикасы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Ұлттық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қорынан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ru-RU" b="1" spc="-7" dirty="0" err="1" smtClean="0">
                <a:solidFill>
                  <a:srgbClr val="000000"/>
                </a:solidFill>
              </a:rPr>
              <a:t>нысаналы</a:t>
            </a:r>
            <a:r>
              <a:rPr lang="ru-RU" b="1" spc="-7" dirty="0" smtClean="0">
                <a:solidFill>
                  <a:srgbClr val="000000"/>
                </a:solidFill>
              </a:rPr>
              <a:t> трансферт </a:t>
            </a:r>
            <a:r>
              <a:rPr lang="ru-RU" b="1" spc="-7" dirty="0" err="1" smtClean="0">
                <a:solidFill>
                  <a:srgbClr val="000000"/>
                </a:solidFill>
              </a:rPr>
              <a:t>есебінен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республикалық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бюджеттен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бөлінген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нысаналы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мақсатқа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сай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пайдаланылмаған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ru-RU" b="1" spc="-7" dirty="0" err="1" smtClean="0">
                <a:solidFill>
                  <a:srgbClr val="000000"/>
                </a:solidFill>
              </a:rPr>
              <a:t>нысаналы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трансферттерді</a:t>
            </a:r>
            <a:r>
              <a:rPr lang="ru-RU" b="1" spc="-7" dirty="0" smtClean="0">
                <a:solidFill>
                  <a:srgbClr val="000000"/>
                </a:solidFill>
              </a:rPr>
              <a:t> </a:t>
            </a:r>
            <a:r>
              <a:rPr lang="ru-RU" b="1" spc="-7" dirty="0" err="1" smtClean="0">
                <a:solidFill>
                  <a:srgbClr val="000000"/>
                </a:solidFill>
              </a:rPr>
              <a:t>қайтару</a:t>
            </a:r>
            <a:r>
              <a:rPr lang="ru-RU" b="1" spc="-7" dirty="0" smtClean="0">
                <a:solidFill>
                  <a:srgbClr val="000000"/>
                </a:solidFill>
              </a:rPr>
              <a:t>» </a:t>
            </a:r>
          </a:p>
          <a:p>
            <a:pPr algn="ctr"/>
            <a:r>
              <a:rPr lang="ru-RU" spc="-7" dirty="0" err="1" smtClean="0">
                <a:solidFill>
                  <a:srgbClr val="000000"/>
                </a:solidFill>
              </a:rPr>
              <a:t>бюджеттік</a:t>
            </a:r>
            <a:r>
              <a:rPr lang="ru-RU" spc="-7" dirty="0" smtClean="0">
                <a:solidFill>
                  <a:srgbClr val="000000"/>
                </a:solidFill>
              </a:rPr>
              <a:t> </a:t>
            </a:r>
            <a:r>
              <a:rPr lang="ru-RU" spc="-7" dirty="0" err="1" smtClean="0">
                <a:solidFill>
                  <a:srgbClr val="000000"/>
                </a:solidFill>
              </a:rPr>
              <a:t>бағдарламасы</a:t>
            </a:r>
            <a:endParaRPr lang="ru-RU" spc="-1" dirty="0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92" name="Table 2"/>
          <p:cNvGraphicFramePr/>
          <p:nvPr>
            <p:extLst>
              <p:ext uri="{D42A27DB-BD31-4B8C-83A1-F6EECF244321}">
                <p14:modId xmlns:p14="http://schemas.microsoft.com/office/powerpoint/2010/main" val="2780654030"/>
              </p:ext>
            </p:extLst>
          </p:nvPr>
        </p:nvGraphicFramePr>
        <p:xfrm>
          <a:off x="796745" y="1774080"/>
          <a:ext cx="8071320" cy="2609160"/>
        </p:xfrm>
        <a:graphic>
          <a:graphicData uri="http://schemas.openxmlformats.org/drawingml/2006/table">
            <a:tbl>
              <a:tblPr/>
              <a:tblGrid>
                <a:gridCol w="3750840"/>
                <a:gridCol w="1584176"/>
                <a:gridCol w="1368152"/>
                <a:gridCol w="1368152"/>
              </a:tblGrid>
              <a:tr h="29556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бағдарлама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бойынша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шығыстар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, 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барлығы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(</a:t>
                      </a:r>
                      <a:r>
                        <a:rPr kumimoji="0" lang="ru-RU" sz="1600" b="0" i="0" u="none" strike="noStrike" kern="0" cap="none" spc="-21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млн.теңге</a:t>
                      </a:r>
                      <a:r>
                        <a:rPr kumimoji="0" lang="ru-RU" sz="1600" b="0" i="0" u="none" strike="noStrike" kern="0" cap="none" spc="-2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41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  <a:r>
                        <a:rPr lang="en-US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r>
                        <a:rPr lang="kk-KZ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2027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2028</a:t>
                      </a:r>
                      <a:r>
                        <a:rPr lang="ru-RU" sz="1200" b="1" strike="noStrike" spc="-55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kumimoji="0" lang="ru-RU" sz="1200" b="1" i="0" u="none" strike="noStrike" kern="0" cap="none" spc="-5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жыл</a:t>
                      </a:r>
                      <a:endParaRPr kumimoji="0" lang="ru-RU" sz="1200" b="0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</a:tr>
              <a:tr h="343440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Бюджеттік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бағдарлама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бойынша</a:t>
                      </a:r>
                      <a:r>
                        <a:rPr lang="ru-RU" sz="1200" b="0" strike="noStrike" spc="-2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21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шығыстар</a:t>
                      </a:r>
                      <a:endParaRPr lang="ru-RU" sz="1200" b="0" strike="noStrike" spc="-2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+mn-cs"/>
                        </a:rPr>
                        <a:t>3,5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295560">
                <a:tc gridSpan="4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Іс-шаралар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және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іс</a:t>
                      </a:r>
                      <a:r>
                        <a:rPr kumimoji="0" lang="ru-RU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-шара </a:t>
                      </a:r>
                      <a:r>
                        <a:rPr kumimoji="0" lang="ru-RU" sz="1600" b="0" i="0" u="none" strike="noStrike" kern="0" cap="none" spc="-15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көрсеткіші</a:t>
                      </a:r>
                      <a:endParaRPr kumimoji="0" lang="ru-RU" sz="1600" b="0" i="0" u="none" strike="noStrike" kern="0" cap="none" spc="-15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880">
                <a:tc>
                  <a:txBody>
                    <a:bodyPr/>
                    <a:lstStyle/>
                    <a:p>
                      <a:pPr marL="907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Қазақстан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Республикасының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Ұлттық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қорынан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берілетін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трансферт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есебінен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республикалық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бюджеттен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бөлінген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мақсатқа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сай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пайдаланылмаған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трансферттерді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қайтару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үшін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төлемдер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саны</a:t>
                      </a:r>
                    </a:p>
                    <a:p>
                      <a:pPr marL="9072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төлем</a:t>
                      </a:r>
                      <a:endParaRPr lang="ru-RU" sz="1200" b="0" strike="noStrike" spc="-7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93" name="CustomShape 3"/>
          <p:cNvSpPr/>
          <p:nvPr/>
        </p:nvSpPr>
        <p:spPr>
          <a:xfrm>
            <a:off x="7700760" y="1600560"/>
            <a:ext cx="651240" cy="17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/>
          <a:lstStyle/>
          <a:p>
            <a:pPr marL="12600">
              <a:spcBef>
                <a:spcPts val="105"/>
              </a:spcBef>
            </a:pPr>
            <a:endParaRPr lang="ru-RU" sz="1050" spc="-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6267600" y="6184800"/>
            <a:ext cx="2876040" cy="713880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3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CustomShape 5"/>
          <p:cNvSpPr/>
          <p:nvPr/>
        </p:nvSpPr>
        <p:spPr>
          <a:xfrm>
            <a:off x="3599280" y="6006960"/>
            <a:ext cx="5544360" cy="85068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CustomShape 6"/>
          <p:cNvSpPr/>
          <p:nvPr/>
        </p:nvSpPr>
        <p:spPr>
          <a:xfrm>
            <a:off x="821160" y="5112000"/>
            <a:ext cx="8134920" cy="272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887956"/>
              </p:ext>
            </p:extLst>
          </p:nvPr>
        </p:nvGraphicFramePr>
        <p:xfrm>
          <a:off x="821160" y="4438056"/>
          <a:ext cx="8069819" cy="1620768"/>
        </p:xfrm>
        <a:graphic>
          <a:graphicData uri="http://schemas.openxmlformats.org/drawingml/2006/table">
            <a:tbl>
              <a:tblPr/>
              <a:tblGrid>
                <a:gridCol w="3749339"/>
                <a:gridCol w="1584176"/>
                <a:gridCol w="1296144"/>
                <a:gridCol w="1440160"/>
              </a:tblGrid>
              <a:tr h="432048">
                <a:tc gridSpan="4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0" cap="none" spc="-15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Бюджеттік бағдарламаның түпкілікті нәтижесі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strike="noStrike" spc="-1" dirty="0">
                        <a:latin typeface="Times New Roman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  <a:tr h="287496">
                <a:tc>
                  <a:txBody>
                    <a:bodyPr/>
                    <a:lstStyle/>
                    <a:p>
                      <a:pPr marL="9072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Қазақстан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Республикасының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Ұлттық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қорынан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берілетін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трансферт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республикалық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бөлінген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200" b="0" strike="noStrike" spc="-7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baseline="0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мақсатсыз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пайдаланылған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трансферттерді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100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пайыздық</a:t>
                      </a:r>
                      <a:r>
                        <a:rPr lang="ru-RU" sz="1200" b="0" strike="noStrike" spc="-7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strike="noStrike" spc="-7" dirty="0" err="1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қайтару</a:t>
                      </a: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072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ru-RU" sz="1200" b="0" strike="noStrike" spc="-7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endParaRPr lang="ru-RU" sz="1200" b="0" strike="noStrike" spc="-1" dirty="0" smtClean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9072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lang="ru-RU" sz="12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0" strike="noStrike" spc="-1" dirty="0">
                        <a:solidFill>
                          <a:srgbClr val="000000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6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Astana ger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851" y="0"/>
            <a:ext cx="540726" cy="5413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651" name="TextBox 14"/>
          <p:cNvSpPr txBox="1">
            <a:spLocks noChangeArrowheads="1"/>
          </p:cNvSpPr>
          <p:nvPr/>
        </p:nvSpPr>
        <p:spPr bwMode="auto">
          <a:xfrm>
            <a:off x="899746" y="188913"/>
            <a:ext cx="8112369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/>
              <a:t>О проведении легализации имущества по городу Астана</a:t>
            </a:r>
            <a:endParaRPr lang="ru-RU"/>
          </a:p>
          <a:p>
            <a:pPr algn="ctr"/>
            <a:endParaRPr lang="ru-RU"/>
          </a:p>
        </p:txBody>
      </p:sp>
      <p:pic>
        <p:nvPicPr>
          <p:cNvPr id="27652" name="Picture 9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47638"/>
            <a:ext cx="91440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Box 33"/>
          <p:cNvSpPr txBox="1">
            <a:spLocks noChangeArrowheads="1"/>
          </p:cNvSpPr>
          <p:nvPr/>
        </p:nvSpPr>
        <p:spPr bwMode="auto">
          <a:xfrm>
            <a:off x="1331640" y="75704"/>
            <a:ext cx="7344816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b="1" i="1" dirty="0" err="1">
                <a:solidFill>
                  <a:prstClr val="white"/>
                </a:solidFill>
              </a:rPr>
              <a:t>Қаржы</a:t>
            </a:r>
            <a:r>
              <a:rPr lang="ru-RU" b="1" i="1" dirty="0">
                <a:solidFill>
                  <a:prstClr val="white"/>
                </a:solidFill>
              </a:rPr>
              <a:t> </a:t>
            </a:r>
            <a:r>
              <a:rPr lang="ru-RU" b="1" i="1" dirty="0" err="1">
                <a:solidFill>
                  <a:prstClr val="white"/>
                </a:solidFill>
              </a:rPr>
              <a:t>басқармасының</a:t>
            </a:r>
            <a:r>
              <a:rPr lang="ru-RU" b="1" i="1" dirty="0">
                <a:solidFill>
                  <a:prstClr val="white"/>
                </a:solidFill>
              </a:rPr>
              <a:t> </a:t>
            </a:r>
            <a:r>
              <a:rPr lang="ru-RU" b="1" i="1" dirty="0" smtClean="0">
                <a:solidFill>
                  <a:prstClr val="white"/>
                </a:solidFill>
              </a:rPr>
              <a:t>2026 </a:t>
            </a:r>
            <a:r>
              <a:rPr lang="ru-RU" b="1" i="1" dirty="0" err="1">
                <a:solidFill>
                  <a:prstClr val="white"/>
                </a:solidFill>
              </a:rPr>
              <a:t>жылға</a:t>
            </a:r>
            <a:r>
              <a:rPr lang="ru-RU" b="1" i="1" dirty="0">
                <a:solidFill>
                  <a:prstClr val="white"/>
                </a:solidFill>
              </a:rPr>
              <a:t> </a:t>
            </a:r>
            <a:r>
              <a:rPr lang="ru-RU" b="1" i="1" dirty="0" err="1">
                <a:solidFill>
                  <a:prstClr val="white"/>
                </a:solidFill>
              </a:rPr>
              <a:t>арналған</a:t>
            </a:r>
            <a:r>
              <a:rPr lang="ru-RU" b="1" i="1" dirty="0">
                <a:solidFill>
                  <a:prstClr val="white"/>
                </a:solidFill>
              </a:rPr>
              <a:t> </a:t>
            </a:r>
            <a:r>
              <a:rPr lang="ru-RU" b="1" i="1" dirty="0" err="1">
                <a:solidFill>
                  <a:prstClr val="white"/>
                </a:solidFill>
              </a:rPr>
              <a:t>бюджеті</a:t>
            </a:r>
            <a:endParaRPr lang="ru-RU" b="1" i="1" dirty="0">
              <a:solidFill>
                <a:prstClr val="white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566037"/>
              </p:ext>
            </p:extLst>
          </p:nvPr>
        </p:nvGraphicFramePr>
        <p:xfrm>
          <a:off x="323851" y="692695"/>
          <a:ext cx="8496621" cy="5726996"/>
        </p:xfrm>
        <a:graphic>
          <a:graphicData uri="http://schemas.openxmlformats.org/drawingml/2006/table">
            <a:tbl>
              <a:tblPr/>
              <a:tblGrid>
                <a:gridCol w="431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51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816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80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БСК 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Бюджеттік</a:t>
                      </a: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бағдарламалардың</a:t>
                      </a: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атауы</a:t>
                      </a:r>
                      <a:endParaRPr kumimoji="0" lang="ru-RU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/>
                        </a:rPr>
                        <a:t>2026 </a:t>
                      </a:r>
                      <a:r>
                        <a:rPr lang="ru-RU" sz="1400" b="1" i="0" u="none" strike="noStrike" dirty="0" err="1" smtClean="0">
                          <a:latin typeface="Times New Roman"/>
                        </a:rPr>
                        <a:t>жыл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37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/>
                        </a:rPr>
                        <a:t>356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Астана </a:t>
                      </a:r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қаласының</a:t>
                      </a: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Қаржы</a:t>
                      </a:r>
                      <a:r>
                        <a:rPr kumimoji="0" lang="ru-RU" sz="1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 </a:t>
                      </a:r>
                      <a:r>
                        <a:rPr kumimoji="0" lang="ru-RU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</a:rPr>
                        <a:t>басқармасы</a:t>
                      </a:r>
                      <a:endParaRPr kumimoji="0" lang="ru-RU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170 917,9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59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001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бюджетті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атқару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және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коммуналдық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меншікті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басқару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саласындағы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     </a:t>
                      </a:r>
                    </a:p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саясатты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іске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асыру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жөніндегі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524,6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1952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Салық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салу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мақсатында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мүлікті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бағалауды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жүргізу</a:t>
                      </a:r>
                      <a:endParaRPr kumimoji="0" lang="ru-RU" sz="13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79,1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005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органдардың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борышына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қызмет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көрсету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4 502,4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solidFill>
                            <a:srgbClr val="FF0000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толық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трансферттерді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қайтару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14,4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007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алып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қоюлар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125 655,3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7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008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органның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борышын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өтеу</a:t>
                      </a:r>
                      <a:endParaRPr kumimoji="0" lang="ru-RU" sz="13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30 332,0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009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органның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жоғары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тұрған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бюджет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алдындағы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борышын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өтеу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3 407,5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013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Республикалық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маңызы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бар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қаланың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астананың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органының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резерв</a:t>
                      </a:r>
                      <a:r>
                        <a:rPr kumimoji="0" lang="en-US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i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3 355,2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332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014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Мемлекеттік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органның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күрделі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шығыстары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1,4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9233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016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мақсат</a:t>
                      </a:r>
                      <a:r>
                        <a:rPr lang="kk-KZ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қа</a:t>
                      </a:r>
                      <a:r>
                        <a:rPr lang="kk-KZ" sz="1300" b="0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сай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пайдаланылмаған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трансферттерді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қайтару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018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атқарушы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органдардың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республикалық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бюджеттен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қарыздар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бойынша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сыйақылар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 мен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өзге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де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төлемдерді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төлеу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бойынша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борышына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қызмет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көрсету</a:t>
                      </a:r>
                      <a:r>
                        <a:rPr kumimoji="0" lang="ru-RU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32,6</a:t>
                      </a: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027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Республикалық бюджеттен берілген нысаналы мақсаты бойынша пайдаланылмаған </a:t>
                      </a:r>
                    </a:p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3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 кредиттерді қайтару</a:t>
                      </a:r>
                      <a:endParaRPr kumimoji="0" lang="ru-RU" sz="13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4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+mn-cs"/>
                        </a:rPr>
                        <a:t>3,7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406"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053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Қазақстан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Республикасының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Ұлттық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қорынан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берілетін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трансферт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есебінен</a:t>
                      </a:r>
                      <a:endParaRPr lang="ru-RU" sz="1300" b="0" i="0" u="none" strike="noStrike" dirty="0" smtClean="0">
                        <a:latin typeface="Times New Roman"/>
                      </a:endParaRPr>
                    </a:p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республикалық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бюджеттен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бөлінген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пайдаланылмаған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(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түгел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пайдаланылмаған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)</a:t>
                      </a:r>
                    </a:p>
                    <a:p>
                      <a:pPr algn="l" fontAlgn="ctr"/>
                      <a:r>
                        <a:rPr lang="ru-RU" sz="13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baseline="0" dirty="0" err="1" smtClean="0">
                          <a:latin typeface="Times New Roman"/>
                        </a:rPr>
                        <a:t>н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ысаналы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трансферттердің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сомасын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қайтару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3 003,9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523">
                <a:tc>
                  <a:txBody>
                    <a:bodyPr/>
                    <a:lstStyle/>
                    <a:p>
                      <a:pPr algn="l" fontAlgn="ctr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058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Қазақстан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Республикасы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Ұлттық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қорынан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трансферт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есебінен</a:t>
                      </a:r>
                      <a:endParaRPr lang="ru-RU" sz="1300" b="0" i="0" u="none" strike="noStrike" dirty="0" smtClean="0">
                        <a:latin typeface="Times New Roman"/>
                      </a:endParaRPr>
                    </a:p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республикалық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бюджеттен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бөлінген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мақсатқа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сай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пайдаланылмаған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</a:p>
                    <a:p>
                      <a:pPr algn="l" fontAlgn="ctr"/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нысаналы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трансферттерді</a:t>
                      </a:r>
                      <a:r>
                        <a:rPr lang="ru-RU" sz="1300" b="0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 err="1" smtClean="0">
                          <a:latin typeface="Times New Roman"/>
                        </a:rPr>
                        <a:t>қайтару</a:t>
                      </a:r>
                      <a:endParaRPr lang="ru-RU" sz="1300" b="0" i="0" u="none" strike="noStrike" dirty="0">
                        <a:latin typeface="Times New Roman"/>
                      </a:endParaRPr>
                    </a:p>
                  </a:txBody>
                  <a:tcPr marL="5455" marR="5455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3,5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5455" marR="180000" marT="59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12360" y="377362"/>
            <a:ext cx="982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млн.те</a:t>
            </a:r>
            <a:r>
              <a:rPr lang="kk-KZ" sz="1200" dirty="0" smtClean="0"/>
              <a:t>ң</a:t>
            </a:r>
            <a:r>
              <a:rPr lang="ru-RU" sz="1200" dirty="0" err="1" smtClean="0"/>
              <a:t>ге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5748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3238</TotalTime>
  <Words>1060</Words>
  <Application>Microsoft Office PowerPoint</Application>
  <PresentationFormat>Экран (4:3)</PresentationFormat>
  <Paragraphs>271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d.daulieva</cp:lastModifiedBy>
  <cp:revision>319</cp:revision>
  <cp:lastPrinted>2018-10-16T09:27:48Z</cp:lastPrinted>
  <dcterms:created xsi:type="dcterms:W3CDTF">2018-06-11T11:37:09Z</dcterms:created>
  <dcterms:modified xsi:type="dcterms:W3CDTF">2026-09-18T12:13:33Z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reated">
    <vt:filetime>2018-03-07T00:00:00Z</vt:filetime>
  </property>
  <property fmtid="{D5CDD505-2E9C-101B-9397-08002B2CF9AE}" pid="4" name="Creator">
    <vt:lpwstr>Acrobat PDFMaker 10.1 для PowerPoint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2018-06-11T00:00:00Z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Экран (4:3)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15</vt:i4>
  </property>
</Properties>
</file>