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52" r:id="rId2"/>
    <p:sldId id="361" r:id="rId3"/>
    <p:sldId id="353" r:id="rId4"/>
    <p:sldId id="362" r:id="rId5"/>
    <p:sldId id="345" r:id="rId6"/>
    <p:sldId id="363" r:id="rId7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1541BD"/>
    <a:srgbClr val="3333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47" autoAdjust="0"/>
    <p:restoredTop sz="94585" autoAdjust="0"/>
  </p:normalViewPr>
  <p:slideViewPr>
    <p:cSldViewPr showGuides="1">
      <p:cViewPr varScale="1">
        <p:scale>
          <a:sx n="107" d="100"/>
          <a:sy n="107" d="100"/>
        </p:scale>
        <p:origin x="1476" y="108"/>
      </p:cViewPr>
      <p:guideLst>
        <p:guide orient="horz" pos="2160"/>
        <p:guide pos="2903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663" y="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EE76749-D12D-4693-B4FA-4A2CAB89E67A}" type="datetimeFigureOut">
              <a:rPr lang="ru-RU"/>
              <a:t>16.09.2026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663" y="942975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DCE67D3A-EDAA-41CD-A8AB-4F6CC5489261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90EDEFD8-1404-43E2-A4AC-38C6F6179E37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2084388" y="754063"/>
            <a:ext cx="2500312" cy="3724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0328" tIns="45164" rIns="90328" bIns="45164" anchor="ctr"/>
          <a:lstStyle/>
          <a:p>
            <a:endParaRPr lang="ru-RU" altLang="ru-RU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/>
          </p:nvPr>
        </p:nvSpPr>
        <p:spPr>
          <a:xfrm>
            <a:off x="666750" y="4716463"/>
            <a:ext cx="5334000" cy="4467225"/>
          </a:xfrm>
          <a:noFill/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  <p:sp>
        <p:nvSpPr>
          <p:cNvPr id="20483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0484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45C0AF-84DE-4237-BD9C-9F2817272398}" type="slidenum">
              <a:rPr lang="ru-RU" smtClean="0">
                <a:cs typeface="Arial" panose="020B0604020202020204" pitchFamily="34" charset="0"/>
              </a:rPr>
              <a:t>5</a:t>
            </a:fld>
            <a:endParaRPr lang="ru-RU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8B312-47D2-46C4-890E-EBEFD1E1D92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F6AAE-EA49-4CF9-962B-442EB756BC9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E33D6-B724-4178-816A-BFACD1185B9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EA64E-A595-4C54-916D-37569493208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B74A6-A227-45D8-A0A7-A7EEF079EB8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383E5-6C11-49B8-BA3D-988676B18B6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6449E-7FA0-46AD-93AA-E9A15E1131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33247-F097-4AE8-AF05-06881C949D0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76148-CB5E-4C8C-9100-3A2D84635C6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ADBC2-25CE-44E2-B9D2-1C35540910B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8B04A-F35B-4719-B11D-90D817D41C5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11CC5C8-7BE2-42D8-8ABF-1B994E10BD63}" type="slidenum">
              <a:rPr lang="ru-RU"/>
              <a:t>‹#›</a:t>
            </a:fld>
            <a:endParaRPr lang="ru-RU"/>
          </a:p>
        </p:txBody>
      </p:sp>
      <p:grpSp>
        <p:nvGrpSpPr>
          <p:cNvPr id="1033" name="Группа 1"/>
          <p:cNvGrpSpPr/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981075"/>
            <a:ext cx="8137525" cy="5761038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dirty="0"/>
              <a:t>  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«Аққулы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ауданы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әкімі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аппараты»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мекемесінің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202</a:t>
            </a:r>
            <a:r>
              <a:rPr lang="en-US" altLang="ru-RU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en-US" altLang="ru-RU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 dirty="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000" dirty="0">
                <a:cs typeface="Times New Roman" panose="02020603050405020304" pitchFamily="18" charset="0"/>
              </a:rPr>
              <a:t>		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11188" y="981075"/>
            <a:ext cx="8137525" cy="5761038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dirty="0"/>
              <a:t>  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dirty="0"/>
              <a:t>   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</a:rPr>
              <a:t>«Аққулы </a:t>
            </a:r>
            <a:r>
              <a:rPr lang="ru-RU" sz="1400" b="1" dirty="0" err="1">
                <a:latin typeface="Times New Roman" panose="02020603050405020304" pitchFamily="18" charset="0"/>
              </a:rPr>
              <a:t>ауданы</a:t>
            </a:r>
            <a:r>
              <a:rPr lang="ru-RU" sz="1400" b="1" dirty="0">
                <a:latin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</a:rPr>
              <a:t>әкімінің</a:t>
            </a:r>
            <a:r>
              <a:rPr lang="ru-RU" sz="1400" b="1" dirty="0">
                <a:latin typeface="Times New Roman" panose="02020603050405020304" pitchFamily="18" charset="0"/>
              </a:rPr>
              <a:t> аппараты» </a:t>
            </a:r>
            <a:r>
              <a:rPr lang="ru-RU" sz="1400" b="1" dirty="0" err="1">
                <a:latin typeface="Times New Roman" panose="02020603050405020304" pitchFamily="18" charset="0"/>
              </a:rPr>
              <a:t>мемлекеттік</a:t>
            </a:r>
            <a:r>
              <a:rPr lang="ru-RU" sz="1400" b="1" dirty="0">
                <a:latin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</a:rPr>
              <a:t>мекемесінің</a:t>
            </a:r>
            <a:r>
              <a:rPr lang="ru-RU" sz="1400" b="1" dirty="0">
                <a:latin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</a:rPr>
              <a:t>азаматтық</a:t>
            </a:r>
            <a:r>
              <a:rPr lang="ru-RU" sz="1400" b="1" dirty="0">
                <a:latin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</a:rPr>
              <a:t>бюджеті</a:t>
            </a:r>
            <a:r>
              <a:rPr lang="ru-RU" sz="1400" b="1" dirty="0">
                <a:latin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</a:rPr>
              <a:t>Қазақстан</a:t>
            </a:r>
            <a:r>
              <a:rPr lang="ru-RU" sz="1400" b="1" dirty="0">
                <a:latin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</a:rPr>
              <a:t>Республикасының</a:t>
            </a:r>
            <a:r>
              <a:rPr lang="ru-RU" sz="1400" b="1" dirty="0">
                <a:latin typeface="Times New Roman" panose="02020603050405020304" pitchFamily="18" charset="0"/>
              </a:rPr>
              <a:t> Бюджет </a:t>
            </a:r>
            <a:r>
              <a:rPr lang="ru-RU" sz="1400" b="1" dirty="0" err="1">
                <a:latin typeface="Times New Roman" panose="02020603050405020304" pitchFamily="18" charset="0"/>
              </a:rPr>
              <a:t>және</a:t>
            </a:r>
            <a:r>
              <a:rPr lang="ru-RU" sz="1400" b="1" dirty="0">
                <a:latin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</a:rPr>
              <a:t>салық</a:t>
            </a:r>
            <a:r>
              <a:rPr lang="ru-RU" sz="1400" b="1" dirty="0">
                <a:latin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</a:rPr>
              <a:t>кодекстеріне</a:t>
            </a:r>
            <a:r>
              <a:rPr lang="ru-RU" sz="1400" b="1" dirty="0">
                <a:latin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</a:rPr>
              <a:t>және</a:t>
            </a:r>
            <a:r>
              <a:rPr lang="ru-RU" sz="1400" b="1" dirty="0">
                <a:latin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</a:rPr>
              <a:t>ауданның</a:t>
            </a:r>
            <a:r>
              <a:rPr lang="ru-RU" sz="1400" b="1" dirty="0">
                <a:latin typeface="Times New Roman" panose="02020603050405020304" pitchFamily="18" charset="0"/>
              </a:rPr>
              <a:t> 2025-2027 </a:t>
            </a:r>
            <a:r>
              <a:rPr lang="ru-RU" sz="1400" b="1" dirty="0" err="1">
                <a:latin typeface="Times New Roman" panose="02020603050405020304" pitchFamily="18" charset="0"/>
              </a:rPr>
              <a:t>жылдарына</a:t>
            </a:r>
            <a:r>
              <a:rPr lang="ru-RU" sz="1400" b="1" dirty="0">
                <a:latin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</a:rPr>
              <a:t>арналған</a:t>
            </a:r>
            <a:r>
              <a:rPr lang="ru-RU" sz="1400" b="1" dirty="0">
                <a:latin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</a:rPr>
              <a:t>әлеуметтік-экономикалық</a:t>
            </a:r>
            <a:r>
              <a:rPr lang="ru-RU" sz="1400" b="1" dirty="0">
                <a:latin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</a:rPr>
              <a:t>болжамына</a:t>
            </a:r>
            <a:r>
              <a:rPr lang="ru-RU" sz="1400" b="1" dirty="0">
                <a:latin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</a:rPr>
              <a:t>сәйкес</a:t>
            </a:r>
            <a:r>
              <a:rPr lang="ru-RU" sz="1400" b="1" dirty="0">
                <a:latin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</a:rPr>
              <a:t>қалыптастырылып</a:t>
            </a:r>
            <a:r>
              <a:rPr lang="ru-RU" sz="1400" b="1" dirty="0">
                <a:latin typeface="Times New Roman" panose="02020603050405020304" pitchFamily="18" charset="0"/>
              </a:rPr>
              <a:t>, 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Аққулы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ауданы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мәслихатының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202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6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жылдағы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0</a:t>
            </a:r>
            <a:r>
              <a:rPr lang="kk-KZ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7 қыркүйект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егі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№ </a:t>
            </a:r>
            <a:r>
              <a:rPr lang="kk-KZ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214/52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«Аққулы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аудандық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мәслихатының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202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5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жылғы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17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желтоқсандағы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«202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6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-202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8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жылдарға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арналған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Аққулы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аудандық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бюджеті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турлы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» №1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68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/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40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шешіміне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өзгерістер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енгізу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туралы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, Аққулы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ауданы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әкімдігінің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202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6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жылғы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kk-KZ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10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kk-KZ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қыркүйект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егі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«Аққулы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ауданы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әкімдігінің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202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5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жылғы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2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желтоқсандағы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«Аққулы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аудандық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мәслихатының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202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5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жылғы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17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желтоқсандағы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«202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6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-202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8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жылдарға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арналған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Аққулы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аудандық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бюджеті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туралы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» №1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68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/</a:t>
            </a:r>
            <a:r>
              <a:rPr lang="en-US" altLang="en-US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40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шешімін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іске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асыру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туралы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» №1-</a:t>
            </a:r>
            <a:r>
              <a:rPr lang="kk-KZ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01/162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қаулысына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өзгерістер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енгізу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400" b="1" dirty="0" err="1">
                <a:solidFill>
                  <a:srgbClr val="FF3300"/>
                </a:solidFill>
                <a:latin typeface="Times New Roman" panose="02020603050405020304" pitchFamily="18" charset="0"/>
              </a:rPr>
              <a:t>туралы</a:t>
            </a:r>
            <a:r>
              <a:rPr lang="en-US" altLang="ru-RU" sz="14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.</a:t>
            </a:r>
            <a:endParaRPr lang="ru-RU" sz="14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sz="1800" b="1" dirty="0">
                <a:latin typeface="Times New Roman" panose="02020603050405020304" pitchFamily="18" charset="0"/>
              </a:rPr>
              <a:t>202</a:t>
            </a:r>
            <a:r>
              <a:rPr lang="en-US" altLang="ru-RU" sz="1800" b="1" dirty="0">
                <a:latin typeface="Times New Roman" panose="02020603050405020304" pitchFamily="18" charset="0"/>
              </a:rPr>
              <a:t>6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жылға</a:t>
            </a:r>
            <a:r>
              <a:rPr lang="ru-RU" sz="1800" b="1" dirty="0">
                <a:latin typeface="Times New Roman" panose="02020603050405020304" pitchFamily="18" charset="0"/>
              </a:rPr>
              <a:t> бюджет 268982,0 </a:t>
            </a:r>
            <a:r>
              <a:rPr lang="ru-RU" sz="1800" b="1" dirty="0" err="1">
                <a:latin typeface="Times New Roman" panose="02020603050405020304" pitchFamily="18" charset="0"/>
              </a:rPr>
              <a:t>мың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теңге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құрады</a:t>
            </a:r>
            <a:r>
              <a:rPr lang="ru-RU" sz="1800" b="1" dirty="0">
                <a:latin typeface="Times New Roman" panose="02020603050405020304" pitchFamily="18" charset="0"/>
              </a:rPr>
              <a:t>,</a:t>
            </a:r>
            <a:r>
              <a:rPr lang="ru-RU" dirty="0"/>
              <a:t> </a:t>
            </a:r>
            <a:endParaRPr lang="ru-RU" dirty="0">
              <a:latin typeface="Arial" panose="020B0604020202020204" pitchFamily="34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sz="1800" b="1" dirty="0">
                <a:latin typeface="Times New Roman" panose="02020603050405020304" pitchFamily="18" charset="0"/>
              </a:rPr>
              <a:t>202</a:t>
            </a:r>
            <a:r>
              <a:rPr lang="en-US" altLang="ru-RU" sz="1800" b="1" dirty="0">
                <a:latin typeface="Times New Roman" panose="02020603050405020304" pitchFamily="18" charset="0"/>
              </a:rPr>
              <a:t>7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жылға</a:t>
            </a:r>
            <a:r>
              <a:rPr lang="ru-RU" sz="1800" b="1" dirty="0">
                <a:latin typeface="Times New Roman" panose="02020603050405020304" pitchFamily="18" charset="0"/>
              </a:rPr>
              <a:t> бюджет 2</a:t>
            </a:r>
            <a:r>
              <a:rPr lang="en-US" altLang="ru-RU" sz="1800" b="1" dirty="0">
                <a:latin typeface="Times New Roman" panose="02020603050405020304" pitchFamily="18" charset="0"/>
              </a:rPr>
              <a:t>8</a:t>
            </a:r>
            <a:r>
              <a:rPr lang="ru-RU" sz="1800" b="1" dirty="0">
                <a:latin typeface="Times New Roman" panose="02020603050405020304" pitchFamily="18" charset="0"/>
              </a:rPr>
              <a:t>9</a:t>
            </a:r>
            <a:r>
              <a:rPr lang="en-US" altLang="ru-RU" sz="1800" b="1" dirty="0">
                <a:latin typeface="Times New Roman" panose="02020603050405020304" pitchFamily="18" charset="0"/>
              </a:rPr>
              <a:t>571</a:t>
            </a:r>
            <a:r>
              <a:rPr lang="ru-RU" sz="1800" b="1" dirty="0">
                <a:latin typeface="Times New Roman" panose="02020603050405020304" pitchFamily="18" charset="0"/>
              </a:rPr>
              <a:t>,0 </a:t>
            </a:r>
            <a:r>
              <a:rPr lang="ru-RU" sz="1800" b="1" dirty="0" err="1">
                <a:latin typeface="Times New Roman" panose="02020603050405020304" pitchFamily="18" charset="0"/>
              </a:rPr>
              <a:t>мың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теңге</a:t>
            </a:r>
            <a:r>
              <a:rPr lang="ru-RU" sz="1800" b="1" dirty="0">
                <a:latin typeface="Times New Roman" panose="02020603050405020304" pitchFamily="18" charset="0"/>
              </a:rPr>
              <a:t>,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sz="1800" b="1" dirty="0">
                <a:latin typeface="Times New Roman" panose="02020603050405020304" pitchFamily="18" charset="0"/>
              </a:rPr>
              <a:t>202</a:t>
            </a:r>
            <a:r>
              <a:rPr lang="en-US" altLang="ru-RU" sz="1800" b="1" dirty="0">
                <a:latin typeface="Times New Roman" panose="02020603050405020304" pitchFamily="18" charset="0"/>
              </a:rPr>
              <a:t>8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жылға</a:t>
            </a:r>
            <a:r>
              <a:rPr lang="ru-RU" sz="1800" b="1" dirty="0">
                <a:latin typeface="Times New Roman" panose="02020603050405020304" pitchFamily="18" charset="0"/>
              </a:rPr>
              <a:t> бюджет 2</a:t>
            </a:r>
            <a:r>
              <a:rPr lang="en-US" altLang="ru-RU" sz="1800" b="1" dirty="0">
                <a:latin typeface="Times New Roman" panose="02020603050405020304" pitchFamily="18" charset="0"/>
              </a:rPr>
              <a:t>65827</a:t>
            </a:r>
            <a:r>
              <a:rPr lang="ru-RU" sz="1800" b="1" dirty="0">
                <a:latin typeface="Times New Roman" panose="02020603050405020304" pitchFamily="18" charset="0"/>
              </a:rPr>
              <a:t>,0 </a:t>
            </a:r>
            <a:r>
              <a:rPr lang="ru-RU" sz="1800" b="1" dirty="0" err="1">
                <a:latin typeface="Times New Roman" panose="02020603050405020304" pitchFamily="18" charset="0"/>
              </a:rPr>
              <a:t>мың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теңге</a:t>
            </a:r>
            <a:endParaRPr lang="ru-RU" sz="1400" b="1" dirty="0">
              <a:solidFill>
                <a:srgbClr val="FF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1400" dirty="0">
                <a:solidFill>
                  <a:srgbClr val="FF0000"/>
                </a:solidFill>
              </a:rPr>
              <a:t>	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ru-RU" altLang="ru-RU" sz="2000" dirty="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000" dirty="0">
                <a:cs typeface="Times New Roman" panose="02020603050405020304" pitchFamily="18" charset="0"/>
              </a:rPr>
              <a:t>	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72450" y="1268413"/>
            <a:ext cx="838200" cy="381635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000">
                <a:solidFill>
                  <a:srgbClr val="000000"/>
                </a:solidFill>
              </a:rPr>
              <a:t>31 желтоқ-санда аяқ-талады</a:t>
            </a: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95288" y="260350"/>
            <a:ext cx="8542337" cy="1292225"/>
          </a:xfrm>
          <a:prstGeom prst="rect">
            <a:avLst/>
          </a:prstGeom>
          <a:noFill/>
          <a:ln w="9525">
            <a:noFill/>
            <a:rou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endParaRPr lang="ru-RU" altLang="ru-RU">
              <a:solidFill>
                <a:srgbClr val="000000"/>
              </a:solidFill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b="0"/>
              <a:t>Бюджеттің орындалуына келесі құжаттар негіз болады</a:t>
            </a:r>
            <a:r>
              <a:rPr lang="ru-RU" altLang="ru-RU"/>
              <a:t> </a:t>
            </a:r>
            <a:endParaRPr lang="ru-RU" altLang="ru-RU" sz="2400">
              <a:solidFill>
                <a:srgbClr val="0349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endParaRPr lang="ru-RU" altLang="ru-RU" sz="2400">
              <a:solidFill>
                <a:srgbClr val="0349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79388" y="1341438"/>
            <a:ext cx="762000" cy="3743325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000">
                <a:solidFill>
                  <a:srgbClr val="000000"/>
                </a:solidFill>
              </a:rPr>
              <a:t>1 қаңтар-дан баста-лады</a:t>
            </a: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42988" y="1557338"/>
            <a:ext cx="6934200" cy="465137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000">
                <a:solidFill>
                  <a:srgbClr val="000000"/>
                </a:solidFill>
              </a:rPr>
              <a:t>БЮДЖЕТТІҢ   АТҚАРЫЛУЫ</a:t>
            </a:r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r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кодексі</a:t>
            </a: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42988" y="2636838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Республикалық бюджет туралы Заң және жергілікті бюджет туралы мәслихат шешімі</a:t>
            </a: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41663"/>
            <a:ext cx="6934200" cy="792162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Республикалық бюджет туралы заңның немесе жергілікті бюджет туралы мәслихат шешімдерінің орындалуы туралы Қазақстан Республикасы үкіметінің немесе әкімдігінің қаулылары</a:t>
            </a:r>
            <a:endParaRPr lang="ru-RU" altLang="ru-RU" sz="11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42988" y="4149725"/>
            <a:ext cx="6934200" cy="455613"/>
          </a:xfrm>
          <a:prstGeom prst="roundRect">
            <a:avLst>
              <a:gd name="adj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мекеменің міндеттемелерімен төлемдері бойынша жеке қаржыландыру жоспары</a:t>
            </a: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4797425"/>
            <a:ext cx="6934200" cy="48895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 кодекске сәйкес бюджеттің орналасу тәртібін анықтайтын нормативтік құқықтық актілер</a:t>
            </a:r>
          </a:p>
        </p:txBody>
      </p:sp>
      <p:sp>
        <p:nvSpPr>
          <p:cNvPr id="17419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463"/>
          </a:xfrm>
        </p:spPr>
        <p:txBody>
          <a:bodyPr/>
          <a:lstStyle/>
          <a:p>
            <a:pPr algn="ctr"/>
            <a:r>
              <a:rPr lang="ru-RU" sz="1400" b="1">
                <a:latin typeface="Times New Roman" panose="02020603050405020304" pitchFamily="18" charset="0"/>
              </a:rPr>
              <a:t>А</a:t>
            </a:r>
            <a:r>
              <a:rPr lang="en-US" sz="1400" b="1">
                <a:latin typeface="Times New Roman" panose="02020603050405020304" pitchFamily="18" charset="0"/>
              </a:rPr>
              <a:t>уданның</a:t>
            </a:r>
            <a:r>
              <a:rPr lang="ru-RU" sz="1400" b="1">
                <a:latin typeface="Times New Roman" panose="02020603050405020304" pitchFamily="18" charset="0"/>
              </a:rPr>
              <a:t> 202</a:t>
            </a:r>
            <a:r>
              <a:rPr lang="en-US" altLang="ru-RU" sz="1400" b="1">
                <a:latin typeface="Times New Roman" panose="02020603050405020304" pitchFamily="18" charset="0"/>
              </a:rPr>
              <a:t>5</a:t>
            </a:r>
            <a:r>
              <a:rPr lang="ru-RU" sz="1400" b="1">
                <a:latin typeface="Times New Roman" panose="02020603050405020304" pitchFamily="18" charset="0"/>
              </a:rPr>
              <a:t>-202</a:t>
            </a:r>
            <a:r>
              <a:rPr lang="en-US" altLang="ru-RU" sz="1400" b="1">
                <a:latin typeface="Times New Roman" panose="02020603050405020304" pitchFamily="18" charset="0"/>
              </a:rPr>
              <a:t>8</a:t>
            </a:r>
            <a:r>
              <a:rPr lang="ru-RU" sz="1400" b="1">
                <a:latin typeface="Times New Roman" panose="02020603050405020304" pitchFamily="18" charset="0"/>
              </a:rPr>
              <a:t> жылдарға арналған әлеуметтік-экономикалық </a:t>
            </a:r>
            <a:br>
              <a:rPr lang="ru-RU" sz="1400" b="1">
                <a:latin typeface="Times New Roman" panose="02020603050405020304" pitchFamily="18" charset="0"/>
              </a:rPr>
            </a:br>
            <a:r>
              <a:rPr lang="ru-RU" sz="1400" b="1">
                <a:latin typeface="Times New Roman" panose="02020603050405020304" pitchFamily="18" charset="0"/>
              </a:rPr>
              <a:t>дамуының негізгі көрсеткіштері</a:t>
            </a:r>
            <a:br>
              <a:rPr lang="ru-RU" sz="1400" b="1">
                <a:latin typeface="Times New Roman" panose="02020603050405020304" pitchFamily="18" charset="0"/>
              </a:rPr>
            </a:br>
            <a:endParaRPr lang="ru-RU" sz="1400" b="1">
              <a:latin typeface="Times New Roman" panose="02020603050405020304" pitchFamily="18" charset="0"/>
            </a:endParaRPr>
          </a:p>
        </p:txBody>
      </p:sp>
      <p:graphicFrame>
        <p:nvGraphicFramePr>
          <p:cNvPr id="23752" name="Group 200"/>
          <p:cNvGraphicFramePr>
            <a:graphicFrameLocks noGrp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2737911875"/>
              </p:ext>
            </p:extLst>
          </p:nvPr>
        </p:nvGraphicFramePr>
        <p:xfrm>
          <a:off x="468313" y="1628775"/>
          <a:ext cx="8229600" cy="4389438"/>
        </p:xfrm>
        <a:graphic>
          <a:graphicData uri="http://schemas.openxmlformats.org/drawingml/2006/table">
            <a:tbl>
              <a:tblPr/>
              <a:tblGrid>
                <a:gridCol w="54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5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п/п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Көрсеткіштердің атауы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жыл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жыл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жыл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жыл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Жұмыссыздық деңгейі, жұмыс күшінің </a:t>
                      </a: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%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4,6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4,</a:t>
                      </a: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4,6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20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Айлық есептік көрсеткіш (АЕК), теңге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3932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325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693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5022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04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Ең төменгі жалақы, теңге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85000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85000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85000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alt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85000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Бір қызметкердің орташа айлық жалақысы, теңге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74323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82129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28</a:t>
                      </a: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7772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293527</a:t>
                      </a:r>
                      <a:endParaRPr kumimoji="0" lang="en-US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611188" y="836613"/>
            <a:ext cx="7705725" cy="504825"/>
          </a:xfrm>
        </p:spPr>
        <p:txBody>
          <a:bodyPr/>
          <a:lstStyle/>
          <a:p>
            <a:pPr algn="ctr" eaLnBrk="1" hangingPunct="1"/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dirty="0" err="1">
                <a:latin typeface="Times New Roman" panose="02020603050405020304" pitchFamily="18" charset="0"/>
              </a:rPr>
              <a:t>екеменің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бюджеті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br>
              <a:rPr lang="ru-RU" sz="1800" dirty="0">
                <a:latin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</a:rPr>
              <a:t>268982,0 </a:t>
            </a:r>
            <a:r>
              <a:rPr lang="ru-RU" sz="1800" dirty="0" err="1">
                <a:latin typeface="Times New Roman" panose="02020603050405020304" pitchFamily="18" charset="0"/>
              </a:rPr>
              <a:t>мың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теңгені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құрайды</a:t>
            </a:r>
            <a:r>
              <a:rPr lang="ru-RU" sz="1800" dirty="0"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</a:rPr>
              <a:t>оның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ішінде</a:t>
            </a:r>
            <a:r>
              <a:rPr lang="ru-RU" sz="1800" dirty="0">
                <a:latin typeface="Times New Roman" panose="02020603050405020304" pitchFamily="18" charset="0"/>
              </a:rPr>
              <a:t>:</a:t>
            </a:r>
            <a:r>
              <a:rPr lang="ru-RU" sz="1800" dirty="0"/>
              <a:t>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8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endParaRPr lang="ru-RU">
              <a:solidFill>
                <a:srgbClr val="045C75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9519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136669"/>
              </p:ext>
            </p:extLst>
          </p:nvPr>
        </p:nvGraphicFramePr>
        <p:xfrm>
          <a:off x="755650" y="1412875"/>
          <a:ext cx="7345363" cy="3809814"/>
        </p:xfrm>
        <a:graphic>
          <a:graphicData uri="http://schemas.openxmlformats.org/drawingml/2006/table">
            <a:tbl>
              <a:tblPr/>
              <a:tblGrid>
                <a:gridCol w="3300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2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1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 Аудан (облыстық маңызы бар қала) әкімінің қызметін қамтамасыз ету жөніндегі қызметтер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210824,0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212491,0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214241,0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Жергілікті бюджет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210824,0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212491,0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214241,0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 Мемлекеттік органның күрделі шығыстары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4299,0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 Жалпыға бірдей әскери міндетті атқару шеңберіндегі іс-шаралар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10398,0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9762,0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Жергілікті бюджет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10398,0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9762,0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 Аудандық (қалалық) ауқымдағы дала өрттерінің, сондай-ақ мемлекеттік өртке қарсы қызмет органдары құрылмаған елді мекендерде өрттердің алдын алу және оларды сөндіру жөніндегі іс-шаралар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37220,0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67318,0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41545,0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есебінен</a:t>
                      </a:r>
                      <a:endParaRPr kumimoji="0" lang="kk-KZ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kk-K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028 Облыстық бюджеттен бөлінетін трансферттер арқылы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37220,0</a:t>
                      </a:r>
                      <a:endParaRPr kumimoji="0" lang="kk-KZ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kk-KZ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1241,0</a:t>
                      </a:r>
                      <a:endParaRPr kumimoji="0" lang="en-US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67318,0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41545,0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Төменгі тұрған бюджеттерге берілетін нысаналы ағымдағы трансферттер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en-US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r>
                        <a:rPr kumimoji="0" lang="kk-KZ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8982</a:t>
                      </a: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289571,0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en-US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265827,0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9516" name="Прямоугольник 5"/>
          <p:cNvSpPr>
            <a:spLocks noChangeArrowheads="1"/>
          </p:cNvSpPr>
          <p:nvPr/>
        </p:nvSpPr>
        <p:spPr bwMode="auto">
          <a:xfrm>
            <a:off x="900113" y="4581525"/>
            <a:ext cx="7559675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/>
            <a:endParaRPr lang="ru-RU" sz="2400" b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84530" y="260350"/>
            <a:ext cx="8246745" cy="1870710"/>
          </a:xfrm>
        </p:spPr>
        <p:txBody>
          <a:bodyPr/>
          <a:lstStyle/>
          <a:p>
            <a:pPr algn="ctr" eaLnBrk="1" hangingPunct="1"/>
            <a:r>
              <a:rPr lang="ru-RU" sz="1400" b="1">
                <a:solidFill>
                  <a:schemeClr val="tx1"/>
                </a:solidFill>
              </a:rPr>
              <a:t>202</a:t>
            </a:r>
            <a:r>
              <a:rPr lang="en-US" altLang="ru-RU" sz="1400" b="1">
                <a:solidFill>
                  <a:schemeClr val="tx1"/>
                </a:solidFill>
              </a:rPr>
              <a:t>6</a:t>
            </a:r>
            <a:r>
              <a:rPr lang="ru-RU" sz="1400" b="1">
                <a:solidFill>
                  <a:schemeClr val="tx1"/>
                </a:solidFill>
              </a:rPr>
              <a:t> жылы бөлінген қосымша қаражат бойынша түсіндірме жазба</a:t>
            </a:r>
            <a:r>
              <a:rPr lang="ru-RU"/>
              <a:t> </a:t>
            </a:r>
          </a:p>
        </p:txBody>
      </p:sp>
      <p:sp>
        <p:nvSpPr>
          <p:cNvPr id="22530" name="Номер слайда 7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b"/>
          <a:lstStyle/>
          <a:p>
            <a:pPr algn="r"/>
            <a:endParaRPr lang="ru-RU" sz="1200">
              <a:solidFill>
                <a:srgbClr val="045C75"/>
              </a:solidFill>
            </a:endParaRPr>
          </a:p>
        </p:txBody>
      </p:sp>
      <p:sp>
        <p:nvSpPr>
          <p:cNvPr id="22531" name="TextBox 10"/>
          <p:cNvSpPr txBox="1">
            <a:spLocks noChangeArrowheads="1"/>
          </p:cNvSpPr>
          <p:nvPr/>
        </p:nvSpPr>
        <p:spPr bwMode="auto">
          <a:xfrm>
            <a:off x="971550" y="5516563"/>
            <a:ext cx="7488238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684213" y="2492375"/>
            <a:ext cx="7848600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/>
            <a:r>
              <a:rPr lang="kk-KZ" altLang="en-US" sz="1200" dirty="0"/>
              <a:t>           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1220070</a:t>
            </a:r>
            <a:r>
              <a:rPr lang="kk-KZ" altLang="en-US" sz="1200" dirty="0">
                <a:solidFill>
                  <a:schemeClr val="tx1"/>
                </a:solidFill>
                <a:uFillTx/>
              </a:rPr>
              <a:t>28414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бағдарламасына</a:t>
            </a:r>
            <a:r>
              <a:rPr lang="kk-KZ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(«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Аудандық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(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қалалық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)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деңгейдегі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дала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өрттерінің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,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сондай-ақ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мемлекеттік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өртке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қарсы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қызмет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органдары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жоқ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елді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мекендердегі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өрттердің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алдын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алу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және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сөндіру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шаралары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»</a:t>
            </a:r>
            <a:r>
              <a:rPr lang="kk-KZ" altLang="en-US" sz="1200" dirty="0">
                <a:solidFill>
                  <a:schemeClr val="tx1"/>
                </a:solidFill>
                <a:uFillTx/>
              </a:rPr>
              <a:t>,</a:t>
            </a:r>
            <a:r>
              <a:rPr lang="kk-KZ" altLang="en-US" sz="1200" dirty="0"/>
              <a:t> «Облыстық бюджеттен бөлінетін трансферттер арқылы»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) — 1 </a:t>
            </a:r>
            <a:r>
              <a:rPr lang="kk-KZ" altLang="en-US" sz="1200" dirty="0">
                <a:solidFill>
                  <a:schemeClr val="tx1"/>
                </a:solidFill>
                <a:uFillTx/>
              </a:rPr>
              <a:t>241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,0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мың</a:t>
            </a:r>
            <a:r>
              <a:rPr lang="en-US" altLang="en-US" sz="1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uFillTx/>
              </a:rPr>
              <a:t>теңге</a:t>
            </a:r>
            <a:r>
              <a:rPr lang="kk-KZ" altLang="en-US" sz="1200" dirty="0">
                <a:solidFill>
                  <a:schemeClr val="tx1"/>
                </a:solidFill>
                <a:uFillTx/>
              </a:rPr>
              <a:t> – арқалық бүріккіш 25 дана, 49635 теңгеден сатып алу үшін облыстық бюджеттен бөлінген трансферттер</a:t>
            </a:r>
            <a:endParaRPr lang="en-US" altLang="en-US" sz="1200" dirty="0">
              <a:solidFill>
                <a:schemeClr val="tx1"/>
              </a:solidFill>
              <a:uFillTx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17</TotalTime>
  <Words>542</Words>
  <Application>Microsoft Office PowerPoint</Application>
  <PresentationFormat>Экран (4:3)</PresentationFormat>
  <Paragraphs>115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Ауданның 2025-2028 жылдарға арналған әлеуметтік-экономикалық  дамуының негізгі көрсеткіштері </vt:lpstr>
      <vt:lpstr>                                   2026 жылға мекеменің бюджеті  268982,0 мың теңгені құрайды, оның ішінде: </vt:lpstr>
      <vt:lpstr>2026 жылы бөлінген қосымша қаражат бойынша түсіндірме жазба </vt:lpstr>
    </vt:vector>
  </TitlesOfParts>
  <Company>MF KBR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Анна Алина</cp:lastModifiedBy>
  <cp:revision>2183</cp:revision>
  <dcterms:created xsi:type="dcterms:W3CDTF">2006-10-20T07:25:00Z</dcterms:created>
  <dcterms:modified xsi:type="dcterms:W3CDTF">2026-09-16T12:22:04Z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4401361DA67E46A2967E55EAB93F0B9A_12</vt:lpwstr>
  </property>
  <property fmtid="{D5CDD505-2E9C-101B-9397-08002B2CF9AE}" pid="3" name="KSOProductBuildVer">
    <vt:lpwstr>1049-12.1.0.27458</vt:lpwstr>
  </property>
</Properties>
</file>