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4" r:id="rId1"/>
  </p:sldMasterIdLst>
  <p:notesMasterIdLst>
    <p:notesMasterId r:id="rId7"/>
  </p:notesMasterIdLst>
  <p:handoutMasterIdLst>
    <p:handoutMasterId r:id="rId8"/>
  </p:handoutMasterIdLst>
  <p:sldIdLst>
    <p:sldId id="311" r:id="rId2"/>
    <p:sldId id="359" r:id="rId3"/>
    <p:sldId id="374" r:id="rId4"/>
    <p:sldId id="389" r:id="rId5"/>
    <p:sldId id="403" r:id="rId6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235" autoAdjust="0"/>
    <p:restoredTop sz="92791" autoAdjust="0"/>
  </p:normalViewPr>
  <p:slideViewPr>
    <p:cSldViewPr snapToGrid="0">
      <p:cViewPr varScale="1">
        <p:scale>
          <a:sx n="68" d="100"/>
          <a:sy n="68" d="100"/>
        </p:scale>
        <p:origin x="8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2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???????? ????????" userId="3824f19476e6cce1" providerId="LiveId" clId="{70358119-C6FF-447B-B3B3-CED331B9DC6E}"/>
    <pc:docChg chg="modSld">
      <pc:chgData name="???????? ????????" userId="3824f19476e6cce1" providerId="LiveId" clId="{70358119-C6FF-447B-B3B3-CED331B9DC6E}" dt="2026-09-08T04:42:36.304" v="37" actId="20577"/>
      <pc:docMkLst>
        <pc:docMk/>
      </pc:docMkLst>
      <pc:sldChg chg="modSp mod">
        <pc:chgData name="???????? ????????" userId="3824f19476e6cce1" providerId="LiveId" clId="{70358119-C6FF-447B-B3B3-CED331B9DC6E}" dt="2026-09-08T04:39:15.249" v="3" actId="20577"/>
        <pc:sldMkLst>
          <pc:docMk/>
          <pc:sldMk cId="2882398897" sldId="311"/>
        </pc:sldMkLst>
        <pc:spChg chg="mod">
          <ac:chgData name="???????? ????????" userId="3824f19476e6cce1" providerId="LiveId" clId="{70358119-C6FF-447B-B3B3-CED331B9DC6E}" dt="2026-09-08T04:39:15.249" v="3" actId="20577"/>
          <ac:spMkLst>
            <pc:docMk/>
            <pc:sldMk cId="2882398897" sldId="311"/>
            <ac:spMk id="2" creationId="{00000000-0000-0000-0000-000000000000}"/>
          </ac:spMkLst>
        </pc:spChg>
      </pc:sldChg>
      <pc:sldChg chg="modSp mod">
        <pc:chgData name="???????? ????????" userId="3824f19476e6cce1" providerId="LiveId" clId="{70358119-C6FF-447B-B3B3-CED331B9DC6E}" dt="2026-09-08T04:42:36.304" v="37" actId="20577"/>
        <pc:sldMkLst>
          <pc:docMk/>
          <pc:sldMk cId="221823498" sldId="374"/>
        </pc:sldMkLst>
        <pc:graphicFrameChg chg="modGraphic">
          <ac:chgData name="???????? ????????" userId="3824f19476e6cce1" providerId="LiveId" clId="{70358119-C6FF-447B-B3B3-CED331B9DC6E}" dt="2026-09-08T04:42:36.304" v="37" actId="20577"/>
          <ac:graphicFrameMkLst>
            <pc:docMk/>
            <pc:sldMk cId="221823498" sldId="374"/>
            <ac:graphicFrameMk id="5" creationId="{00000000-0000-0000-0000-000000000000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9BC00C59-EFC5-4BB5-99E8-28E70B14DA78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D54E3073-4C66-4D84-85D2-2795363AFE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085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FC0AE2A4-4A11-4D14-9976-2061582199CC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89038" y="1252538"/>
            <a:ext cx="45100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08AB948B-E96E-499F-AB57-46D9AADC4F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6072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B948B-E96E-499F-AB57-46D9AADC4FBB}" type="slidenum">
              <a:rPr lang="ru-RU" smtClean="0"/>
              <a:pPr algn="l" rtl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895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B948B-E96E-499F-AB57-46D9AADC4FBB}" type="slidenum">
              <a:rPr lang="ru-RU" smtClean="0"/>
              <a:pPr algn="l" rtl="0"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9B8D0-C208-469B-82CF-581EB1BFFCA3}" type="datetime1">
              <a:rPr lang="ru-RU" smtClean="0"/>
              <a:pPr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EBCB-86E8-4CE8-985B-6BA5BDA93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222709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C0245-4C76-4948-B331-F68EDC8965DE}" type="datetime1">
              <a:rPr lang="ru-RU" smtClean="0"/>
              <a:pPr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EBCB-86E8-4CE8-985B-6BA5BDA93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475783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BB5B6-B46A-4977-8DD3-016902353895}" type="datetime1">
              <a:rPr lang="ru-RU" smtClean="0"/>
              <a:pPr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EBCB-86E8-4CE8-985B-6BA5BDA93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741032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5C89A-0A4A-482B-9688-43AA01A9B19D}" type="datetime1">
              <a:rPr lang="ru-RU" smtClean="0"/>
              <a:pPr/>
              <a:t>16.09.2026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EBCB-86E8-4CE8-985B-6BA5BDA93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372804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4CA29-8C38-49D7-9E09-925581D4AC73}" type="datetime1">
              <a:rPr lang="ru-RU" smtClean="0"/>
              <a:pPr/>
              <a:t>16.09.2026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EBCB-86E8-4CE8-985B-6BA5BDA93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23554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7EE80-E7E0-453C-BB5A-BCB57A099E1A}" type="datetime1">
              <a:rPr lang="ru-RU" smtClean="0"/>
              <a:pPr/>
              <a:t>16.09.2026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EBCB-86E8-4CE8-985B-6BA5BDA93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090185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EFB5B-5441-461D-BD1C-291C78C2A59C}" type="datetime1">
              <a:rPr lang="ru-RU" smtClean="0"/>
              <a:pPr/>
              <a:t>16.09.2026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EBCB-86E8-4CE8-985B-6BA5BDA93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064534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3CF2D-FCB6-4BE2-ADD5-3440411C2113}" type="datetime1">
              <a:rPr lang="ru-RU" smtClean="0"/>
              <a:pPr/>
              <a:t>16.09.2026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EBCB-86E8-4CE8-985B-6BA5BDA93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833578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F7BB6-4357-4C21-8162-E69D43D74FAF}" type="datetime1">
              <a:rPr lang="ru-RU" smtClean="0"/>
              <a:pPr/>
              <a:t>16.09.2026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EBCB-86E8-4CE8-985B-6BA5BDA93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406965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5A3AD-897C-4FEF-A5B0-84DA3DE9784A}" type="datetime1">
              <a:rPr lang="ru-RU" smtClean="0"/>
              <a:pPr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EBCB-86E8-4CE8-985B-6BA5BDA93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019358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5A904-D6D7-41DE-BD7F-9BD7E4C77CDA}" type="datetime1">
              <a:rPr lang="ru-RU" smtClean="0"/>
              <a:pPr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8EBCB-86E8-4CE8-985B-6BA5BDA93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505125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4C502-7358-4271-9CCD-E4D44CB543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119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BDFA9-62DE-40B8-9428-6462B7769F3B}" type="datetime1">
              <a:rPr lang="ru-RU" smtClean="0"/>
              <a:pPr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8EBCB-86E8-4CE8-985B-6BA5BDA93F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851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5" r:id="rId1"/>
    <p:sldLayoutId id="2147484146" r:id="rId2"/>
    <p:sldLayoutId id="2147484147" r:id="rId3"/>
    <p:sldLayoutId id="2147484148" r:id="rId4"/>
    <p:sldLayoutId id="2147484149" r:id="rId5"/>
    <p:sldLayoutId id="2147484150" r:id="rId6"/>
    <p:sldLayoutId id="2147484151" r:id="rId7"/>
    <p:sldLayoutId id="2147484152" r:id="rId8"/>
    <p:sldLayoutId id="2147484153" r:id="rId9"/>
    <p:sldLayoutId id="2147484154" r:id="rId10"/>
    <p:sldLayoutId id="2147484155" r:id="rId11"/>
    <p:sldLayoutId id="2147484156" r:id="rId12"/>
  </p:sldLayoutIdLst>
  <p:transition>
    <p:fade thruBlk="1"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165839"/>
            <a:ext cx="9180635" cy="1861038"/>
          </a:xfrm>
          <a:prstGeom prst="rect">
            <a:avLst/>
          </a:prstGeom>
          <a:gradFill flip="none" rotWithShape="1">
            <a:gsLst>
              <a:gs pos="0">
                <a:srgbClr val="990000"/>
              </a:gs>
              <a:gs pos="50000">
                <a:schemeClr val="accent2">
                  <a:lumMod val="60000"/>
                  <a:lumOff val="40000"/>
                </a:schemeClr>
              </a:gs>
              <a:gs pos="100000">
                <a:schemeClr val="bg1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43965" rtl="0">
              <a:defRPr/>
            </a:pPr>
            <a:endParaRPr lang="ru-RU" sz="166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934915" y="612844"/>
            <a:ext cx="7274169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algn="ctr" defTabSz="843965" rtl="0">
              <a:defRPr/>
            </a:pPr>
            <a:r>
              <a:rPr lang="kk-KZ" sz="40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Азаматтық бюджет</a:t>
            </a:r>
          </a:p>
          <a:p>
            <a:pPr algn="ctr" defTabSz="843965" rtl="0">
              <a:defRPr/>
            </a:pPr>
            <a:r>
              <a:rPr lang="kk-KZ" sz="40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«Аққулы ауданының экономиканың нақты секторы бөлімі» мемлекеттік мекемесі</a:t>
            </a:r>
          </a:p>
          <a:p>
            <a:pPr algn="ctr" defTabSz="843965" rtl="0">
              <a:defRPr/>
            </a:pPr>
            <a:r>
              <a:rPr lang="ru-RU" sz="40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2026-2028 жылдарға </a:t>
            </a:r>
            <a:r>
              <a:rPr lang="ru-RU" sz="4000" b="1" dirty="0" err="1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40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4000" b="1" dirty="0" err="1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бюджеттің</a:t>
            </a:r>
            <a:r>
              <a:rPr lang="ru-RU" sz="40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қайта қаралуын ескере отырып)</a:t>
            </a:r>
          </a:p>
        </p:txBody>
      </p:sp>
      <p:pic>
        <p:nvPicPr>
          <p:cNvPr id="1000100002" name="ODT_ATTR_LBL_LOGO">
            <a:extLst>
              <a:ext uri="{FF2B5EF4-FFF2-40B4-BE49-F238E27FC236}">
                <a16:creationId xmlns:a16="http://schemas.microsoft.com/office/drawing/2014/main" id="{B066AC4A-9A1C-4C10-800A-DAF9F276438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00"/>
            <a:ext cx="316230" cy="17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398897"/>
      </p:ext>
    </p:extLst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7490" y="288353"/>
            <a:ext cx="8640703" cy="4971905"/>
          </a:xfrm>
        </p:spPr>
        <p:txBody>
          <a:bodyPr>
            <a:normAutofit lnSpcReduction="10000"/>
          </a:bodyPr>
          <a:lstStyle/>
          <a:p>
            <a:pPr marL="0" indent="0" algn="ctr" rtl="0">
              <a:spcBef>
                <a:spcPts val="0"/>
              </a:spcBef>
              <a:buNone/>
            </a:pPr>
            <a:endParaRPr lang="kk-KZ" sz="2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 rtl="0">
              <a:spcBef>
                <a:spcPts val="0"/>
              </a:spcBef>
              <a:buNone/>
            </a:pPr>
            <a:r>
              <a:rPr lang="ru-RU" altLang="ru-RU" sz="2000" b="1" dirty="0">
                <a:solidFill>
                  <a:srgbClr val="0033CC"/>
                </a:solidFill>
              </a:rPr>
              <a:t>Құрметті аудан тұрғындары!</a:t>
            </a:r>
            <a:endParaRPr lang="kk-KZ" sz="2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 rtl="0">
              <a:spcBef>
                <a:spcPts val="0"/>
              </a:spcBef>
              <a:buNone/>
            </a:pPr>
            <a:endParaRPr lang="kk-KZ" sz="2000" b="1" dirty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lnSpc>
                <a:spcPct val="80000"/>
              </a:lnSpc>
              <a:buNone/>
            </a:pPr>
            <a:r>
              <a:rPr lang="ru-RU" altLang="ru-RU" sz="2000" dirty="0"/>
              <a:t>Назарларыңызға «Аудан экономикасының нақты секторы бөлімі» мемлекеттік мекемесінің азаматтық бюджетін ұсынамыз</a:t>
            </a:r>
            <a:r>
              <a:rPr lang="kk-KZ" altLang="ru-RU" sz="2000" dirty="0"/>
              <a:t>Аққұлы</a:t>
            </a:r>
            <a:r>
              <a:rPr lang="ru-RU" altLang="ru-RU" sz="2000" dirty="0"/>
              <a:t>» 20-ға дейін</a:t>
            </a:r>
            <a:r>
              <a:rPr lang="en-US" altLang="ru-RU" sz="2000" dirty="0"/>
              <a:t>2</a:t>
            </a:r>
            <a:r>
              <a:rPr lang="ru-RU" altLang="ru-RU" sz="2000" dirty="0"/>
              <a:t>6</a:t>
            </a:r>
            <a:r>
              <a:rPr lang="ru-RU" altLang="ru-RU" sz="2000" b="1" dirty="0"/>
              <a:t>─</a:t>
            </a:r>
            <a:r>
              <a:rPr lang="ru-RU" altLang="ru-RU" sz="2000" dirty="0"/>
              <a:t>2028 ж., онда бюджеттік бағдарламалар және оларға жоспарланған шығындар туралы ақпарат бар.</a:t>
            </a:r>
          </a:p>
          <a:p>
            <a:pPr>
              <a:lnSpc>
                <a:spcPct val="80000"/>
              </a:lnSpc>
              <a:buNone/>
            </a:pPr>
            <a:r>
              <a:rPr lang="ru-RU" altLang="ru-RU" sz="2000" dirty="0"/>
              <a:t>		</a:t>
            </a:r>
            <a:r>
              <a:rPr lang="ru-RU" sz="2000" b="1" i="1" dirty="0">
                <a:latin typeface="Times New Roman" pitchFamily="18" charset="0"/>
              </a:rPr>
              <a:t>Департаменттің 2026-2028 жылдарға арналған бюджеті Қазақстан Республикасының Бюджет және Салық кодекстеріне, Павлодар облысының 2025-2027 жылдарға арналған әлеуметтік-экономикалық даму болжамына сәйкес қалыптастырылды және аудандық мәслихаттың шешімімен </a:t>
            </a:r>
            <a:r>
              <a:rPr lang="ru-RU" sz="2000" b="1" i="1" dirty="0" err="1">
                <a:latin typeface="Times New Roman" pitchFamily="18" charset="0"/>
              </a:rPr>
              <a:t>бекітілді</a:t>
            </a:r>
            <a:r>
              <a:rPr lang="ru-RU" sz="2000" b="1" i="1" dirty="0">
                <a:latin typeface="Times New Roman" pitchFamily="18" charset="0"/>
              </a:rPr>
              <a:t>. Аққулы </a:t>
            </a:r>
            <a:r>
              <a:rPr lang="ru-RU" sz="2000" b="1" i="1" dirty="0" err="1">
                <a:latin typeface="Times New Roman" pitchFamily="18" charset="0"/>
              </a:rPr>
              <a:t>ауданы</a:t>
            </a:r>
            <a:r>
              <a:rPr lang="ru-RU" sz="2000" b="1" i="1" dirty="0">
                <a:latin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</a:rPr>
              <a:t>мәслихатының</a:t>
            </a:r>
            <a:r>
              <a:rPr lang="ru-RU" sz="2000" b="1" i="1" dirty="0">
                <a:latin typeface="Times New Roman" pitchFamily="18" charset="0"/>
              </a:rPr>
              <a:t> 2026 </a:t>
            </a:r>
            <a:r>
              <a:rPr lang="ru-RU" sz="2000" b="1" i="1" dirty="0" err="1">
                <a:latin typeface="Times New Roman" pitchFamily="18" charset="0"/>
              </a:rPr>
              <a:t>жылдағы</a:t>
            </a:r>
            <a:r>
              <a:rPr lang="ru-RU" sz="2000" b="1" i="1" dirty="0">
                <a:latin typeface="Times New Roman" pitchFamily="18" charset="0"/>
              </a:rPr>
              <a:t> 07 </a:t>
            </a:r>
            <a:r>
              <a:rPr lang="ru-RU" sz="2000" b="1" i="1" dirty="0" err="1">
                <a:latin typeface="Times New Roman" pitchFamily="18" charset="0"/>
              </a:rPr>
              <a:t>қыркүйектегі</a:t>
            </a:r>
            <a:r>
              <a:rPr lang="ru-RU" sz="2000" b="1" i="1" dirty="0">
                <a:latin typeface="Times New Roman" pitchFamily="18" charset="0"/>
              </a:rPr>
              <a:t> № 214/52 «Аққулы </a:t>
            </a:r>
            <a:r>
              <a:rPr lang="ru-RU" sz="2000" b="1" i="1" dirty="0" err="1">
                <a:latin typeface="Times New Roman" pitchFamily="18" charset="0"/>
              </a:rPr>
              <a:t>аудандық</a:t>
            </a:r>
            <a:r>
              <a:rPr lang="ru-RU" sz="2000" b="1" i="1" dirty="0">
                <a:latin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</a:rPr>
              <a:t>мәслихатының</a:t>
            </a:r>
            <a:r>
              <a:rPr lang="ru-RU" sz="2000" b="1" i="1" dirty="0">
                <a:latin typeface="Times New Roman" pitchFamily="18" charset="0"/>
              </a:rPr>
              <a:t> 2025 </a:t>
            </a:r>
            <a:r>
              <a:rPr lang="ru-RU" sz="2000" b="1" i="1" dirty="0" err="1">
                <a:latin typeface="Times New Roman" pitchFamily="18" charset="0"/>
              </a:rPr>
              <a:t>жылғы</a:t>
            </a:r>
            <a:r>
              <a:rPr lang="ru-RU" sz="2000" b="1" i="1" dirty="0">
                <a:latin typeface="Times New Roman" pitchFamily="18" charset="0"/>
              </a:rPr>
              <a:t> 17 </a:t>
            </a:r>
            <a:r>
              <a:rPr lang="ru-RU" sz="2000" b="1" i="1" dirty="0" err="1">
                <a:latin typeface="Times New Roman" pitchFamily="18" charset="0"/>
              </a:rPr>
              <a:t>желтоқсандағы</a:t>
            </a:r>
            <a:r>
              <a:rPr lang="ru-RU" sz="2000" b="1" i="1" dirty="0">
                <a:latin typeface="Times New Roman" pitchFamily="18" charset="0"/>
              </a:rPr>
              <a:t> «2026-2028 </a:t>
            </a:r>
            <a:r>
              <a:rPr lang="ru-RU" sz="2000" b="1" i="1" dirty="0" err="1">
                <a:latin typeface="Times New Roman" pitchFamily="18" charset="0"/>
              </a:rPr>
              <a:t>жылдарға</a:t>
            </a:r>
            <a:r>
              <a:rPr lang="ru-RU" sz="2000" b="1" i="1" dirty="0">
                <a:latin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</a:rPr>
              <a:t>арналған</a:t>
            </a:r>
            <a:r>
              <a:rPr lang="ru-RU" sz="2000" b="1" i="1" dirty="0">
                <a:latin typeface="Times New Roman" pitchFamily="18" charset="0"/>
              </a:rPr>
              <a:t> Аққулы </a:t>
            </a:r>
            <a:r>
              <a:rPr lang="ru-RU" sz="2000" b="1" i="1" dirty="0" err="1">
                <a:latin typeface="Times New Roman" pitchFamily="18" charset="0"/>
              </a:rPr>
              <a:t>аудандық</a:t>
            </a:r>
            <a:r>
              <a:rPr lang="ru-RU" sz="2000" b="1" i="1" dirty="0">
                <a:latin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</a:rPr>
              <a:t>бюджеті</a:t>
            </a:r>
            <a:r>
              <a:rPr lang="ru-RU" sz="2000" b="1" i="1" dirty="0">
                <a:latin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</a:rPr>
              <a:t>турлы</a:t>
            </a:r>
            <a:r>
              <a:rPr lang="ru-RU" sz="2000" b="1" i="1" dirty="0">
                <a:latin typeface="Times New Roman" pitchFamily="18" charset="0"/>
              </a:rPr>
              <a:t>» №168/40 </a:t>
            </a:r>
            <a:r>
              <a:rPr lang="ru-RU" sz="2000" b="1" i="1" dirty="0" err="1">
                <a:latin typeface="Times New Roman" pitchFamily="18" charset="0"/>
              </a:rPr>
              <a:t>шешіміне</a:t>
            </a:r>
            <a:r>
              <a:rPr lang="ru-RU" sz="2000" b="1" i="1" dirty="0">
                <a:latin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</a:rPr>
              <a:t>өзгерістер</a:t>
            </a:r>
            <a:r>
              <a:rPr lang="ru-RU" sz="2000" b="1" i="1" dirty="0">
                <a:latin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</a:rPr>
              <a:t>енгізу</a:t>
            </a:r>
            <a:r>
              <a:rPr lang="ru-RU" sz="2000" b="1" i="1" dirty="0">
                <a:latin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</a:rPr>
              <a:t>туралы</a:t>
            </a:r>
            <a:r>
              <a:rPr lang="ru-RU" sz="2000" b="1" i="1" dirty="0">
                <a:latin typeface="Times New Roman" pitchFamily="18" charset="0"/>
              </a:rPr>
              <a:t>, Аққулы </a:t>
            </a:r>
            <a:r>
              <a:rPr lang="ru-RU" sz="2000" b="1" i="1" dirty="0" err="1">
                <a:latin typeface="Times New Roman" pitchFamily="18" charset="0"/>
              </a:rPr>
              <a:t>ауданы</a:t>
            </a:r>
            <a:r>
              <a:rPr lang="ru-RU" sz="2000" b="1" i="1" dirty="0">
                <a:latin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</a:rPr>
              <a:t>әкімдігінің</a:t>
            </a:r>
            <a:r>
              <a:rPr lang="ru-RU" sz="2000" b="1" i="1" dirty="0">
                <a:latin typeface="Times New Roman" pitchFamily="18" charset="0"/>
              </a:rPr>
              <a:t> 2026 </a:t>
            </a:r>
            <a:r>
              <a:rPr lang="ru-RU" sz="2000" b="1" i="1" dirty="0" err="1">
                <a:latin typeface="Times New Roman" pitchFamily="18" charset="0"/>
              </a:rPr>
              <a:t>жылғы</a:t>
            </a:r>
            <a:r>
              <a:rPr lang="ru-RU" sz="2000" b="1" i="1" dirty="0">
                <a:latin typeface="Times New Roman" pitchFamily="18" charset="0"/>
              </a:rPr>
              <a:t> 10 </a:t>
            </a:r>
            <a:r>
              <a:rPr lang="ru-RU" sz="2000" b="1" i="1" dirty="0" err="1">
                <a:latin typeface="Times New Roman" pitchFamily="18" charset="0"/>
              </a:rPr>
              <a:t>қыркүйектегі</a:t>
            </a:r>
            <a:r>
              <a:rPr lang="ru-RU" sz="2000" b="1" i="1" dirty="0">
                <a:latin typeface="Times New Roman" pitchFamily="18" charset="0"/>
              </a:rPr>
              <a:t> «Аққулы </a:t>
            </a:r>
            <a:r>
              <a:rPr lang="ru-RU" sz="2000" b="1" i="1" dirty="0" err="1">
                <a:latin typeface="Times New Roman" pitchFamily="18" charset="0"/>
              </a:rPr>
              <a:t>ауданы</a:t>
            </a:r>
            <a:r>
              <a:rPr lang="ru-RU" sz="2000" b="1" i="1" dirty="0">
                <a:latin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</a:rPr>
              <a:t>әкімдігінің</a:t>
            </a:r>
            <a:r>
              <a:rPr lang="ru-RU" sz="2000" b="1" i="1" dirty="0">
                <a:latin typeface="Times New Roman" pitchFamily="18" charset="0"/>
              </a:rPr>
              <a:t> 2025 </a:t>
            </a:r>
            <a:r>
              <a:rPr lang="ru-RU" sz="2000" b="1" i="1" dirty="0" err="1">
                <a:latin typeface="Times New Roman" pitchFamily="18" charset="0"/>
              </a:rPr>
              <a:t>жылғы</a:t>
            </a:r>
            <a:r>
              <a:rPr lang="ru-RU" sz="2000" b="1" i="1" dirty="0">
                <a:latin typeface="Times New Roman" pitchFamily="18" charset="0"/>
              </a:rPr>
              <a:t> 22 </a:t>
            </a:r>
            <a:r>
              <a:rPr lang="ru-RU" sz="2000" b="1" i="1" dirty="0" err="1">
                <a:latin typeface="Times New Roman" pitchFamily="18" charset="0"/>
              </a:rPr>
              <a:t>желтоқсандағы</a:t>
            </a:r>
            <a:r>
              <a:rPr lang="ru-RU" sz="2000" b="1" i="1" dirty="0">
                <a:latin typeface="Times New Roman" pitchFamily="18" charset="0"/>
              </a:rPr>
              <a:t> «Аққулы </a:t>
            </a:r>
            <a:r>
              <a:rPr lang="ru-RU" sz="2000" b="1" i="1" dirty="0" err="1">
                <a:latin typeface="Times New Roman" pitchFamily="18" charset="0"/>
              </a:rPr>
              <a:t>аудандық</a:t>
            </a:r>
            <a:r>
              <a:rPr lang="ru-RU" sz="2000" b="1" i="1" dirty="0">
                <a:latin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</a:rPr>
              <a:t>мәслихатының</a:t>
            </a:r>
            <a:r>
              <a:rPr lang="ru-RU" sz="2000" b="1" i="1" dirty="0">
                <a:latin typeface="Times New Roman" pitchFamily="18" charset="0"/>
              </a:rPr>
              <a:t> 2025 </a:t>
            </a:r>
            <a:r>
              <a:rPr lang="ru-RU" sz="2000" b="1" i="1" dirty="0" err="1">
                <a:latin typeface="Times New Roman" pitchFamily="18" charset="0"/>
              </a:rPr>
              <a:t>жылғы</a:t>
            </a:r>
            <a:r>
              <a:rPr lang="ru-RU" sz="2000" b="1" i="1" dirty="0">
                <a:latin typeface="Times New Roman" pitchFamily="18" charset="0"/>
              </a:rPr>
              <a:t> 17 </a:t>
            </a:r>
            <a:r>
              <a:rPr lang="ru-RU" sz="2000" b="1" i="1" dirty="0" err="1">
                <a:latin typeface="Times New Roman" pitchFamily="18" charset="0"/>
              </a:rPr>
              <a:t>желтоқсандағы</a:t>
            </a:r>
            <a:r>
              <a:rPr lang="ru-RU" sz="2000" b="1" i="1" dirty="0">
                <a:latin typeface="Times New Roman" pitchFamily="18" charset="0"/>
              </a:rPr>
              <a:t> «2026-2028 </a:t>
            </a:r>
            <a:r>
              <a:rPr lang="ru-RU" sz="2000" b="1" i="1" dirty="0" err="1">
                <a:latin typeface="Times New Roman" pitchFamily="18" charset="0"/>
              </a:rPr>
              <a:t>жылдарға</a:t>
            </a:r>
            <a:r>
              <a:rPr lang="ru-RU" sz="2000" b="1" i="1" dirty="0">
                <a:latin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</a:rPr>
              <a:t>арналған</a:t>
            </a:r>
            <a:r>
              <a:rPr lang="ru-RU" sz="2000" b="1" i="1" dirty="0">
                <a:latin typeface="Times New Roman" pitchFamily="18" charset="0"/>
              </a:rPr>
              <a:t> Аққулы </a:t>
            </a:r>
            <a:r>
              <a:rPr lang="ru-RU" sz="2000" b="1" i="1" dirty="0" err="1">
                <a:latin typeface="Times New Roman" pitchFamily="18" charset="0"/>
              </a:rPr>
              <a:t>аудандық</a:t>
            </a:r>
            <a:r>
              <a:rPr lang="ru-RU" sz="2000" b="1" i="1" dirty="0">
                <a:latin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</a:rPr>
              <a:t>бюджеті</a:t>
            </a:r>
            <a:r>
              <a:rPr lang="ru-RU" sz="2000" b="1" i="1" dirty="0">
                <a:latin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</a:rPr>
              <a:t>туралы</a:t>
            </a:r>
            <a:r>
              <a:rPr lang="ru-RU" sz="2000" b="1" i="1" dirty="0">
                <a:latin typeface="Times New Roman" pitchFamily="18" charset="0"/>
              </a:rPr>
              <a:t>» №168/40 </a:t>
            </a:r>
            <a:r>
              <a:rPr lang="ru-RU" sz="2000" b="1" i="1" dirty="0" err="1">
                <a:latin typeface="Times New Roman" pitchFamily="18" charset="0"/>
              </a:rPr>
              <a:t>шешімін</a:t>
            </a:r>
            <a:r>
              <a:rPr lang="ru-RU" sz="2000" b="1" i="1" dirty="0">
                <a:latin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</a:rPr>
              <a:t>іске</a:t>
            </a:r>
            <a:r>
              <a:rPr lang="ru-RU" sz="2000" b="1" i="1" dirty="0">
                <a:latin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</a:rPr>
              <a:t>асыру</a:t>
            </a:r>
            <a:r>
              <a:rPr lang="ru-RU" sz="2000" b="1" i="1" dirty="0">
                <a:latin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</a:rPr>
              <a:t>туралы</a:t>
            </a:r>
            <a:r>
              <a:rPr lang="ru-RU" sz="2000" b="1" i="1" dirty="0">
                <a:latin typeface="Times New Roman" pitchFamily="18" charset="0"/>
              </a:rPr>
              <a:t>» №1-01/162 </a:t>
            </a:r>
            <a:r>
              <a:rPr lang="ru-RU" sz="2000" b="1" i="1" dirty="0" err="1">
                <a:latin typeface="Times New Roman" pitchFamily="18" charset="0"/>
              </a:rPr>
              <a:t>қаулысына</a:t>
            </a:r>
            <a:r>
              <a:rPr lang="ru-RU" sz="2000" b="1" i="1" dirty="0">
                <a:latin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</a:rPr>
              <a:t>өзгерістер</a:t>
            </a:r>
            <a:r>
              <a:rPr lang="ru-RU" sz="2000" b="1" i="1" dirty="0">
                <a:latin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</a:rPr>
              <a:t>енгізу</a:t>
            </a:r>
            <a:r>
              <a:rPr lang="ru-RU" sz="2000" b="1" i="1" dirty="0">
                <a:latin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</a:rPr>
              <a:t>туралы</a:t>
            </a:r>
            <a:r>
              <a:rPr lang="ru-RU" sz="2000" b="1" i="1" dirty="0">
                <a:latin typeface="Times New Roman" pitchFamily="18" charset="0"/>
              </a:rPr>
              <a:t>.</a:t>
            </a:r>
          </a:p>
          <a:p>
            <a:pPr indent="0" algn="ctr" rtl="0">
              <a:spcBef>
                <a:spcPts val="1001"/>
              </a:spcBef>
              <a:buNone/>
              <a:tabLst>
                <a:tab pos="0" algn="l"/>
              </a:tabLst>
            </a:pPr>
            <a:endParaRPr lang="ru-RU" sz="2000" b="1" i="1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Нашивка 16"/>
          <p:cNvSpPr/>
          <p:nvPr/>
        </p:nvSpPr>
        <p:spPr bwMode="auto">
          <a:xfrm>
            <a:off x="588685" y="288353"/>
            <a:ext cx="162003" cy="337231"/>
          </a:xfrm>
          <a:prstGeom prst="chevron">
            <a:avLst>
              <a:gd name="adj" fmla="val 55668"/>
            </a:avLst>
          </a:prstGeom>
          <a:solidFill>
            <a:schemeClr val="bg1"/>
          </a:solidFill>
          <a:ln w="3175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73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767363"/>
      </p:ext>
    </p:extLst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012" y="1"/>
            <a:ext cx="8695764" cy="914400"/>
          </a:xfrm>
        </p:spPr>
        <p:txBody>
          <a:bodyPr>
            <a:normAutofit/>
          </a:bodyPr>
          <a:lstStyle/>
          <a:p>
            <a:pPr marL="0" indent="0" algn="ctr" rtl="0">
              <a:spcBef>
                <a:spcPts val="0"/>
              </a:spcBef>
              <a:buNone/>
            </a:pP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«А ауданының экономиканың нақты секторы бөлімі» мемлекеттік мекемесінің бюджеттік шығыстары</a:t>
            </a:r>
            <a:r>
              <a:rPr lang="kk-KZ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құлы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ашивка 16"/>
          <p:cNvSpPr/>
          <p:nvPr/>
        </p:nvSpPr>
        <p:spPr bwMode="auto">
          <a:xfrm>
            <a:off x="588685" y="288353"/>
            <a:ext cx="162003" cy="337231"/>
          </a:xfrm>
          <a:prstGeom prst="chevron">
            <a:avLst>
              <a:gd name="adj" fmla="val 55668"/>
            </a:avLst>
          </a:prstGeom>
          <a:solidFill>
            <a:schemeClr val="bg1"/>
          </a:solidFill>
          <a:ln w="3175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914273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418755"/>
              </p:ext>
            </p:extLst>
          </p:nvPr>
        </p:nvGraphicFramePr>
        <p:xfrm>
          <a:off x="1" y="561139"/>
          <a:ext cx="9144000" cy="68188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8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24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8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01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51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0"/>
                      <a:r>
                        <a:rPr lang="kk-KZ" sz="950" dirty="0">
                          <a:latin typeface="Times New Roman" pitchFamily="18" charset="0"/>
                          <a:cs typeface="Times New Roman" pitchFamily="18" charset="0"/>
                        </a:rPr>
                        <a:t>Аты</a:t>
                      </a:r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2025 жыл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k-KZ" sz="950" dirty="0">
                          <a:latin typeface="Times New Roman" pitchFamily="18" charset="0"/>
                          <a:cs typeface="Times New Roman" pitchFamily="18" charset="0"/>
                        </a:rPr>
                        <a:t>2026 ж.</a:t>
                      </a:r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k-KZ" sz="950" dirty="0">
                          <a:latin typeface="Times New Roman" pitchFamily="18" charset="0"/>
                          <a:cs typeface="Times New Roman" pitchFamily="18" charset="0"/>
                        </a:rPr>
                        <a:t>2027 ж.</a:t>
                      </a:r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k-KZ" sz="950" dirty="0">
                          <a:latin typeface="Times New Roman" pitchFamily="18" charset="0"/>
                          <a:cs typeface="Times New Roman" pitchFamily="18" charset="0"/>
                        </a:rPr>
                        <a:t>2028 ж.</a:t>
                      </a:r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908">
                <a:tc>
                  <a:txBody>
                    <a:bodyPr/>
                    <a:lstStyle/>
                    <a:p>
                      <a:pPr algn="l" rtl="0"/>
                      <a:r>
                        <a:rPr lang="kk-KZ" sz="950" dirty="0">
                          <a:latin typeface="Times New Roman" pitchFamily="18" charset="0"/>
                          <a:cs typeface="Times New Roman" pitchFamily="18" charset="0"/>
                        </a:rPr>
                        <a:t>Жалпы шығындар,</a:t>
                      </a:r>
                      <a:r>
                        <a:rPr lang="kk-KZ" sz="950" baseline="0" dirty="0">
                          <a:latin typeface="Times New Roman" pitchFamily="18" charset="0"/>
                          <a:cs typeface="Times New Roman" pitchFamily="18" charset="0"/>
                        </a:rPr>
                        <a:t>соның ішінде:</a:t>
                      </a:r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2614801,0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810310,9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339704,0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332437,0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185">
                <a:tc>
                  <a:txBody>
                    <a:bodyPr/>
                    <a:lstStyle/>
                    <a:p>
                      <a:pPr algn="l" rtl="0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Тұрғын үй-коммуналдық шаруашылық, жолаушылар көлігі, автомобиль жолдары, құрылыс, сәулет және қала құрылысы саласындағы жергілікті деңгейде мемлекеттік саясатты іске асыру қызметтері 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62133,0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60464,0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60686,0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539">
                <a:tc>
                  <a:txBody>
                    <a:bodyPr/>
                    <a:lstStyle/>
                    <a:p>
                      <a:pPr algn="l" rtl="0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004 азаматтардың жекелеген санаттарын тұрғын үймен қамтамасыз ету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5539">
                <a:tc>
                  <a:txBody>
                    <a:bodyPr/>
                    <a:lstStyle/>
                    <a:p>
                      <a:pPr algn="l" rtl="0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008 мемлекеттік тұрғын үй қорын сақтау жөніндегі ұйым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5539">
                <a:tc>
                  <a:txBody>
                    <a:bodyPr/>
                    <a:lstStyle/>
                    <a:p>
                      <a:pPr algn="l" rtl="0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Іс-шараны өткізу есебінен</a:t>
                      </a:r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экстремалды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 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5539">
                <a:tc>
                  <a:txBody>
                    <a:bodyPr/>
                    <a:lstStyle/>
                    <a:p>
                      <a:pPr algn="l" rtl="0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Сумен жабдықтау және канализация жүйесін пайдалану 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217191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173006,0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148614,0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128548,00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5539">
                <a:tc>
                  <a:txBody>
                    <a:bodyPr/>
                    <a:lstStyle/>
                    <a:p>
                      <a:pPr algn="l" rtl="0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Елді мекендерді санитарлық тазалықпен қамтамасыз ету 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11235,0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36556,0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36384,0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5539">
                <a:tc>
                  <a:txBody>
                    <a:bodyPr/>
                    <a:lstStyle/>
                    <a:p>
                      <a:pPr algn="l" rtl="0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Өнеркәсіптік инфрақұрылымды дамыту 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5539">
                <a:tc>
                  <a:txBody>
                    <a:bodyPr/>
                    <a:lstStyle/>
                    <a:p>
                      <a:pPr algn="l" rtl="0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Елді мекендерде жол қауіпсіздігін қамтамасыз ету 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2768,0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2908,0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862">
                <a:tc>
                  <a:txBody>
                    <a:bodyPr/>
                    <a:lstStyle/>
                    <a:p>
                      <a:pPr algn="l" rtl="0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Аудандарға (облыстық маңызы бар қалаларға) тиесілі жылу желілерін пайдалануды ұйымдастыру 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5539">
                <a:tc>
                  <a:txBody>
                    <a:bodyPr/>
                    <a:lstStyle/>
                    <a:p>
                      <a:pPr algn="l" rtl="0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Қалалық және қоғамдық қолайлылықтарды дамыту 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5539">
                <a:tc>
                  <a:txBody>
                    <a:bodyPr/>
                    <a:lstStyle/>
                    <a:p>
                      <a:pPr algn="l" rtl="0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043 автомобиль жолдарының жұмыс істеуін қамтамасыз ету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63800,0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54366,0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62501,0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5539">
                <a:tc>
                  <a:txBody>
                    <a:bodyPr/>
                    <a:lstStyle/>
                    <a:p>
                      <a:pPr algn="l" rtl="0"/>
                      <a:r>
                        <a:rPr lang="ru-RU" sz="95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Көлік инфрақұрылымының басым жобаларын іске асыру</a:t>
                      </a:r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25539">
                <a:tc>
                  <a:txBody>
                    <a:bodyPr/>
                    <a:lstStyle/>
                    <a:p>
                      <a:pPr algn="l" rtl="0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044 аудандық жолдар мен елді мекендердегі көшелерді күрделі және орташа жөндеу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1028710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172301,0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9908">
                <a:tc>
                  <a:txBody>
                    <a:bodyPr/>
                    <a:lstStyle/>
                    <a:p>
                      <a:pPr algn="l" rtl="0"/>
                      <a:r>
                        <a:rPr lang="ru-RU" sz="95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Спорттық нысандарды дамыту 014</a:t>
                      </a:r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0862">
                <a:tc>
                  <a:txBody>
                    <a:bodyPr/>
                    <a:lstStyle/>
                    <a:p>
                      <a:pPr algn="l" rtl="0"/>
                      <a:r>
                        <a:rPr lang="ru-RU" sz="95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«Жоба аясында ауылдық жерлерде әлеуметтік және инженерлік инфрақұрылымды дамыту»</a:t>
                      </a:r>
                      <a:r>
                        <a:rPr lang="ru-RU" sz="95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Ауыл</a:t>
                      </a:r>
                      <a:r>
                        <a:rPr lang="ru-RU" sz="95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-Эл</a:t>
                      </a:r>
                      <a:r>
                        <a:rPr lang="ru-RU" sz="950" kern="1200" dirty="0" err="1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безігі</a:t>
                      </a:r>
                      <a:r>
                        <a:rPr lang="ru-RU" sz="95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 025</a:t>
                      </a:r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67784">
                <a:tc>
                  <a:txBody>
                    <a:bodyPr/>
                    <a:lstStyle/>
                    <a:p>
                      <a:pPr algn="l" rtl="0"/>
                      <a:r>
                        <a:rPr lang="ru-RU" sz="950" u="sng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Коммуналдық шаруашылықты дамыту</a:t>
                      </a:r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0862">
                <a:tc>
                  <a:txBody>
                    <a:bodyPr/>
                    <a:lstStyle/>
                    <a:p>
                      <a:pPr algn="l" rtl="0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Әлеуметтік маңызы бар қалалық (ауылдық), қала маңындағы және ауданішілік бағыттар бойынша жолаушылар тасымалына субсидиялар 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10500,0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11025,0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0862">
                <a:tc>
                  <a:txBody>
                    <a:bodyPr/>
                    <a:lstStyle/>
                    <a:p>
                      <a:pPr algn="l" rtl="0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Құрылыс</a:t>
                      </a:r>
                      <a:r>
                        <a:rPr lang="ru-RU" sz="950" baseline="0" dirty="0">
                          <a:latin typeface="Times New Roman" pitchFamily="18" charset="0"/>
                          <a:cs typeface="Times New Roman" pitchFamily="18" charset="0"/>
                        </a:rPr>
                        <a:t>байланыс желілері 075</a:t>
                      </a:r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48093">
                <a:tc>
                  <a:txBody>
                    <a:bodyPr/>
                    <a:lstStyle/>
                    <a:p>
                      <a:pPr algn="l" rtl="0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Төменгі бюджеттерге бағытталған ағымдағы трансферттер 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353991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293050,0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26436,0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28385,0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5539">
                <a:tc>
                  <a:txBody>
                    <a:bodyPr/>
                    <a:lstStyle/>
                    <a:p>
                      <a:pPr algn="l" rtl="0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Коммуналдық тұрғын үй қорынан тұрғын үй сатып алу 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25539">
                <a:tc>
                  <a:txBody>
                    <a:bodyPr/>
                    <a:lstStyle/>
                    <a:p>
                      <a:pPr algn="l" rtl="0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Ауылдық жерлерде сумен жабдықтау және канализация жүйелерін дамыту 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569432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5539">
                <a:tc>
                  <a:txBody>
                    <a:bodyPr/>
                    <a:lstStyle/>
                    <a:p>
                      <a:pPr algn="l" rtl="0"/>
                      <a:r>
                        <a:rPr lang="ru-RU" sz="950" dirty="0" err="1">
                          <a:latin typeface="Times New Roman" pitchFamily="18" charset="0"/>
                          <a:cs typeface="Times New Roman" pitchFamily="18" charset="0"/>
                        </a:rPr>
                        <a:t>Әзірлеунысанмәдениеттер</a:t>
                      </a:r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 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8585,9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59908">
                <a:tc>
                  <a:txBody>
                    <a:bodyPr/>
                    <a:lstStyle/>
                    <a:p>
                      <a:pPr algn="l" rtl="0"/>
                      <a:r>
                        <a:rPr lang="ru-RU" sz="950" dirty="0">
                          <a:latin typeface="Times New Roman" pitchFamily="18" charset="0"/>
                          <a:cs typeface="Times New Roman" pitchFamily="18" charset="0"/>
                        </a:rPr>
                        <a:t>Басқа деңгейлерге ауысулар 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9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823498"/>
      </p:ext>
    </p:extLst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9161" y="0"/>
            <a:ext cx="8514736" cy="8525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2000" b="1" dirty="0"/>
              <a:t>                       </a:t>
            </a:r>
          </a:p>
          <a:p>
            <a:pPr algn="l" rtl="0"/>
            <a:endParaRPr lang="ru-RU" sz="2000" b="1" dirty="0"/>
          </a:p>
          <a:p>
            <a:pPr algn="l" rtl="0"/>
            <a:endParaRPr lang="ru-RU" sz="2000" b="1" dirty="0"/>
          </a:p>
          <a:p>
            <a:pPr algn="l" rtl="0"/>
            <a:endParaRPr lang="ru-RU" sz="2000" b="1" dirty="0"/>
          </a:p>
          <a:p>
            <a:pPr algn="l" rtl="0"/>
            <a:endParaRPr lang="ru-RU" sz="2000" b="1" dirty="0"/>
          </a:p>
          <a:p>
            <a:pPr algn="l" rtl="0"/>
            <a:endParaRPr lang="ru-RU" sz="2000" b="1" dirty="0"/>
          </a:p>
          <a:p>
            <a:pPr algn="l" rtl="0"/>
            <a:endParaRPr lang="ru-RU" sz="2000" b="1" dirty="0"/>
          </a:p>
          <a:p>
            <a:pPr algn="l" rtl="0"/>
            <a:endParaRPr lang="ru-RU" sz="2000" b="1" dirty="0"/>
          </a:p>
          <a:p>
            <a:pPr algn="l" rtl="0"/>
            <a:endParaRPr lang="ru-RU" sz="2000" b="1" dirty="0"/>
          </a:p>
          <a:p>
            <a:pPr algn="l" rtl="0"/>
            <a:endParaRPr lang="ru-RU" sz="2000" b="1" dirty="0"/>
          </a:p>
          <a:p>
            <a:pPr algn="l" rtl="0"/>
            <a:endParaRPr lang="ru-RU" sz="2000" b="1" dirty="0"/>
          </a:p>
          <a:p>
            <a:pPr algn="l" rtl="0"/>
            <a:endParaRPr lang="ru-RU" sz="2000" b="1" dirty="0"/>
          </a:p>
          <a:p>
            <a:pPr algn="l" rtl="0"/>
            <a:endParaRPr lang="ru-RU" sz="2000" b="1" dirty="0"/>
          </a:p>
          <a:p>
            <a:pPr algn="l" rtl="0"/>
            <a:endParaRPr lang="ru-RU" sz="2000" b="1" dirty="0"/>
          </a:p>
          <a:p>
            <a:pPr algn="l" rtl="0"/>
            <a:endParaRPr lang="ru-RU" sz="2000" b="1" dirty="0"/>
          </a:p>
          <a:p>
            <a:pPr algn="l" rtl="0"/>
            <a:endParaRPr lang="ru-RU" sz="2000" b="1" dirty="0"/>
          </a:p>
          <a:p>
            <a:pPr algn="l" rtl="0"/>
            <a:endParaRPr lang="ru-RU" sz="2000" b="1" dirty="0"/>
          </a:p>
          <a:p>
            <a:pPr algn="l" rtl="0"/>
            <a:endParaRPr lang="ru-RU" sz="2000" b="1" dirty="0"/>
          </a:p>
          <a:p>
            <a:pPr algn="l" rtl="0"/>
            <a:endParaRPr lang="ru-RU" sz="2000" b="1" dirty="0"/>
          </a:p>
          <a:p>
            <a:pPr algn="l" rtl="0"/>
            <a:endParaRPr lang="ru-RU" sz="2000" b="1" dirty="0"/>
          </a:p>
          <a:p>
            <a:pPr algn="l" rtl="0"/>
            <a:endParaRPr lang="ru-RU" sz="2000" b="1" dirty="0"/>
          </a:p>
          <a:p>
            <a:pPr algn="l" rtl="0"/>
            <a:endParaRPr lang="ru-RU" sz="2000" b="1" dirty="0"/>
          </a:p>
          <a:p>
            <a:pPr algn="l" rtl="0"/>
            <a:endParaRPr lang="ru-RU" sz="2000" b="1" dirty="0"/>
          </a:p>
          <a:p>
            <a:pPr algn="l" rtl="0"/>
            <a:endParaRPr lang="ru-RU" sz="2000" b="1" dirty="0"/>
          </a:p>
          <a:p>
            <a:pPr algn="l" rtl="0"/>
            <a:r>
              <a:rPr lang="ru-RU" sz="2000" b="1" dirty="0"/>
              <a:t>                           </a:t>
            </a:r>
            <a:endParaRPr lang="ru-RU" sz="1400" dirty="0"/>
          </a:p>
          <a:p>
            <a:pPr algn="l" rtl="0"/>
            <a:r>
              <a:rPr lang="ru-RU" sz="1400" dirty="0"/>
              <a:t> </a:t>
            </a:r>
          </a:p>
          <a:p>
            <a:pPr algn="l" rtl="0"/>
            <a:endParaRPr lang="ru-RU" sz="1400" dirty="0"/>
          </a:p>
          <a:p>
            <a:pPr algn="l" rtl="0"/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53643" y="75790"/>
            <a:ext cx="58544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2000" b="1" dirty="0"/>
              <a:t>Әлеуметтік-экономикалық негізгі көрсеткіштер</a:t>
            </a:r>
          </a:p>
          <a:p>
            <a:pPr algn="l" rtl="0"/>
            <a:r>
              <a:rPr lang="ru-RU" sz="2000" b="1" dirty="0"/>
              <a:t>аймақты дамытудың 2026-2028 жылдарға арналған бағдарламасы</a:t>
            </a:r>
            <a:endParaRPr lang="ru-RU" sz="2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20970"/>
              </p:ext>
            </p:extLst>
          </p:nvPr>
        </p:nvGraphicFramePr>
        <p:xfrm>
          <a:off x="627529" y="1048871"/>
          <a:ext cx="7936368" cy="4527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97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5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2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27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27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227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74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Жоқ</a:t>
                      </a:r>
                      <a:r>
                        <a:rPr kumimoji="0" lang="ru-RU" sz="1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б</a:t>
                      </a: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/</a:t>
                      </a:r>
                      <a:r>
                        <a:rPr kumimoji="0" lang="ru-RU" sz="16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б</a:t>
                      </a:r>
                      <a:endParaRPr kumimoji="0" lang="ru-RU" sz="16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1428" marR="91428" marT="45742" marB="45742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Индикаторлардың атауы</a:t>
                      </a:r>
                    </a:p>
                  </a:txBody>
                  <a:tcPr marL="89988" marR="89988" marT="46823" marB="468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2025 жыл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жыл</a:t>
                      </a:r>
                    </a:p>
                  </a:txBody>
                  <a:tcPr marL="89988" marR="89988" marT="46823" marB="468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2026 ж.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жыл</a:t>
                      </a:r>
                    </a:p>
                  </a:txBody>
                  <a:tcPr marL="89988" marR="89988" marT="46823" marB="468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2027 ж.</a:t>
                      </a:r>
                    </a:p>
                  </a:txBody>
                  <a:tcPr marL="89988" marR="89988" marT="46823" marB="468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2028 ж.</a:t>
                      </a:r>
                    </a:p>
                  </a:txBody>
                  <a:tcPr marL="89988" marR="89988" marT="46823" marB="46823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2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</a:t>
                      </a:r>
                    </a:p>
                  </a:txBody>
                  <a:tcPr marL="91428" marR="91428" marT="45742" marB="45742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</a:t>
                      </a:r>
                    </a:p>
                  </a:txBody>
                  <a:tcPr marL="91428" marR="91428" marT="45742" marB="45742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</a:t>
                      </a:r>
                    </a:p>
                  </a:txBody>
                  <a:tcPr marL="91428" marR="91428" marT="45742" marB="45742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</a:t>
                      </a:r>
                    </a:p>
                  </a:txBody>
                  <a:tcPr marL="91428" marR="91428" marT="45742" marB="45742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5</a:t>
                      </a:r>
                    </a:p>
                  </a:txBody>
                  <a:tcPr marL="91428" marR="91428" marT="45742" marB="45742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6</a:t>
                      </a:r>
                    </a:p>
                  </a:txBody>
                  <a:tcPr marL="91428" marR="91428" marT="45742" marB="45742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28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</a:t>
                      </a:r>
                    </a:p>
                  </a:txBody>
                  <a:tcPr marL="91428" marR="91428" marT="45742" marB="4574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Жұмыссыздық деңгейі, жұмыс күшінің пайызы</a:t>
                      </a:r>
                    </a:p>
                  </a:txBody>
                  <a:tcPr marL="91428" marR="91428" marT="45742" marB="4574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4.7</a:t>
                      </a:r>
                    </a:p>
                  </a:txBody>
                  <a:tcPr marL="91428" marR="91428" marT="45742" marB="4574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4.7</a:t>
                      </a:r>
                    </a:p>
                  </a:txBody>
                  <a:tcPr marL="91428" marR="91428" marT="45742" marB="4574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4.6</a:t>
                      </a:r>
                    </a:p>
                  </a:txBody>
                  <a:tcPr marL="91428" marR="91428" marT="45742" marB="4574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4.6</a:t>
                      </a:r>
                    </a:p>
                  </a:txBody>
                  <a:tcPr marL="91428" marR="91428" marT="45742" marB="45742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28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</a:t>
                      </a:r>
                    </a:p>
                  </a:txBody>
                  <a:tcPr marL="91428" marR="91428" marT="45742" marB="4574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Айлық есептік индекс (АЕК), теңге</a:t>
                      </a:r>
                    </a:p>
                  </a:txBody>
                  <a:tcPr marL="91428" marR="91428" marT="45742" marB="45742" anchor="ctr" horzOverflow="overflow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i="1" dirty="0">
                          <a:solidFill>
                            <a:srgbClr val="FF0000"/>
                          </a:solidFill>
                          <a:latin typeface="+mn-lt"/>
                        </a:rPr>
                        <a:t>3932</a:t>
                      </a:r>
                    </a:p>
                  </a:txBody>
                  <a:tcPr marL="91428" marR="91428" marT="45738" marB="45738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i="1" dirty="0">
                          <a:solidFill>
                            <a:srgbClr val="FF0000"/>
                          </a:solidFill>
                          <a:latin typeface="+mn-lt"/>
                        </a:rPr>
                        <a:t>4325</a:t>
                      </a:r>
                    </a:p>
                  </a:txBody>
                  <a:tcPr marL="91428" marR="91428" marT="45738" marB="45738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i="1" dirty="0">
                          <a:solidFill>
                            <a:srgbClr val="FF0000"/>
                          </a:solidFill>
                          <a:latin typeface="+mn-lt"/>
                        </a:rPr>
                        <a:t>4693</a:t>
                      </a:r>
                    </a:p>
                  </a:txBody>
                  <a:tcPr marL="91428" marR="91428" marT="45738" marB="45738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i="1" dirty="0">
                          <a:solidFill>
                            <a:srgbClr val="FF0000"/>
                          </a:solidFill>
                          <a:latin typeface="+mn-lt"/>
                        </a:rPr>
                        <a:t>5022</a:t>
                      </a:r>
                    </a:p>
                  </a:txBody>
                  <a:tcPr marL="91428" marR="91428" marT="45738" marB="4573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28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</a:t>
                      </a:r>
                    </a:p>
                  </a:txBody>
                  <a:tcPr marL="91428" marR="91428" marT="45742" marB="4574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Ең төменгі жалақы, теңге</a:t>
                      </a:r>
                    </a:p>
                  </a:txBody>
                  <a:tcPr marL="91428" marR="91428" marT="45742" marB="45742" anchor="ctr" horzOverflow="overflow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i="1" dirty="0">
                          <a:solidFill>
                            <a:srgbClr val="FF0000"/>
                          </a:solidFill>
                          <a:latin typeface="+mn-lt"/>
                        </a:rPr>
                        <a:t>85 000</a:t>
                      </a:r>
                    </a:p>
                  </a:txBody>
                  <a:tcPr marL="91428" marR="91428" marT="45738" marB="45738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i="1" dirty="0">
                          <a:solidFill>
                            <a:srgbClr val="FF0000"/>
                          </a:solidFill>
                          <a:latin typeface="+mn-lt"/>
                        </a:rPr>
                        <a:t>85 000</a:t>
                      </a:r>
                    </a:p>
                  </a:txBody>
                  <a:tcPr marL="91428" marR="91428" marT="45738" marB="45738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i="1" dirty="0">
                          <a:solidFill>
                            <a:srgbClr val="FF0000"/>
                          </a:solidFill>
                          <a:latin typeface="+mn-lt"/>
                        </a:rPr>
                        <a:t>85 000</a:t>
                      </a:r>
                    </a:p>
                  </a:txBody>
                  <a:tcPr marL="91428" marR="91428" marT="45738" marB="45738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i="1" dirty="0">
                          <a:solidFill>
                            <a:srgbClr val="FF0000"/>
                          </a:solidFill>
                          <a:latin typeface="+mn-lt"/>
                        </a:rPr>
                        <a:t>85 000</a:t>
                      </a:r>
                    </a:p>
                  </a:txBody>
                  <a:tcPr marL="91428" marR="91428" marT="45738" marB="4573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111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</a:t>
                      </a:r>
                    </a:p>
                  </a:txBody>
                  <a:tcPr marL="91428" marR="91428" marT="45742" marB="4574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Бір қызметкердің орташа айлық жалақысы, теңге</a:t>
                      </a:r>
                    </a:p>
                  </a:txBody>
                  <a:tcPr marL="91428" marR="91428" marT="45742" marB="4574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274323</a:t>
                      </a:r>
                    </a:p>
                  </a:txBody>
                  <a:tcPr marL="91428" marR="91428" marT="45742" marB="4574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282129</a:t>
                      </a:r>
                    </a:p>
                  </a:txBody>
                  <a:tcPr marL="91428" marR="91428" marT="45742" marB="45742" anchor="ctr" horzOverflow="overflow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i="1" dirty="0">
                          <a:solidFill>
                            <a:srgbClr val="FF0000"/>
                          </a:solidFill>
                        </a:rPr>
                        <a:t>287772</a:t>
                      </a:r>
                    </a:p>
                  </a:txBody>
                  <a:tcPr marL="91428" marR="91428" marT="45742" marB="45742" anchor="ctr" horzOverflow="overflow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i="1" dirty="0">
                          <a:solidFill>
                            <a:srgbClr val="FF0000"/>
                          </a:solidFill>
                        </a:rPr>
                        <a:t>293527</a:t>
                      </a:r>
                    </a:p>
                  </a:txBody>
                  <a:tcPr marL="91428" marR="91428" marT="45742" marB="45742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568986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5957" y="0"/>
            <a:ext cx="8640703" cy="1622612"/>
          </a:xfrm>
        </p:spPr>
        <p:txBody>
          <a:bodyPr>
            <a:normAutofit fontScale="25000" lnSpcReduction="20000"/>
          </a:bodyPr>
          <a:lstStyle/>
          <a:p>
            <a:pPr marL="0" indent="0" algn="ctr" rtl="0">
              <a:buNone/>
            </a:pP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 rtl="0">
              <a:buNone/>
            </a:pP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 rtl="0">
              <a:buNone/>
            </a:pP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 rtl="0">
              <a:buNone/>
            </a:pP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 rtl="0">
              <a:buNone/>
            </a:pP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 rtl="0">
              <a:buNone/>
            </a:pP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 rtl="0">
              <a:buNone/>
            </a:pP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 rtl="0">
              <a:buNone/>
            </a:pP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 rtl="0">
              <a:buNone/>
            </a:pP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 rtl="0">
              <a:buNone/>
            </a:pPr>
            <a:r>
              <a:rPr lang="ru-RU" sz="21600" b="1" i="1" dirty="0">
                <a:latin typeface="Times New Roman" pitchFamily="18" charset="0"/>
                <a:cs typeface="Times New Roman" pitchFamily="18" charset="0"/>
              </a:rPr>
              <a:t>Назар </a:t>
            </a:r>
            <a:r>
              <a:rPr lang="ru-RU" sz="21600" b="1" i="1" dirty="0" err="1">
                <a:latin typeface="Times New Roman" pitchFamily="18" charset="0"/>
                <a:cs typeface="Times New Roman" pitchFamily="18" charset="0"/>
              </a:rPr>
              <a:t>аударғаныңызға</a:t>
            </a:r>
            <a:r>
              <a:rPr lang="ru-RU" sz="21600" b="1" i="1">
                <a:latin typeface="Times New Roman" pitchFamily="18" charset="0"/>
                <a:cs typeface="Times New Roman" pitchFamily="18" charset="0"/>
              </a:rPr>
              <a:t> рахмет</a:t>
            </a:r>
            <a:r>
              <a:rPr lang="ru-RU" sz="21600" b="1" i="1" dirty="0"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168161257"/>
      </p:ext>
    </p:extLst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Тема3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3" id="{30FAE3EE-6C37-412B-B0FF-965526DD06D2}" vid="{85323182-5261-4E88-A531-716E59B9378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6096</TotalTime>
  <Words>525</Words>
  <Application>Microsoft Office PowerPoint</Application>
  <PresentationFormat>Экран (4:3)</PresentationFormat>
  <Paragraphs>165</Paragraphs>
  <Slides>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Wingdings</vt:lpstr>
      <vt:lpstr>Тема3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Хаким Ерганат</dc:creator>
  <cp:lastModifiedBy>Анна Алина</cp:lastModifiedBy>
  <cp:revision>647</cp:revision>
  <cp:lastPrinted>2024-05-15T05:04:31Z</cp:lastPrinted>
  <dcterms:created xsi:type="dcterms:W3CDTF">2017-08-05T10:40:29Z</dcterms:created>
  <dcterms:modified xsi:type="dcterms:W3CDTF">2026-09-16T13:33:00Z</dcterms:modified>
</cp:coreProperties>
</file>