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65" r:id="rId4"/>
    <p:sldId id="256" r:id="rId5"/>
    <p:sldId id="258" r:id="rId6"/>
    <p:sldId id="259" r:id="rId7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34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6.xlsx"/><Relationship Id="rId1" Type="http://schemas.openxmlformats.org/officeDocument/2006/relationships/image" Target="../media/image1.jpe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404395261243178"/>
          <c:y val="0.10300139841743314"/>
          <c:w val="0.8678930817556465"/>
          <c:h val="0.7593197492623262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кірістер!$A$10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7460317460317461E-2"/>
                  <c:y val="-2.043423144059925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9574,0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A01-4FEF-8BBA-7D7A0C710C41}"/>
                </c:ext>
              </c:extLst>
            </c:dLbl>
            <c:dLbl>
              <c:idx val="1"/>
              <c:layout>
                <c:manualLayout>
                  <c:x val="-2.508078290135635E-2"/>
                  <c:y val="-1.787995251052431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41268,0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A01-4FEF-8BBA-7D7A0C710C41}"/>
                </c:ext>
              </c:extLst>
            </c:dLbl>
            <c:dLbl>
              <c:idx val="2"/>
              <c:layout>
                <c:manualLayout>
                  <c:x val="-1.5873015873015901E-3"/>
                  <c:y val="-3.0651347160899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A01-4FEF-8BBA-7D7A0C710C41}"/>
                </c:ext>
              </c:extLst>
            </c:dLbl>
            <c:dLbl>
              <c:idx val="3"/>
              <c:layout>
                <c:manualLayout>
                  <c:x val="0"/>
                  <c:y val="-2.8097068230823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A01-4FEF-8BBA-7D7A0C710C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кірістер!$B$9:$E$9</c:f>
              <c:strCache>
                <c:ptCount val="4"/>
                <c:pt idx="0">
                  <c:v>трансферты</c:v>
                </c:pt>
                <c:pt idx="1">
                  <c:v>Налоговые поступления</c:v>
                </c:pt>
                <c:pt idx="2">
                  <c:v>Неналоговые поступления</c:v>
                </c:pt>
                <c:pt idx="3">
                  <c:v>Основной капитал</c:v>
                </c:pt>
              </c:strCache>
            </c:strRef>
          </c:cat>
          <c:val>
            <c:numRef>
              <c:f>кірістер!$B$10:$E$10</c:f>
              <c:numCache>
                <c:formatCode>0.0</c:formatCode>
                <c:ptCount val="4"/>
                <c:pt idx="0" formatCode="General">
                  <c:v>9574</c:v>
                </c:pt>
                <c:pt idx="1">
                  <c:v>41268</c:v>
                </c:pt>
                <c:pt idx="2" formatCode="General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A01-4FEF-8BBA-7D7A0C710C41}"/>
            </c:ext>
          </c:extLst>
        </c:ser>
        <c:ser>
          <c:idx val="1"/>
          <c:order val="1"/>
          <c:tx>
            <c:strRef>
              <c:f>кірістер!$A$11</c:f>
              <c:strCache>
                <c:ptCount val="1"/>
                <c:pt idx="0">
                  <c:v>Исполнение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301587301587302E-2"/>
                  <c:y val="-2.043423144059925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9574,0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A01-4FEF-8BBA-7D7A0C710C41}"/>
                </c:ext>
              </c:extLst>
            </c:dLbl>
            <c:dLbl>
              <c:idx val="1"/>
              <c:layout>
                <c:manualLayout>
                  <c:x val="3.0158730158730149E-2"/>
                  <c:y val="-3.575990502104867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42802,1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A01-4FEF-8BBA-7D7A0C710C41}"/>
                </c:ext>
              </c:extLst>
            </c:dLbl>
            <c:dLbl>
              <c:idx val="2"/>
              <c:layout>
                <c:manualLayout>
                  <c:x val="2.0634920634920652E-2"/>
                  <c:y val="-3.0651347160899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A01-4FEF-8BBA-7D7A0C710C41}"/>
                </c:ext>
              </c:extLst>
            </c:dLbl>
            <c:dLbl>
              <c:idx val="3"/>
              <c:layout>
                <c:manualLayout>
                  <c:x val="6.2019700798438833E-2"/>
                  <c:y val="-3.575990502104867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724,6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A01-4FEF-8BBA-7D7A0C710C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кірістер!$B$9:$E$9</c:f>
              <c:strCache>
                <c:ptCount val="4"/>
                <c:pt idx="0">
                  <c:v>трансферты</c:v>
                </c:pt>
                <c:pt idx="1">
                  <c:v>Налоговые поступления</c:v>
                </c:pt>
                <c:pt idx="2">
                  <c:v>Неналоговые поступления</c:v>
                </c:pt>
                <c:pt idx="3">
                  <c:v>Основной капитал</c:v>
                </c:pt>
              </c:strCache>
            </c:strRef>
          </c:cat>
          <c:val>
            <c:numRef>
              <c:f>кірістер!$B$11:$E$11</c:f>
              <c:numCache>
                <c:formatCode>0.0</c:formatCode>
                <c:ptCount val="4"/>
                <c:pt idx="0" formatCode="General">
                  <c:v>9574</c:v>
                </c:pt>
                <c:pt idx="1">
                  <c:v>42802.1</c:v>
                </c:pt>
                <c:pt idx="2">
                  <c:v>0</c:v>
                </c:pt>
                <c:pt idx="3">
                  <c:v>724.6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A01-4FEF-8BBA-7D7A0C710C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3717504"/>
        <c:axId val="103735680"/>
        <c:axId val="0"/>
      </c:bar3DChart>
      <c:catAx>
        <c:axId val="103717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03735680"/>
        <c:crosses val="autoZero"/>
        <c:auto val="1"/>
        <c:lblAlgn val="ctr"/>
        <c:lblOffset val="100"/>
        <c:noMultiLvlLbl val="0"/>
      </c:catAx>
      <c:valAx>
        <c:axId val="1037356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0371750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0675824226287768"/>
          <c:y val="0.93919089428214975"/>
          <c:w val="0.38045017366383987"/>
          <c:h val="6.0809105717850122E-2"/>
        </c:manualLayout>
      </c:layout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шығыстар!$A$7</c:f>
              <c:strCache>
                <c:ptCount val="1"/>
                <c:pt idx="0">
                  <c:v>Жоспар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7460317460317461E-2"/>
                  <c:y val="-2.043423144059925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56675,0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85A-4FD5-818F-566D5F482CC3}"/>
                </c:ext>
              </c:extLst>
            </c:dLbl>
            <c:dLbl>
              <c:idx val="1"/>
              <c:layout>
                <c:manualLayout>
                  <c:x val="-1.6957684364689543E-2"/>
                  <c:y val="-2.8097068230823859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9574,0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85A-4FD5-818F-566D5F482CC3}"/>
                </c:ext>
              </c:extLst>
            </c:dLbl>
            <c:dLbl>
              <c:idx val="2"/>
              <c:layout>
                <c:manualLayout>
                  <c:x val="-1.5873015873015901E-3"/>
                  <c:y val="-3.065134716089925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47101,0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85A-4FD5-818F-566D5F482CC3}"/>
                </c:ext>
              </c:extLst>
            </c:dLbl>
            <c:dLbl>
              <c:idx val="3"/>
              <c:layout>
                <c:manualLayout>
                  <c:x val="0"/>
                  <c:y val="-2.8097068230823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85A-4FD5-818F-566D5F482C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шығыстар!$B$6:$D$6</c:f>
              <c:strCache>
                <c:ptCount val="3"/>
                <c:pt idx="0">
                  <c:v>Ауылдық округ бойынша</c:v>
                </c:pt>
                <c:pt idx="1">
                  <c:v>Трансферттер есебінен</c:v>
                </c:pt>
                <c:pt idx="2">
                  <c:v>Жергілікті бюджет есебінен</c:v>
                </c:pt>
              </c:strCache>
            </c:strRef>
          </c:cat>
          <c:val>
            <c:numRef>
              <c:f>шығыстар!$B$7:$D$7</c:f>
              <c:numCache>
                <c:formatCode>General</c:formatCode>
                <c:ptCount val="3"/>
                <c:pt idx="0" formatCode="0.0">
                  <c:v>56675</c:v>
                </c:pt>
                <c:pt idx="1">
                  <c:v>9574</c:v>
                </c:pt>
                <c:pt idx="2" formatCode="0.0">
                  <c:v>47101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85A-4FD5-818F-566D5F482CC3}"/>
            </c:ext>
          </c:extLst>
        </c:ser>
        <c:ser>
          <c:idx val="1"/>
          <c:order val="1"/>
          <c:tx>
            <c:strRef>
              <c:f>шығыстар!$A$8</c:f>
              <c:strCache>
                <c:ptCount val="1"/>
                <c:pt idx="0">
                  <c:v>Орындалуы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7937534453961768E-2"/>
                  <c:y val="-2.043423144059925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56590,5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85A-4FD5-818F-566D5F482CC3}"/>
                </c:ext>
              </c:extLst>
            </c:dLbl>
            <c:dLbl>
              <c:idx val="1"/>
              <c:layout>
                <c:manualLayout>
                  <c:x val="3.4338442804367243E-2"/>
                  <c:y val="-2.298851037067425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9574,0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85A-4FD5-818F-566D5F482CC3}"/>
                </c:ext>
              </c:extLst>
            </c:dLbl>
            <c:dLbl>
              <c:idx val="2"/>
              <c:layout>
                <c:manualLayout>
                  <c:x val="7.6016258155818514E-2"/>
                  <c:y val="7.6628367902247139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47016,5</a:t>
                    </a:r>
                  </a:p>
                  <a:p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471272595627739"/>
                      <c:h val="6.656450891775200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085A-4FD5-818F-566D5F482CC3}"/>
                </c:ext>
              </c:extLst>
            </c:dLbl>
            <c:dLbl>
              <c:idx val="3"/>
              <c:layout>
                <c:manualLayout>
                  <c:x val="2.3809523809523812E-2"/>
                  <c:y val="-3.8314183951123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85A-4FD5-818F-566D5F482C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шығыстар!$B$6:$D$6</c:f>
              <c:strCache>
                <c:ptCount val="3"/>
                <c:pt idx="0">
                  <c:v>Ауылдық округ бойынша</c:v>
                </c:pt>
                <c:pt idx="1">
                  <c:v>Трансферттер есебінен</c:v>
                </c:pt>
                <c:pt idx="2">
                  <c:v>Жергілікті бюджет есебінен</c:v>
                </c:pt>
              </c:strCache>
            </c:strRef>
          </c:cat>
          <c:val>
            <c:numRef>
              <c:f>шығыстар!$B$8:$D$8</c:f>
              <c:numCache>
                <c:formatCode>General</c:formatCode>
                <c:ptCount val="3"/>
                <c:pt idx="0" formatCode="0.0">
                  <c:v>56590.5</c:v>
                </c:pt>
                <c:pt idx="1">
                  <c:v>9574</c:v>
                </c:pt>
                <c:pt idx="2" formatCode="0.0">
                  <c:v>47016.5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85A-4FD5-818F-566D5F482C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4"/>
        <c:gapDepth val="173"/>
        <c:shape val="box"/>
        <c:axId val="60175872"/>
        <c:axId val="60177408"/>
        <c:axId val="0"/>
      </c:bar3DChart>
      <c:catAx>
        <c:axId val="601758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60177408"/>
        <c:crosses val="autoZero"/>
        <c:auto val="1"/>
        <c:lblAlgn val="ctr"/>
        <c:lblOffset val="100"/>
        <c:noMultiLvlLbl val="0"/>
      </c:catAx>
      <c:valAx>
        <c:axId val="60177408"/>
        <c:scaling>
          <c:orientation val="minMax"/>
          <c:max val="55000"/>
          <c:min val="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6017587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89034148027859E-2"/>
          <c:y val="0.12847545402116273"/>
          <c:w val="0.65054872473696357"/>
          <c:h val="0.8416291797606017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9644643557486354"/>
          <c:y val="0.45617005501430968"/>
          <c:w val="0.39017558150059006"/>
          <c:h val="0.27212331509408788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zero"/>
    <c:showDLblsOverMax val="0"/>
  </c:chart>
  <c:spPr>
    <a:noFill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54089689709031774"/>
          <c:y val="3.2448377581121325E-2"/>
        </c:manualLayout>
      </c:layout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'Кіріс өсуі'!$E$10</c:f>
              <c:strCache>
                <c:ptCount val="1"/>
              </c:strCache>
            </c:strRef>
          </c:tx>
          <c:cat>
            <c:strRef>
              <c:f>'Кіріс өсуі'!$B$9:$D$9</c:f>
              <c:strCache>
                <c:ptCount val="3"/>
                <c:pt idx="0">
                  <c:v>01.08.2026 жылға 53100,7мың.теңге</c:v>
                </c:pt>
                <c:pt idx="1">
                  <c:v>01.08.2025 жылға 83434,2 мың.теңге</c:v>
                </c:pt>
                <c:pt idx="2">
                  <c:v>01.08.2024 жылға 65245,5мың.теңге</c:v>
                </c:pt>
              </c:strCache>
            </c:strRef>
          </c:cat>
          <c:val>
            <c:numRef>
              <c:f>'Кіріс өсуі'!$F$10:$H$10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0-8390-4E23-97DF-E86DC976CD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0800047307778471"/>
          <c:y val="0.72522839353601065"/>
          <c:w val="0.39017558150059084"/>
          <c:h val="0.27212331509408788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zero"/>
    <c:showDLblsOverMax val="0"/>
  </c:chart>
  <c:spPr>
    <a:noFill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54089689709031774"/>
          <c:y val="3.2448377581121159E-2"/>
        </c:manualLayout>
      </c:layout>
      <c:overlay val="0"/>
    </c:title>
    <c:autoTitleDeleted val="0"/>
    <c:plotArea>
      <c:layout/>
      <c:doughnutChart>
        <c:varyColors val="1"/>
        <c:ser>
          <c:idx val="1"/>
          <c:order val="0"/>
          <c:tx>
            <c:strRef>
              <c:f>'Кіріс өсуі'!$E$10</c:f>
              <c:strCache>
                <c:ptCount val="1"/>
              </c:strCache>
            </c:strRef>
          </c:tx>
          <c:cat>
            <c:strRef>
              <c:f>'Кіріс өсуі'!$B$9:$D$9</c:f>
              <c:strCache>
                <c:ptCount val="3"/>
                <c:pt idx="0">
                  <c:v>01.08.2026 жылға 53100,7мың.теңге</c:v>
                </c:pt>
                <c:pt idx="1">
                  <c:v>01.08.2025 жылға 83434,2 мың.теңге</c:v>
                </c:pt>
                <c:pt idx="2">
                  <c:v>01.08.2024 жылға 65245,5мың.теңге</c:v>
                </c:pt>
              </c:strCache>
            </c:strRef>
          </c:cat>
          <c:val>
            <c:numRef>
              <c:f>'Кіріс өсуі'!$F$10:$H$10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0-152E-4929-B110-C4E81E59502A}"/>
            </c:ext>
          </c:extLst>
        </c:ser>
        <c:ser>
          <c:idx val="2"/>
          <c:order val="1"/>
          <c:tx>
            <c:strRef>
              <c:f>'Кіріс өсуі'!$E$10</c:f>
              <c:strCache>
                <c:ptCount val="1"/>
              </c:strCache>
            </c:strRef>
          </c:tx>
          <c:cat>
            <c:strRef>
              <c:f>'Кіріс өсуі'!$B$9:$D$9</c:f>
              <c:strCache>
                <c:ptCount val="3"/>
                <c:pt idx="0">
                  <c:v>01.08.2026 жылға 53100,7мың.теңге</c:v>
                </c:pt>
                <c:pt idx="1">
                  <c:v>01.08.2025 жылға 83434,2 мың.теңге</c:v>
                </c:pt>
                <c:pt idx="2">
                  <c:v>01.08.2024 жылға 65245,5мың.теңге</c:v>
                </c:pt>
              </c:strCache>
            </c:strRef>
          </c:cat>
          <c:val>
            <c:numRef>
              <c:f>'Кіріс өсуі'!$F$10:$H$10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152E-4929-B110-C4E81E59502A}"/>
            </c:ext>
          </c:extLst>
        </c:ser>
        <c:ser>
          <c:idx val="3"/>
          <c:order val="2"/>
          <c:tx>
            <c:strRef>
              <c:f>'Кіріс өсуі'!$E$10</c:f>
              <c:strCache>
                <c:ptCount val="1"/>
              </c:strCache>
            </c:strRef>
          </c:tx>
          <c:cat>
            <c:strRef>
              <c:f>'Кіріс өсуі'!$B$9:$D$9</c:f>
              <c:strCache>
                <c:ptCount val="3"/>
                <c:pt idx="0">
                  <c:v>01.08.2026 жылға 53100,7мың.теңге</c:v>
                </c:pt>
                <c:pt idx="1">
                  <c:v>01.08.2025 жылға 83434,2 мың.теңге</c:v>
                </c:pt>
                <c:pt idx="2">
                  <c:v>01.08.2024 жылға 65245,5мың.теңге</c:v>
                </c:pt>
              </c:strCache>
            </c:strRef>
          </c:cat>
          <c:val>
            <c:numRef>
              <c:f>'Кіріс өсуі'!$F$10:$H$10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2-152E-4929-B110-C4E81E59502A}"/>
            </c:ext>
          </c:extLst>
        </c:ser>
        <c:ser>
          <c:idx val="0"/>
          <c:order val="3"/>
          <c:tx>
            <c:strRef>
              <c:f>'C:\Users\Intel\Desktop\Новая папка\фин отдел\АЗАММАТТЫҚ БЮДЖЕТ\2025 Аз бюдж\бюджет 01.02\[Слайд азаматтық бюджет казак.xlsx]Кіріс өсуі'!$E$10</c:f>
              <c:strCache>
                <c:ptCount val="1"/>
              </c:strCache>
            </c:strRef>
          </c:tx>
          <c:cat>
            <c:strRef>
              <c:f>'[1]Кіріс өсуі'!$B$9:$D$9</c:f>
              <c:strCache>
                <c:ptCount val="3"/>
                <c:pt idx="0">
                  <c:v>01.02.2025 жылға 28535,7мың.теңге</c:v>
                </c:pt>
                <c:pt idx="1">
                  <c:v>01.02.2024 жылға 5748,5 мың.теңге</c:v>
                </c:pt>
                <c:pt idx="2">
                  <c:v>01.02.2023 жылға 4578,5 мың.теңге</c:v>
                </c:pt>
              </c:strCache>
            </c:strRef>
          </c:cat>
          <c:val>
            <c:numRef>
              <c:f>'[1]Кіріс өсуі'!$F$10:$H$10</c:f>
              <c:numCache>
                <c:formatCode>General</c:formatCode>
                <c:ptCount val="3"/>
                <c:pt idx="0">
                  <c:v>25835.8</c:v>
                </c:pt>
                <c:pt idx="1">
                  <c:v>5748.5</c:v>
                </c:pt>
                <c:pt idx="2">
                  <c:v>4578.5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52E-4929-B110-C4E81E5950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0800047307778293"/>
          <c:y val="0.72522839353601065"/>
          <c:w val="0.39017558150059006"/>
          <c:h val="0.27212331509408788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zero"/>
    <c:showDLblsOverMax val="0"/>
  </c:chart>
  <c:spPr>
    <a:noFill/>
  </c:sp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4593969306305227"/>
          <c:y val="3.8324046392521224E-2"/>
          <c:w val="0.7367786861678659"/>
          <c:h val="0.86376843832392292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'Шығыс өсуі'!$A$10</c:f>
              <c:strCache>
                <c:ptCount val="1"/>
                <c:pt idx="0">
                  <c:v>Шығыстар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1167145283310445E-2"/>
                  <c:y val="-1.5325673580449428E-2"/>
                </c:manualLayout>
              </c:layout>
              <c:tx>
                <c:rich>
                  <a:bodyPr/>
                  <a:lstStyle/>
                  <a:p>
                    <a:r>
                      <a:rPr lang="en-US" sz="1600" b="1"/>
                      <a:t>45944,3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1D8-416B-9DEE-3997DE530DC2}"/>
                </c:ext>
              </c:extLst>
            </c:dLbl>
            <c:dLbl>
              <c:idx val="1"/>
              <c:layout>
                <c:manualLayout>
                  <c:x val="2.4874011466348211E-2"/>
                  <c:y val="-2.5557559016339271E-2"/>
                </c:manualLayout>
              </c:layout>
              <c:tx>
                <c:rich>
                  <a:bodyPr/>
                  <a:lstStyle/>
                  <a:p>
                    <a:r>
                      <a:rPr lang="en-US" sz="1600" b="1"/>
                      <a:t>49370,3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1D8-416B-9DEE-3997DE530DC2}"/>
                </c:ext>
              </c:extLst>
            </c:dLbl>
            <c:dLbl>
              <c:idx val="2"/>
              <c:layout>
                <c:manualLayout>
                  <c:x val="1.731601436479286E-2"/>
                  <c:y val="-1.5325673580449428E-2"/>
                </c:manualLayout>
              </c:layout>
              <c:tx>
                <c:rich>
                  <a:bodyPr/>
                  <a:lstStyle/>
                  <a:p>
                    <a:r>
                      <a:rPr lang="en-US" sz="1600" b="1"/>
                      <a:t>56500,5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1D8-416B-9DEE-3997DE530DC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'Шығыс өсуі'!$B$9:$D$9</c:f>
              <c:strCache>
                <c:ptCount val="3"/>
                <c:pt idx="0">
                  <c:v>01.08.2024 жыл </c:v>
                </c:pt>
                <c:pt idx="1">
                  <c:v>01.08.2025 жыл </c:v>
                </c:pt>
                <c:pt idx="2">
                  <c:v>01.08.2026 жыл </c:v>
                </c:pt>
              </c:strCache>
            </c:strRef>
          </c:cat>
          <c:val>
            <c:numRef>
              <c:f>'Шығыс өсуі'!$B$10:$D$10</c:f>
              <c:numCache>
                <c:formatCode>General</c:formatCode>
                <c:ptCount val="3"/>
                <c:pt idx="0" formatCode="0.0">
                  <c:v>45944.3</c:v>
                </c:pt>
                <c:pt idx="1">
                  <c:v>49370.3</c:v>
                </c:pt>
                <c:pt idx="2">
                  <c:v>56590.5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1D8-416B-9DEE-3997DE530D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1373824"/>
        <c:axId val="81379712"/>
        <c:axId val="0"/>
      </c:bar3DChart>
      <c:catAx>
        <c:axId val="8137382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81379712"/>
        <c:crosses val="autoZero"/>
        <c:auto val="1"/>
        <c:lblAlgn val="ctr"/>
        <c:lblOffset val="100"/>
        <c:noMultiLvlLbl val="0"/>
      </c:catAx>
      <c:valAx>
        <c:axId val="81379712"/>
        <c:scaling>
          <c:orientation val="minMax"/>
        </c:scaling>
        <c:delete val="1"/>
        <c:axPos val="b"/>
        <c:majorGridlines/>
        <c:numFmt formatCode="0.0" sourceLinked="1"/>
        <c:majorTickMark val="out"/>
        <c:minorTickMark val="none"/>
        <c:tickLblPos val="nextTo"/>
        <c:crossAx val="8137382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3.4616984352365794E-4"/>
          <c:y val="3.0849976534390415E-2"/>
          <c:w val="0.63100176412374764"/>
          <c:h val="0.95590499035303189"/>
        </c:manualLayout>
      </c:layout>
      <c:doughnutChart>
        <c:varyColors val="1"/>
        <c:ser>
          <c:idx val="0"/>
          <c:order val="0"/>
          <c:tx>
            <c:strRef>
              <c:f>'Шығыстар бағыты'!$E$10</c:f>
              <c:strCache>
                <c:ptCount val="1"/>
              </c:strCache>
            </c:strRef>
          </c:tx>
          <c:cat>
            <c:strRef>
              <c:f>'Шығыстар бағыты'!$E$9:$R$9</c:f>
              <c:strCache>
                <c:ptCount val="13"/>
                <c:pt idx="1">
                  <c:v>Жалпы сипаттағы мемлекеттік қызметтерге 38194,9-60,1% (63548,0мың.теңге)</c:v>
                </c:pt>
                <c:pt idx="8">
                  <c:v>Тұрғын үй-коммуналдық шаруашылық 180,0-0,6% (28833,0мың. тенге)</c:v>
                </c:pt>
                <c:pt idx="12">
                  <c:v>Жергілікті деңгейде мәдени-демалыс жұмысын қолдау - 12364,6-60,27% (20514,0мың. тенге)</c:v>
                </c:pt>
              </c:strCache>
            </c:strRef>
          </c:cat>
          <c:val>
            <c:numRef>
              <c:f>'Шығыстар бағыты'!$F$10:$R$10</c:f>
              <c:numCache>
                <c:formatCode>General</c:formatCode>
                <c:ptCount val="13"/>
                <c:pt idx="0" formatCode="0.0">
                  <c:v>38194.9</c:v>
                </c:pt>
                <c:pt idx="7" formatCode="0.0">
                  <c:v>180</c:v>
                </c:pt>
                <c:pt idx="11" formatCode="0.00">
                  <c:v>12364.6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44-4D91-B6CA-9933CA5B5A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egendEntry>
        <c:idx val="8"/>
        <c:delete val="1"/>
      </c:legendEntry>
      <c:layout>
        <c:manualLayout>
          <c:xMode val="edge"/>
          <c:yMode val="edge"/>
          <c:x val="0.5876131262178147"/>
          <c:y val="1.0019354731372226E-4"/>
          <c:w val="0.41238686717343992"/>
          <c:h val="0.9998998800646608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zero"/>
    <c:showDLblsOverMax val="0"/>
  </c:chart>
  <c:spPr>
    <a:blipFill>
      <a:blip xmlns:r="http://schemas.openxmlformats.org/officeDocument/2006/relationships" r:embed="rId1"/>
      <a:tile tx="0" ty="0" sx="100000" sy="100000" flip="none" algn="tl"/>
    </a:blipFill>
  </c:spPr>
  <c:externalData r:id="rId2">
    <c:autoUpdate val="0"/>
  </c:externalData>
  <c:userShapes r:id="rId3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gi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Picture 2" descr="https://total.kz/storage/46/469d58bd8c1b56d783874db14f756144_resize_w_830_h_465.jpg">
          <a:extLst xmlns:a="http://schemas.openxmlformats.org/drawingml/2006/main">
            <a:ext uri="{FF2B5EF4-FFF2-40B4-BE49-F238E27FC236}">
              <a16:creationId xmlns:a16="http://schemas.microsoft.com/office/drawing/2014/main" id="{4A3145A1-F49B-472B-B402-3368DB20612A}"/>
            </a:ext>
          </a:extLst>
        </cdr:cNvPr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/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0" y="0"/>
          <a:ext cx="7315200" cy="4638675"/>
        </a:xfrm>
        <a:prstGeom xmlns:a="http://schemas.openxmlformats.org/drawingml/2006/main" prst="rect">
          <a:avLst/>
        </a:prstGeom>
        <a:noFill xmlns:a="http://schemas.openxmlformats.org/drawingml/2006/main"/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0.21427</cdr:x>
      <cdr:y>0.28278</cdr:y>
    </cdr:from>
    <cdr:to>
      <cdr:x>0.41922</cdr:x>
      <cdr:y>0.64902</cdr:y>
    </cdr:to>
    <cdr:pic>
      <cdr:nvPicPr>
        <cdr:cNvPr id="2" name="preview-image">
          <a:extLst xmlns:a="http://schemas.openxmlformats.org/drawingml/2006/main">
            <a:ext uri="{FF2B5EF4-FFF2-40B4-BE49-F238E27FC236}">
              <a16:creationId xmlns:a16="http://schemas.microsoft.com/office/drawing/2014/main" id="{00000000-0008-0000-0400-000004000000}"/>
            </a:ext>
          </a:extLst>
        </cdr:cNvPr>
        <cdr:cNvPicPr/>
      </cdr:nvPicPr>
      <cdr:blipFill>
        <a:blip xmlns:a="http://schemas.openxmlformats.org/drawingml/2006/main" xmlns:r="http://schemas.openxmlformats.org/officeDocument/2006/relationships" r:embed="rId1"/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1872208" y="1529680"/>
          <a:ext cx="1790700" cy="19812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FB6BC-D2AC-41FB-8FC0-94D9BE720C4C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715375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ru-RU" sz="2800" dirty="0"/>
            </a:br>
            <a:br>
              <a:rPr lang="ru-RU" sz="2800" dirty="0"/>
            </a:br>
            <a:br>
              <a:rPr lang="ru-RU" sz="2800" dirty="0"/>
            </a:br>
            <a:endParaRPr lang="ru-RU" sz="2200" b="1" dirty="0"/>
          </a:p>
        </p:txBody>
      </p:sp>
      <p:graphicFrame>
        <p:nvGraphicFramePr>
          <p:cNvPr id="7264" name="Group 9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0242913"/>
              </p:ext>
            </p:extLst>
          </p:nvPr>
        </p:nvGraphicFramePr>
        <p:xfrm>
          <a:off x="142844" y="857232"/>
          <a:ext cx="8749636" cy="5812127"/>
        </p:xfrm>
        <a:graphic>
          <a:graphicData uri="http://schemas.openxmlformats.org/drawingml/2006/table">
            <a:tbl>
              <a:tblPr/>
              <a:tblGrid>
                <a:gridCol w="39439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5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5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5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69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782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ж.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2026ж.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2027ж.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ж.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8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нақты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болжам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43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Өнеркәсіп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өнімінің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көлемі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1081,3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983,7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1018,09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1053,7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845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Ауыл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шаруашылық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өнімінің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көлемі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4958,0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9300,0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9578,0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443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Бөлшек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сауда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657,8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413,7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427,6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442,6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461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Негізгі капиталға бағытталған инвестиция, </a:t>
                      </a: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884,0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822,8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851,6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881,4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443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Құрылыс жұмыстарының көлемі, </a:t>
                      </a: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545,8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272,2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281,7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291,6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0443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Орташа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еңбекақы,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115366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115366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115366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115366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782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ң төменгі күнкөріс деңгейі, </a:t>
                      </a: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32830,0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38469,2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39815,6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41209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782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Жұмыссыздық деңгейі,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357158" y="285728"/>
            <a:ext cx="842806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600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Ақбұлақ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ауылдық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округінің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негізгі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әлеуметтік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экономикалық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көрсеткіштері</a:t>
            </a:r>
            <a:endParaRPr lang="ru-RU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136069"/>
      </p:ext>
    </p:extLst>
  </p:cSld>
  <p:clrMapOvr>
    <a:masterClrMapping/>
  </p:clrMapOvr>
  <p:transition spd="med"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59644" y="146756"/>
            <a:ext cx="8580301" cy="790222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/>
              <a:t>         </a:t>
            </a:r>
            <a:r>
              <a:rPr lang="en-US" sz="2400" b="1" dirty="0"/>
              <a:t>                     </a:t>
            </a:r>
            <a:r>
              <a:rPr lang="kk-KZ" sz="2400" b="1" dirty="0"/>
              <a:t>01.</a:t>
            </a:r>
            <a:r>
              <a:rPr lang="ru-RU" sz="2400" b="1" dirty="0"/>
              <a:t>0</a:t>
            </a:r>
            <a:r>
              <a:rPr lang="en-US" sz="2400" b="1" dirty="0"/>
              <a:t>8</a:t>
            </a:r>
            <a:r>
              <a:rPr lang="kk-KZ" sz="2400" b="1" dirty="0"/>
              <a:t>.</a:t>
            </a:r>
            <a:r>
              <a:rPr lang="ru-RU" sz="2400" b="1" dirty="0"/>
              <a:t>2026 </a:t>
            </a:r>
            <a:r>
              <a:rPr lang="ru-RU" sz="2400" b="1" dirty="0" err="1"/>
              <a:t>жылға</a:t>
            </a:r>
            <a:r>
              <a:rPr lang="ru-RU" sz="2400" b="1" dirty="0"/>
              <a:t> </a:t>
            </a:r>
            <a:r>
              <a:rPr lang="ru-RU" sz="2400" b="1" dirty="0" err="1"/>
              <a:t>бюджеттің</a:t>
            </a:r>
            <a:r>
              <a:rPr lang="ru-RU" sz="2400" b="1" dirty="0"/>
              <a:t> </a:t>
            </a:r>
            <a:r>
              <a:rPr lang="ru-RU" sz="2400" b="1" dirty="0" err="1"/>
              <a:t>орындалуы</a:t>
            </a:r>
            <a:r>
              <a:rPr lang="ru-RU" sz="2400" b="1" dirty="0"/>
              <a:t> </a:t>
            </a:r>
            <a:br>
              <a:rPr lang="ru-RU" sz="2400" b="1" dirty="0"/>
            </a:br>
            <a:r>
              <a:rPr lang="ru-RU" sz="1800" b="1" dirty="0" err="1"/>
              <a:t>Түсімдер</a:t>
            </a:r>
            <a:r>
              <a:rPr lang="ru-RU" sz="1800" b="1" dirty="0"/>
              <a:t>  </a:t>
            </a:r>
            <a:r>
              <a:rPr lang="en-US" sz="1800" b="1" dirty="0"/>
              <a:t>53100,7</a:t>
            </a:r>
            <a:r>
              <a:rPr lang="kk-KZ" sz="1800" b="1" dirty="0"/>
              <a:t>мың</a:t>
            </a:r>
            <a:r>
              <a:rPr lang="ru-RU" sz="1800" b="1" dirty="0"/>
              <a:t> </a:t>
            </a:r>
            <a:r>
              <a:rPr lang="ru-RU" sz="1800" b="1" dirty="0" err="1"/>
              <a:t>теңге</a:t>
            </a:r>
            <a:br>
              <a:rPr lang="ru-RU" sz="1800" b="1" dirty="0"/>
            </a:br>
            <a:endParaRPr lang="ru-RU" sz="1800" b="1" dirty="0"/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696494"/>
              </p:ext>
            </p:extLst>
          </p:nvPr>
        </p:nvGraphicFramePr>
        <p:xfrm>
          <a:off x="1043609" y="936978"/>
          <a:ext cx="7034782" cy="5861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14380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dirty="0"/>
              <a:t>     </a:t>
            </a:r>
            <a:r>
              <a:rPr lang="en-US" sz="2400" dirty="0"/>
              <a:t>              </a:t>
            </a:r>
            <a:br>
              <a:rPr lang="kk-KZ" sz="2400" dirty="0"/>
            </a:br>
            <a:r>
              <a:rPr lang="kk-KZ" sz="2400" b="1" dirty="0"/>
              <a:t>                    </a:t>
            </a:r>
            <a:r>
              <a:rPr lang="ru-RU" sz="2400" b="1" dirty="0"/>
              <a:t>    01.0</a:t>
            </a:r>
            <a:r>
              <a:rPr lang="en-US" sz="2400" b="1" dirty="0"/>
              <a:t>8</a:t>
            </a:r>
            <a:r>
              <a:rPr lang="ru-RU" sz="2400" b="1" dirty="0"/>
              <a:t>.2026 </a:t>
            </a:r>
            <a:r>
              <a:rPr lang="ru-RU" sz="2400" b="1" dirty="0" err="1"/>
              <a:t>жылға</a:t>
            </a:r>
            <a:r>
              <a:rPr lang="ru-RU" sz="2400" b="1" dirty="0"/>
              <a:t> </a:t>
            </a:r>
            <a:r>
              <a:rPr lang="ru-RU" sz="2400" b="1" dirty="0" err="1"/>
              <a:t>бюджеттің</a:t>
            </a:r>
            <a:r>
              <a:rPr lang="ru-RU" sz="2400" b="1" dirty="0"/>
              <a:t> </a:t>
            </a:r>
            <a:r>
              <a:rPr lang="ru-RU" sz="2400" b="1" dirty="0" err="1"/>
              <a:t>орындалуы</a:t>
            </a:r>
            <a:r>
              <a:rPr lang="ru-RU" sz="2400" b="1" dirty="0"/>
              <a:t> </a:t>
            </a:r>
            <a:br>
              <a:rPr lang="ru-RU" sz="2400" b="1" dirty="0"/>
            </a:br>
            <a:r>
              <a:rPr lang="ru-RU" sz="1800" b="1" dirty="0"/>
              <a:t> </a:t>
            </a:r>
            <a:r>
              <a:rPr lang="ru-RU" sz="1800" b="1" dirty="0" err="1"/>
              <a:t>Шығыстар</a:t>
            </a:r>
            <a:r>
              <a:rPr lang="ru-RU" sz="1800" b="1" dirty="0"/>
              <a:t> </a:t>
            </a:r>
            <a:r>
              <a:rPr lang="en-US" sz="1800" b="1" dirty="0"/>
              <a:t>56590,5</a:t>
            </a:r>
            <a:r>
              <a:rPr lang="kk-KZ" sz="1800" b="1" dirty="0"/>
              <a:t>мың</a:t>
            </a:r>
            <a:r>
              <a:rPr lang="ru-RU" sz="1800" b="1" dirty="0"/>
              <a:t>.</a:t>
            </a:r>
            <a:r>
              <a:rPr lang="ru-RU" sz="1800" b="1" dirty="0" err="1"/>
              <a:t>теңге</a:t>
            </a:r>
            <a:br>
              <a:rPr lang="ru-RU" sz="1800" dirty="0"/>
            </a:br>
            <a:endParaRPr lang="ru-RU" sz="1800" dirty="0"/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1533525" y="942975"/>
          <a:ext cx="6076950" cy="4972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latin typeface="Arial" pitchFamily="34" charset="0"/>
                <a:cs typeface="Arial" pitchFamily="34" charset="0"/>
              </a:rPr>
              <a:t>Ауыл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округ бюджет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кірістерінің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01</a:t>
            </a:r>
            <a:r>
              <a:rPr lang="kk-KZ" sz="2000" b="1" dirty="0">
                <a:latin typeface="Arial" pitchFamily="34" charset="0"/>
                <a:cs typeface="Arial" pitchFamily="34" charset="0"/>
              </a:rPr>
              <a:t>.0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8</a:t>
            </a:r>
            <a:r>
              <a:rPr lang="kk-KZ" sz="2000" b="1" dirty="0">
                <a:latin typeface="Arial" pitchFamily="34" charset="0"/>
                <a:cs typeface="Arial" pitchFamily="34" charset="0"/>
              </a:rPr>
              <a:t>.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2024-2026жылдардағы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қозғалысы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0000000-0008-0000-0200-000005000000}"/>
              </a:ext>
            </a:extLst>
          </p:cNvPr>
          <p:cNvGraphicFramePr>
            <a:graphicFrameLocks/>
          </p:cNvGraphicFramePr>
          <p:nvPr/>
        </p:nvGraphicFramePr>
        <p:xfrm>
          <a:off x="1824037" y="1304925"/>
          <a:ext cx="5495925" cy="4248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00000000-0008-0000-02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9614880"/>
              </p:ext>
            </p:extLst>
          </p:nvPr>
        </p:nvGraphicFramePr>
        <p:xfrm>
          <a:off x="755576" y="3573015"/>
          <a:ext cx="7825258" cy="1824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00000000-0008-0000-02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9100343"/>
              </p:ext>
            </p:extLst>
          </p:nvPr>
        </p:nvGraphicFramePr>
        <p:xfrm>
          <a:off x="1331640" y="1772816"/>
          <a:ext cx="7250384" cy="2808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ru-RU" sz="2400" b="1" dirty="0"/>
              <a:t>         </a:t>
            </a:r>
            <a:r>
              <a:rPr lang="ru-RU" sz="2400" b="1" dirty="0" err="1"/>
              <a:t>Ауылдық</a:t>
            </a:r>
            <a:r>
              <a:rPr lang="ru-RU" sz="2400" b="1" dirty="0"/>
              <a:t> округ бюджет </a:t>
            </a:r>
            <a:r>
              <a:rPr lang="ru-RU" sz="2400" b="1" dirty="0" err="1"/>
              <a:t>шығыстарының</a:t>
            </a:r>
            <a:r>
              <a:rPr lang="ru-RU" sz="2400" b="1" dirty="0"/>
              <a:t> 01.0</a:t>
            </a:r>
            <a:r>
              <a:rPr lang="en-US" sz="2400" b="1" dirty="0"/>
              <a:t>8</a:t>
            </a:r>
            <a:r>
              <a:rPr lang="kk-KZ" sz="2400" b="1" dirty="0"/>
              <a:t>.</a:t>
            </a:r>
            <a:r>
              <a:rPr lang="ru-RU" sz="2400" b="1" dirty="0"/>
              <a:t>2024-2026ж </a:t>
            </a:r>
            <a:r>
              <a:rPr lang="ru-RU" sz="2400" b="1" dirty="0" err="1"/>
              <a:t>қозғалысы</a:t>
            </a:r>
            <a:endParaRPr lang="ru-RU" sz="1800" b="1" dirty="0"/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aphicFramePr>
            <a:graphicFrameLocks/>
          </p:cNvGraphicFramePr>
          <p:nvPr/>
        </p:nvGraphicFramePr>
        <p:xfrm>
          <a:off x="1653778" y="947738"/>
          <a:ext cx="5836443" cy="4962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722489"/>
          </a:xfrm>
        </p:spPr>
        <p:txBody>
          <a:bodyPr>
            <a:normAutofit fontScale="90000"/>
          </a:bodyPr>
          <a:lstStyle/>
          <a:p>
            <a:br>
              <a:rPr lang="ru-RU" sz="2400" b="1" dirty="0"/>
            </a:br>
            <a:br>
              <a:rPr lang="ru-RU" sz="2400" b="1" dirty="0"/>
            </a:br>
            <a:r>
              <a:rPr lang="ru-RU" sz="2400" b="1" dirty="0"/>
              <a:t> 01.0</a:t>
            </a:r>
            <a:r>
              <a:rPr lang="en-US" sz="2400" b="1" dirty="0"/>
              <a:t>8</a:t>
            </a:r>
            <a:r>
              <a:rPr lang="ru-RU" sz="2400" b="1" dirty="0"/>
              <a:t>.2026 </a:t>
            </a:r>
            <a:r>
              <a:rPr lang="ru-RU" sz="2400" b="1" dirty="0" err="1"/>
              <a:t>жылға</a:t>
            </a:r>
            <a:r>
              <a:rPr lang="ru-RU" sz="2400" b="1" dirty="0"/>
              <a:t> </a:t>
            </a:r>
            <a:r>
              <a:rPr lang="ru-RU" sz="2400" b="1" dirty="0" err="1"/>
              <a:t>Ақбұлақ</a:t>
            </a:r>
            <a:r>
              <a:rPr lang="ru-RU" sz="2400" b="1" dirty="0"/>
              <a:t> </a:t>
            </a:r>
            <a:r>
              <a:rPr lang="ru-RU" sz="2400" b="1" dirty="0" err="1"/>
              <a:t>ауыл</a:t>
            </a:r>
            <a:r>
              <a:rPr lang="kk-KZ" sz="2400" b="1" dirty="0"/>
              <a:t>дық</a:t>
            </a:r>
            <a:r>
              <a:rPr lang="ru-RU" sz="2400" b="1" dirty="0"/>
              <a:t> округ бюджет </a:t>
            </a:r>
            <a:r>
              <a:rPr lang="ru-RU" sz="2400" b="1" dirty="0" err="1"/>
              <a:t>шығыстарының</a:t>
            </a:r>
            <a:r>
              <a:rPr lang="ru-RU" sz="2400" b="1" dirty="0"/>
              <a:t> </a:t>
            </a:r>
            <a:r>
              <a:rPr lang="ru-RU" sz="2400" b="1" dirty="0" err="1"/>
              <a:t>бағыттары</a:t>
            </a:r>
            <a:r>
              <a:rPr lang="ru-RU" sz="2400" b="1" dirty="0"/>
              <a:t>                 (</a:t>
            </a:r>
            <a:r>
              <a:rPr lang="en-US" sz="2400" b="1" dirty="0"/>
              <a:t>56590,5</a:t>
            </a:r>
            <a:r>
              <a:rPr lang="kk-KZ" sz="2400" b="1" dirty="0"/>
              <a:t> </a:t>
            </a:r>
            <a:r>
              <a:rPr lang="ru-RU" sz="2400" b="1" dirty="0" err="1"/>
              <a:t>мың.теңге</a:t>
            </a:r>
            <a:r>
              <a:rPr lang="ru-RU" sz="2400" b="1" dirty="0"/>
              <a:t> </a:t>
            </a:r>
            <a:r>
              <a:rPr lang="ru-RU" sz="2400" b="1" dirty="0" err="1"/>
              <a:t>жалпы</a:t>
            </a:r>
            <a:r>
              <a:rPr lang="ru-RU" sz="2400" b="1" dirty="0"/>
              <a:t> </a:t>
            </a:r>
            <a:r>
              <a:rPr lang="ru-RU" sz="2400" b="1" dirty="0" err="1"/>
              <a:t>шығыннан</a:t>
            </a:r>
            <a:r>
              <a:rPr lang="ru-RU" sz="2400" b="1" dirty="0"/>
              <a:t> </a:t>
            </a:r>
            <a:r>
              <a:rPr lang="ru-RU" sz="2400" b="1" dirty="0" err="1"/>
              <a:t>үлесі</a:t>
            </a:r>
            <a:r>
              <a:rPr lang="ru-RU" sz="2400" b="1" dirty="0"/>
              <a:t>)</a:t>
            </a:r>
            <a:br>
              <a:rPr lang="ru-RU" sz="2400" b="1" dirty="0"/>
            </a:br>
            <a:br>
              <a:rPr lang="ru-RU" sz="2400" b="1" dirty="0"/>
            </a:br>
            <a:endParaRPr lang="ru-RU" sz="1800" b="1" dirty="0"/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8396446"/>
              </p:ext>
            </p:extLst>
          </p:nvPr>
        </p:nvGraphicFramePr>
        <p:xfrm>
          <a:off x="179512" y="908720"/>
          <a:ext cx="8737475" cy="5409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8585</TotalTime>
  <Words>202</Words>
  <Application>Microsoft Office PowerPoint</Application>
  <PresentationFormat>Экран (4:3)</PresentationFormat>
  <Paragraphs>72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Тема Office</vt:lpstr>
      <vt:lpstr>   </vt:lpstr>
      <vt:lpstr>                              01.08.2026 жылға бюджеттің орындалуы  Түсімдер  53100,7мың теңге </vt:lpstr>
      <vt:lpstr>                                            01.08.2026 жылға бюджеттің орындалуы   Шығыстар 56590,5мың.теңге </vt:lpstr>
      <vt:lpstr>Презентация PowerPoint</vt:lpstr>
      <vt:lpstr>         Ауылдық округ бюджет шығыстарының 01.08.2024-2026ж қозғалысы</vt:lpstr>
      <vt:lpstr>   01.08.2026 жылға Ақбұлақ ауылдық округ бюджет шығыстарының бағыттары                 (56590,5 мың.теңге жалпы шығыннан үлесі) 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Intel</cp:lastModifiedBy>
  <cp:revision>299</cp:revision>
  <cp:lastPrinted>2023-03-07T10:43:02Z</cp:lastPrinted>
  <dcterms:created xsi:type="dcterms:W3CDTF">2019-11-05T10:12:40Z</dcterms:created>
  <dcterms:modified xsi:type="dcterms:W3CDTF">2026-09-03T11:31:31Z</dcterms:modified>
</cp:coreProperties>
</file>