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 id="2147483714" r:id="rId2"/>
  </p:sldMasterIdLst>
  <p:notesMasterIdLst>
    <p:notesMasterId r:id="rId31"/>
  </p:notesMasterIdLst>
  <p:sldIdLst>
    <p:sldId id="344" r:id="rId3"/>
    <p:sldId id="345" r:id="rId4"/>
    <p:sldId id="342" r:id="rId5"/>
    <p:sldId id="308" r:id="rId6"/>
    <p:sldId id="285" r:id="rId7"/>
    <p:sldId id="288" r:id="rId8"/>
    <p:sldId id="304" r:id="rId9"/>
    <p:sldId id="305" r:id="rId10"/>
    <p:sldId id="325" r:id="rId11"/>
    <p:sldId id="277" r:id="rId12"/>
    <p:sldId id="295" r:id="rId13"/>
    <p:sldId id="296" r:id="rId14"/>
    <p:sldId id="297" r:id="rId15"/>
    <p:sldId id="301" r:id="rId16"/>
    <p:sldId id="358" r:id="rId17"/>
    <p:sldId id="313" r:id="rId18"/>
    <p:sldId id="292" r:id="rId19"/>
    <p:sldId id="293" r:id="rId20"/>
    <p:sldId id="294" r:id="rId21"/>
    <p:sldId id="323" r:id="rId22"/>
    <p:sldId id="324" r:id="rId23"/>
    <p:sldId id="306" r:id="rId24"/>
    <p:sldId id="352" r:id="rId25"/>
    <p:sldId id="351" r:id="rId26"/>
    <p:sldId id="357" r:id="rId27"/>
    <p:sldId id="354" r:id="rId28"/>
    <p:sldId id="356" r:id="rId29"/>
    <p:sldId id="355" r:id="rId30"/>
  </p:sldIdLst>
  <p:sldSz cx="12192000" cy="6858000"/>
  <p:notesSz cx="6858000" cy="9144000"/>
  <p:defaultText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Обзорная карта участков" id="{EEADD1DF-F358-4045-AEDD-E9C06DA61943}">
          <p14:sldIdLst>
            <p14:sldId id="344"/>
            <p14:sldId id="345"/>
          </p14:sldIdLst>
        </p14:section>
        <p14:section name="26" id="{AFDB95D1-8C90-45EE-B5FD-A204ED7B66C2}">
          <p14:sldIdLst>
            <p14:sldId id="342"/>
            <p14:sldId id="308"/>
            <p14:sldId id="285"/>
            <p14:sldId id="288"/>
            <p14:sldId id="304"/>
            <p14:sldId id="305"/>
            <p14:sldId id="325"/>
            <p14:sldId id="277"/>
            <p14:sldId id="295"/>
            <p14:sldId id="296"/>
            <p14:sldId id="297"/>
            <p14:sldId id="301"/>
            <p14:sldId id="358"/>
            <p14:sldId id="313"/>
            <p14:sldId id="292"/>
            <p14:sldId id="293"/>
            <p14:sldId id="294"/>
            <p14:sldId id="323"/>
            <p14:sldId id="324"/>
            <p14:sldId id="306"/>
            <p14:sldId id="352"/>
            <p14:sldId id="351"/>
            <p14:sldId id="357"/>
            <p14:sldId id="354"/>
            <p14:sldId id="356"/>
            <p14:sldId id="35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F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4660"/>
  </p:normalViewPr>
  <p:slideViewPr>
    <p:cSldViewPr snapToGrid="0">
      <p:cViewPr varScale="1">
        <p:scale>
          <a:sx n="85" d="100"/>
          <a:sy n="85" d="100"/>
        </p:scale>
        <p:origin x="581"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12895-491E-4B68-9244-9373CB66BF81}" type="datetimeFigureOut">
              <a:rPr lang="ru-KZ" smtClean="0"/>
              <a:t>09/14/2026</a:t>
            </a:fld>
            <a:endParaRPr lang="ru-KZ"/>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648072-571B-421B-A81E-E99882B331A6}" type="slidenum">
              <a:rPr lang="ru-KZ" smtClean="0"/>
              <a:t>‹#›</a:t>
            </a:fld>
            <a:endParaRPr lang="ru-KZ"/>
          </a:p>
        </p:txBody>
      </p:sp>
    </p:spTree>
    <p:extLst>
      <p:ext uri="{BB962C8B-B14F-4D97-AF65-F5344CB8AC3E}">
        <p14:creationId xmlns:p14="http://schemas.microsoft.com/office/powerpoint/2010/main" val="647178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b626822a3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3b626822a3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41784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9C9CF6E-D0DC-5DC8-1221-A4EA08D4CE6A}"/>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ru-KZ"/>
          </a:p>
        </p:txBody>
      </p:sp>
      <p:sp>
        <p:nvSpPr>
          <p:cNvPr id="3" name="Подзаголовок 2">
            <a:extLst>
              <a:ext uri="{FF2B5EF4-FFF2-40B4-BE49-F238E27FC236}">
                <a16:creationId xmlns:a16="http://schemas.microsoft.com/office/drawing/2014/main" id="{36DAA077-142E-0717-FB20-D24CE31EBA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ru-KZ"/>
          </a:p>
        </p:txBody>
      </p:sp>
      <p:sp>
        <p:nvSpPr>
          <p:cNvPr id="4" name="Дата 3">
            <a:extLst>
              <a:ext uri="{FF2B5EF4-FFF2-40B4-BE49-F238E27FC236}">
                <a16:creationId xmlns:a16="http://schemas.microsoft.com/office/drawing/2014/main" id="{6F96D3B3-D320-1CBC-D059-13F9D96352F8}"/>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5" name="Нижний колонтитул 4">
            <a:extLst>
              <a:ext uri="{FF2B5EF4-FFF2-40B4-BE49-F238E27FC236}">
                <a16:creationId xmlns:a16="http://schemas.microsoft.com/office/drawing/2014/main" id="{08E46634-C819-8C49-CD94-3214A9378101}"/>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06CFEB73-2372-FEBB-BBAB-96EB44F2D819}"/>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422848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B4A793-3DDF-EE3C-9447-35B9725A41A3}"/>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678A8DED-0D84-4839-835E-28AFA84D850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DD95C268-1358-D7F8-0B17-63D4F88273A1}"/>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5" name="Нижний колонтитул 4">
            <a:extLst>
              <a:ext uri="{FF2B5EF4-FFF2-40B4-BE49-F238E27FC236}">
                <a16:creationId xmlns:a16="http://schemas.microsoft.com/office/drawing/2014/main" id="{0D99F90B-81B6-4F03-5B29-888E646F2888}"/>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0374940B-7F50-3F04-CEB7-3F3936E1B17A}"/>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625150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98491A8-2829-84D3-A0C4-5AF235AB38A2}"/>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ru-KZ"/>
          </a:p>
        </p:txBody>
      </p:sp>
      <p:sp>
        <p:nvSpPr>
          <p:cNvPr id="3" name="Текст 2">
            <a:extLst>
              <a:ext uri="{FF2B5EF4-FFF2-40B4-BE49-F238E27FC236}">
                <a16:creationId xmlns:a16="http://schemas.microsoft.com/office/drawing/2014/main" id="{21397C55-08F6-E79B-A0B0-CCD04AD76B7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82FFF8F-6D75-3063-45DA-D5F48F681647}"/>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5" name="Нижний колонтитул 4">
            <a:extLst>
              <a:ext uri="{FF2B5EF4-FFF2-40B4-BE49-F238E27FC236}">
                <a16:creationId xmlns:a16="http://schemas.microsoft.com/office/drawing/2014/main" id="{6583BC21-7FC4-C9A6-5773-3FCDA3B8BCD1}"/>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D2FF8559-022E-DCFC-FB5D-DF09A5C87D7E}"/>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955118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E5783F1-A465-CCB2-E48F-EE7A80C1BFA4}"/>
              </a:ext>
            </a:extLst>
          </p:cNvPr>
          <p:cNvSpPr>
            <a:spLocks noGrp="1"/>
          </p:cNvSpPr>
          <p:nvPr>
            <p:ph type="title"/>
          </p:nvPr>
        </p:nvSpPr>
        <p:spPr/>
        <p:txBody>
          <a:bodyPr/>
          <a:lstStyle/>
          <a:p>
            <a:r>
              <a:rPr lang="ru-RU"/>
              <a:t>Образец заголовка</a:t>
            </a:r>
            <a:endParaRPr lang="ru-KZ"/>
          </a:p>
        </p:txBody>
      </p:sp>
      <p:sp>
        <p:nvSpPr>
          <p:cNvPr id="3" name="Объект 2">
            <a:extLst>
              <a:ext uri="{FF2B5EF4-FFF2-40B4-BE49-F238E27FC236}">
                <a16:creationId xmlns:a16="http://schemas.microsoft.com/office/drawing/2014/main" id="{FC531200-887D-0F4A-3BA8-D30591ACB838}"/>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Объект 3">
            <a:extLst>
              <a:ext uri="{FF2B5EF4-FFF2-40B4-BE49-F238E27FC236}">
                <a16:creationId xmlns:a16="http://schemas.microsoft.com/office/drawing/2014/main" id="{8F2D958E-CDAA-EC4C-60F0-898C98B24CB4}"/>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Дата 4">
            <a:extLst>
              <a:ext uri="{FF2B5EF4-FFF2-40B4-BE49-F238E27FC236}">
                <a16:creationId xmlns:a16="http://schemas.microsoft.com/office/drawing/2014/main" id="{64CB3689-736D-86CB-2B0A-2BF721046252}"/>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6" name="Нижний колонтитул 5">
            <a:extLst>
              <a:ext uri="{FF2B5EF4-FFF2-40B4-BE49-F238E27FC236}">
                <a16:creationId xmlns:a16="http://schemas.microsoft.com/office/drawing/2014/main" id="{C80BC0F3-976A-28DC-F731-568066E2D6D4}"/>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2D6676DF-0D2F-364C-8C6F-2B0AF5F14B6E}"/>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533959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AF27BBF-3463-E64A-19D9-19119BC6019D}"/>
              </a:ext>
            </a:extLst>
          </p:cNvPr>
          <p:cNvSpPr>
            <a:spLocks noGrp="1"/>
          </p:cNvSpPr>
          <p:nvPr>
            <p:ph type="title"/>
          </p:nvPr>
        </p:nvSpPr>
        <p:spPr>
          <a:xfrm>
            <a:off x="839788" y="365125"/>
            <a:ext cx="10515600" cy="1325563"/>
          </a:xfrm>
        </p:spPr>
        <p:txBody>
          <a:bodyPr/>
          <a:lstStyle/>
          <a:p>
            <a:r>
              <a:rPr lang="ru-RU"/>
              <a:t>Образец заголовка</a:t>
            </a:r>
            <a:endParaRPr lang="ru-KZ"/>
          </a:p>
        </p:txBody>
      </p:sp>
      <p:sp>
        <p:nvSpPr>
          <p:cNvPr id="3" name="Текст 2">
            <a:extLst>
              <a:ext uri="{FF2B5EF4-FFF2-40B4-BE49-F238E27FC236}">
                <a16:creationId xmlns:a16="http://schemas.microsoft.com/office/drawing/2014/main" id="{D65F55E6-AFBE-E345-B788-B106CA50D8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B7D0CEB5-153E-A90D-6633-4DE2A900FE3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5" name="Текст 4">
            <a:extLst>
              <a:ext uri="{FF2B5EF4-FFF2-40B4-BE49-F238E27FC236}">
                <a16:creationId xmlns:a16="http://schemas.microsoft.com/office/drawing/2014/main" id="{FAE58D5C-5F45-18EA-67B9-164065F461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DD1003AB-1436-D31E-5D8B-2C18963E29F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7" name="Дата 6">
            <a:extLst>
              <a:ext uri="{FF2B5EF4-FFF2-40B4-BE49-F238E27FC236}">
                <a16:creationId xmlns:a16="http://schemas.microsoft.com/office/drawing/2014/main" id="{872AEA1A-911A-047E-D6E1-08DC143DA2FE}"/>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8" name="Нижний колонтитул 7">
            <a:extLst>
              <a:ext uri="{FF2B5EF4-FFF2-40B4-BE49-F238E27FC236}">
                <a16:creationId xmlns:a16="http://schemas.microsoft.com/office/drawing/2014/main" id="{C440D92A-EDF6-1857-B94F-BF886DD526BF}"/>
              </a:ext>
            </a:extLst>
          </p:cNvPr>
          <p:cNvSpPr>
            <a:spLocks noGrp="1"/>
          </p:cNvSpPr>
          <p:nvPr>
            <p:ph type="ftr" sz="quarter" idx="11"/>
          </p:nvPr>
        </p:nvSpPr>
        <p:spPr/>
        <p:txBody>
          <a:bodyPr/>
          <a:lstStyle/>
          <a:p>
            <a:endParaRPr lang="ru-KZ"/>
          </a:p>
        </p:txBody>
      </p:sp>
      <p:sp>
        <p:nvSpPr>
          <p:cNvPr id="9" name="Номер слайда 8">
            <a:extLst>
              <a:ext uri="{FF2B5EF4-FFF2-40B4-BE49-F238E27FC236}">
                <a16:creationId xmlns:a16="http://schemas.microsoft.com/office/drawing/2014/main" id="{E3ECCCBC-04A3-BE3C-BFBD-35EE12B99750}"/>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41693008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19FE1D5-C32D-58A7-1078-FA3399EEE639}"/>
              </a:ext>
            </a:extLst>
          </p:cNvPr>
          <p:cNvSpPr>
            <a:spLocks noGrp="1"/>
          </p:cNvSpPr>
          <p:nvPr>
            <p:ph type="title"/>
          </p:nvPr>
        </p:nvSpPr>
        <p:spPr/>
        <p:txBody>
          <a:bodyPr/>
          <a:lstStyle/>
          <a:p>
            <a:r>
              <a:rPr lang="ru-RU"/>
              <a:t>Образец заголовка</a:t>
            </a:r>
            <a:endParaRPr lang="ru-KZ"/>
          </a:p>
        </p:txBody>
      </p:sp>
      <p:sp>
        <p:nvSpPr>
          <p:cNvPr id="3" name="Дата 2">
            <a:extLst>
              <a:ext uri="{FF2B5EF4-FFF2-40B4-BE49-F238E27FC236}">
                <a16:creationId xmlns:a16="http://schemas.microsoft.com/office/drawing/2014/main" id="{D0ED6870-9840-C0AD-534E-5D5BBA6AA1E7}"/>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4" name="Нижний колонтитул 3">
            <a:extLst>
              <a:ext uri="{FF2B5EF4-FFF2-40B4-BE49-F238E27FC236}">
                <a16:creationId xmlns:a16="http://schemas.microsoft.com/office/drawing/2014/main" id="{63665DF6-3405-5890-109C-ECF31635CDCB}"/>
              </a:ext>
            </a:extLst>
          </p:cNvPr>
          <p:cNvSpPr>
            <a:spLocks noGrp="1"/>
          </p:cNvSpPr>
          <p:nvPr>
            <p:ph type="ftr" sz="quarter" idx="11"/>
          </p:nvPr>
        </p:nvSpPr>
        <p:spPr/>
        <p:txBody>
          <a:bodyPr/>
          <a:lstStyle/>
          <a:p>
            <a:endParaRPr lang="ru-KZ"/>
          </a:p>
        </p:txBody>
      </p:sp>
      <p:sp>
        <p:nvSpPr>
          <p:cNvPr id="5" name="Номер слайда 4">
            <a:extLst>
              <a:ext uri="{FF2B5EF4-FFF2-40B4-BE49-F238E27FC236}">
                <a16:creationId xmlns:a16="http://schemas.microsoft.com/office/drawing/2014/main" id="{F00361E9-A8B7-8DD3-D69D-F73D10F32497}"/>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613915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F6E9B8B5-5512-6CF3-5356-D204E4EF122F}"/>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3" name="Нижний колонтитул 2">
            <a:extLst>
              <a:ext uri="{FF2B5EF4-FFF2-40B4-BE49-F238E27FC236}">
                <a16:creationId xmlns:a16="http://schemas.microsoft.com/office/drawing/2014/main" id="{68F546D4-1E54-6995-2658-3B1F169755B5}"/>
              </a:ext>
            </a:extLst>
          </p:cNvPr>
          <p:cNvSpPr>
            <a:spLocks noGrp="1"/>
          </p:cNvSpPr>
          <p:nvPr>
            <p:ph type="ftr" sz="quarter" idx="11"/>
          </p:nvPr>
        </p:nvSpPr>
        <p:spPr/>
        <p:txBody>
          <a:bodyPr/>
          <a:lstStyle/>
          <a:p>
            <a:endParaRPr lang="ru-KZ"/>
          </a:p>
        </p:txBody>
      </p:sp>
      <p:sp>
        <p:nvSpPr>
          <p:cNvPr id="4" name="Номер слайда 3">
            <a:extLst>
              <a:ext uri="{FF2B5EF4-FFF2-40B4-BE49-F238E27FC236}">
                <a16:creationId xmlns:a16="http://schemas.microsoft.com/office/drawing/2014/main" id="{4DE6C78C-783F-EEB3-6D61-819CCA11DE61}"/>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853806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A30CEF-0A52-2778-5995-3165B359AD7D}"/>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Объект 2">
            <a:extLst>
              <a:ext uri="{FF2B5EF4-FFF2-40B4-BE49-F238E27FC236}">
                <a16:creationId xmlns:a16="http://schemas.microsoft.com/office/drawing/2014/main" id="{57C6BBCA-98DD-786D-8D28-EA8DD710649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Текст 3">
            <a:extLst>
              <a:ext uri="{FF2B5EF4-FFF2-40B4-BE49-F238E27FC236}">
                <a16:creationId xmlns:a16="http://schemas.microsoft.com/office/drawing/2014/main" id="{DC4F6B55-7AD4-E7F7-52A4-9964409EB67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B0E932A6-581B-6CFC-35B0-866C1677BB9C}"/>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6" name="Нижний колонтитул 5">
            <a:extLst>
              <a:ext uri="{FF2B5EF4-FFF2-40B4-BE49-F238E27FC236}">
                <a16:creationId xmlns:a16="http://schemas.microsoft.com/office/drawing/2014/main" id="{8CFBE7E2-C1E2-30E5-F836-7C5D105B543A}"/>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7399DFD3-888F-7C20-4755-39900D0B6447}"/>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102119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FE6E481-F2BC-4955-397A-1CC5028F401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ru-KZ"/>
          </a:p>
        </p:txBody>
      </p:sp>
      <p:sp>
        <p:nvSpPr>
          <p:cNvPr id="3" name="Рисунок 2">
            <a:extLst>
              <a:ext uri="{FF2B5EF4-FFF2-40B4-BE49-F238E27FC236}">
                <a16:creationId xmlns:a16="http://schemas.microsoft.com/office/drawing/2014/main" id="{78349DB0-31E4-6711-DBA4-DCC1B8ED61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KZ"/>
          </a:p>
        </p:txBody>
      </p:sp>
      <p:sp>
        <p:nvSpPr>
          <p:cNvPr id="4" name="Текст 3">
            <a:extLst>
              <a:ext uri="{FF2B5EF4-FFF2-40B4-BE49-F238E27FC236}">
                <a16:creationId xmlns:a16="http://schemas.microsoft.com/office/drawing/2014/main" id="{AC193914-7E56-EC3B-544C-6083B34779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1D4D87B2-A03C-273B-AD24-6EAD30A96D8F}"/>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6" name="Нижний колонтитул 5">
            <a:extLst>
              <a:ext uri="{FF2B5EF4-FFF2-40B4-BE49-F238E27FC236}">
                <a16:creationId xmlns:a16="http://schemas.microsoft.com/office/drawing/2014/main" id="{DCAC9CFC-BC9D-A718-DBAE-297C39F41CC3}"/>
              </a:ext>
            </a:extLst>
          </p:cNvPr>
          <p:cNvSpPr>
            <a:spLocks noGrp="1"/>
          </p:cNvSpPr>
          <p:nvPr>
            <p:ph type="ftr" sz="quarter" idx="11"/>
          </p:nvPr>
        </p:nvSpPr>
        <p:spPr/>
        <p:txBody>
          <a:bodyPr/>
          <a:lstStyle/>
          <a:p>
            <a:endParaRPr lang="ru-KZ"/>
          </a:p>
        </p:txBody>
      </p:sp>
      <p:sp>
        <p:nvSpPr>
          <p:cNvPr id="7" name="Номер слайда 6">
            <a:extLst>
              <a:ext uri="{FF2B5EF4-FFF2-40B4-BE49-F238E27FC236}">
                <a16:creationId xmlns:a16="http://schemas.microsoft.com/office/drawing/2014/main" id="{459FBE92-74DC-F419-B3AA-A87DBDCD0857}"/>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6329190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C128CED-24D9-4F6A-CB6B-8AB2ACB5A593}"/>
              </a:ext>
            </a:extLst>
          </p:cNvPr>
          <p:cNvSpPr>
            <a:spLocks noGrp="1"/>
          </p:cNvSpPr>
          <p:nvPr>
            <p:ph type="title"/>
          </p:nvPr>
        </p:nvSpPr>
        <p:spPr/>
        <p:txBody>
          <a:bodyPr/>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F406F0C5-9BFF-92DA-01A8-1F47320803F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518017CE-9F2D-3785-2AFC-D48DFED451FF}"/>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5" name="Нижний колонтитул 4">
            <a:extLst>
              <a:ext uri="{FF2B5EF4-FFF2-40B4-BE49-F238E27FC236}">
                <a16:creationId xmlns:a16="http://schemas.microsoft.com/office/drawing/2014/main" id="{0864A17F-F002-70F1-0689-6A113FB39E20}"/>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44E21F88-1215-E368-A8CB-718CC98BE037}"/>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5027594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1B47B3D2-7A1E-301C-D286-6727B1CAD367}"/>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ru-KZ"/>
          </a:p>
        </p:txBody>
      </p:sp>
      <p:sp>
        <p:nvSpPr>
          <p:cNvPr id="3" name="Вертикальный текст 2">
            <a:extLst>
              <a:ext uri="{FF2B5EF4-FFF2-40B4-BE49-F238E27FC236}">
                <a16:creationId xmlns:a16="http://schemas.microsoft.com/office/drawing/2014/main" id="{3B0D2D3A-ECBA-53D6-4C8F-A41FD0D1D0CD}"/>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D46D3D10-4334-503B-171D-C2655393509A}"/>
              </a:ext>
            </a:extLst>
          </p:cNvPr>
          <p:cNvSpPr>
            <a:spLocks noGrp="1"/>
          </p:cNvSpPr>
          <p:nvPr>
            <p:ph type="dt" sz="half" idx="10"/>
          </p:nvPr>
        </p:nvSpPr>
        <p:spPr/>
        <p:txBody>
          <a:bodyPr/>
          <a:lstStyle/>
          <a:p>
            <a:fld id="{F97B39AD-EB68-4706-B1F0-992EDF4784A7}" type="datetimeFigureOut">
              <a:rPr lang="ru-KZ" smtClean="0"/>
              <a:t>09/14/2026</a:t>
            </a:fld>
            <a:endParaRPr lang="ru-KZ"/>
          </a:p>
        </p:txBody>
      </p:sp>
      <p:sp>
        <p:nvSpPr>
          <p:cNvPr id="5" name="Нижний колонтитул 4">
            <a:extLst>
              <a:ext uri="{FF2B5EF4-FFF2-40B4-BE49-F238E27FC236}">
                <a16:creationId xmlns:a16="http://schemas.microsoft.com/office/drawing/2014/main" id="{59D87B82-0F2D-280F-AD5C-D11E173839C9}"/>
              </a:ext>
            </a:extLst>
          </p:cNvPr>
          <p:cNvSpPr>
            <a:spLocks noGrp="1"/>
          </p:cNvSpPr>
          <p:nvPr>
            <p:ph type="ftr" sz="quarter" idx="11"/>
          </p:nvPr>
        </p:nvSpPr>
        <p:spPr/>
        <p:txBody>
          <a:bodyPr/>
          <a:lstStyle/>
          <a:p>
            <a:endParaRPr lang="ru-KZ"/>
          </a:p>
        </p:txBody>
      </p:sp>
      <p:sp>
        <p:nvSpPr>
          <p:cNvPr id="6" name="Номер слайда 5">
            <a:extLst>
              <a:ext uri="{FF2B5EF4-FFF2-40B4-BE49-F238E27FC236}">
                <a16:creationId xmlns:a16="http://schemas.microsoft.com/office/drawing/2014/main" id="{E91FC6B4-5D03-20BE-F8B2-726700F5D0C4}"/>
              </a:ext>
            </a:extLst>
          </p:cNvPr>
          <p:cNvSpPr>
            <a:spLocks noGrp="1"/>
          </p:cNvSpPr>
          <p:nvPr>
            <p:ph type="sldNum" sz="quarter" idx="12"/>
          </p:nvPr>
        </p:nvSpPr>
        <p:spPr/>
        <p:txBody>
          <a:bodyPr/>
          <a:lstStyle/>
          <a:p>
            <a:fld id="{02F2E3EA-53CF-4545-B4E7-B13234718167}" type="slidenum">
              <a:rPr lang="ru-KZ" smtClean="0"/>
              <a:t>‹#›</a:t>
            </a:fld>
            <a:endParaRPr lang="ru-KZ"/>
          </a:p>
        </p:txBody>
      </p:sp>
    </p:spTree>
    <p:extLst>
      <p:ext uri="{BB962C8B-B14F-4D97-AF65-F5344CB8AC3E}">
        <p14:creationId xmlns:p14="http://schemas.microsoft.com/office/powerpoint/2010/main" val="31174123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Титульный слайд" type="title">
  <p:cSld name="Титульный слайд">
    <p:spTree>
      <p:nvGrpSpPr>
        <p:cNvPr id="1" name="Shape 11"/>
        <p:cNvGrpSpPr/>
        <p:nvPr/>
      </p:nvGrpSpPr>
      <p:grpSpPr>
        <a:xfrm>
          <a:off x="0" y="0"/>
          <a:ext cx="0" cy="0"/>
          <a:chOff x="0" y="0"/>
          <a:chExt cx="0" cy="0"/>
        </a:xfrm>
      </p:grpSpPr>
      <p:sp>
        <p:nvSpPr>
          <p:cNvPr id="12" name="Google Shape;12;p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405472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Заголовок и объект" type="obj">
  <p:cSld name="Заголовок и объект">
    <p:spTree>
      <p:nvGrpSpPr>
        <p:cNvPr id="1" name="Shape 17"/>
        <p:cNvGrpSpPr/>
        <p:nvPr/>
      </p:nvGrpSpPr>
      <p:grpSpPr>
        <a:xfrm>
          <a:off x="0" y="0"/>
          <a:ext cx="0" cy="0"/>
          <a:chOff x="0" y="0"/>
          <a:chExt cx="0" cy="0"/>
        </a:xfrm>
      </p:grpSpPr>
      <p:sp>
        <p:nvSpPr>
          <p:cNvPr id="18" name="Google Shape;18;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1458747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Заголовок раздела" type="secHead">
  <p:cSld name="Заголовок раздела">
    <p:spTree>
      <p:nvGrpSpPr>
        <p:cNvPr id="1" name="Shape 23"/>
        <p:cNvGrpSpPr/>
        <p:nvPr/>
      </p:nvGrpSpPr>
      <p:grpSpPr>
        <a:xfrm>
          <a:off x="0" y="0"/>
          <a:ext cx="0" cy="0"/>
          <a:chOff x="0" y="0"/>
          <a:chExt cx="0" cy="0"/>
        </a:xfrm>
      </p:grpSpPr>
      <p:sp>
        <p:nvSpPr>
          <p:cNvPr id="24" name="Google Shape;24;p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26" name="Google Shape;2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945391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Два объекта" type="twoObj">
  <p:cSld name="Два объекта">
    <p:spTree>
      <p:nvGrpSpPr>
        <p:cNvPr id="1" name="Shape 29"/>
        <p:cNvGrpSpPr/>
        <p:nvPr/>
      </p:nvGrpSpPr>
      <p:grpSpPr>
        <a:xfrm>
          <a:off x="0" y="0"/>
          <a:ext cx="0" cy="0"/>
          <a:chOff x="0" y="0"/>
          <a:chExt cx="0" cy="0"/>
        </a:xfrm>
      </p:grpSpPr>
      <p:sp>
        <p:nvSpPr>
          <p:cNvPr id="30" name="Google Shape;3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786097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Сравнение" type="twoTxTwoObj">
  <p:cSld name="Сравнение">
    <p:spTree>
      <p:nvGrpSpPr>
        <p:cNvPr id="1" name="Shape 36"/>
        <p:cNvGrpSpPr/>
        <p:nvPr/>
      </p:nvGrpSpPr>
      <p:grpSpPr>
        <a:xfrm>
          <a:off x="0" y="0"/>
          <a:ext cx="0" cy="0"/>
          <a:chOff x="0" y="0"/>
          <a:chExt cx="0" cy="0"/>
        </a:xfrm>
      </p:grpSpPr>
      <p:sp>
        <p:nvSpPr>
          <p:cNvPr id="37" name="Google Shape;37;p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37650813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Только заголовок" type="titleOnly">
  <p:cSld name="Только заголовок">
    <p:spTree>
      <p:nvGrpSpPr>
        <p:cNvPr id="1" name="Shape 45"/>
        <p:cNvGrpSpPr/>
        <p:nvPr/>
      </p:nvGrpSpPr>
      <p:grpSpPr>
        <a:xfrm>
          <a:off x="0" y="0"/>
          <a:ext cx="0" cy="0"/>
          <a:chOff x="0" y="0"/>
          <a:chExt cx="0" cy="0"/>
        </a:xfrm>
      </p:grpSpPr>
      <p:sp>
        <p:nvSpPr>
          <p:cNvPr id="46" name="Google Shape;4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42576730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Пустой слайд" type="blank">
  <p:cSld name="Пустой слайд">
    <p:spTree>
      <p:nvGrpSpPr>
        <p:cNvPr id="1" name="Shape 50"/>
        <p:cNvGrpSpPr/>
        <p:nvPr/>
      </p:nvGrpSpPr>
      <p:grpSpPr>
        <a:xfrm>
          <a:off x="0" y="0"/>
          <a:ext cx="0" cy="0"/>
          <a:chOff x="0" y="0"/>
          <a:chExt cx="0" cy="0"/>
        </a:xfrm>
      </p:grpSpPr>
      <p:sp>
        <p:nvSpPr>
          <p:cNvPr id="51" name="Google Shape;5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9711561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Объект с подписью" type="objTx">
  <p:cSld name="Объект с подписью">
    <p:spTree>
      <p:nvGrpSpPr>
        <p:cNvPr id="1" name="Shape 54"/>
        <p:cNvGrpSpPr/>
        <p:nvPr/>
      </p:nvGrpSpPr>
      <p:grpSpPr>
        <a:xfrm>
          <a:off x="0" y="0"/>
          <a:ext cx="0" cy="0"/>
          <a:chOff x="0" y="0"/>
          <a:chExt cx="0" cy="0"/>
        </a:xfrm>
      </p:grpSpPr>
      <p:sp>
        <p:nvSpPr>
          <p:cNvPr id="55" name="Google Shape;55;p1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606173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Рисунок с подписью" type="picTx">
  <p:cSld name="Рисунок с подписью">
    <p:spTree>
      <p:nvGrpSpPr>
        <p:cNvPr id="1" name="Shape 61"/>
        <p:cNvGrpSpPr/>
        <p:nvPr/>
      </p:nvGrpSpPr>
      <p:grpSpPr>
        <a:xfrm>
          <a:off x="0" y="0"/>
          <a:ext cx="0" cy="0"/>
          <a:chOff x="0" y="0"/>
          <a:chExt cx="0" cy="0"/>
        </a:xfrm>
      </p:grpSpPr>
      <p:sp>
        <p:nvSpPr>
          <p:cNvPr id="62" name="Google Shape;62;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3"/>
          <p:cNvSpPr>
            <a:spLocks noGrp="1"/>
          </p:cNvSpPr>
          <p:nvPr>
            <p:ph type="pic" idx="2"/>
          </p:nvPr>
        </p:nvSpPr>
        <p:spPr>
          <a:xfrm>
            <a:off x="5183188" y="987425"/>
            <a:ext cx="6172200" cy="4873625"/>
          </a:xfrm>
          <a:prstGeom prst="rect">
            <a:avLst/>
          </a:prstGeom>
          <a:noFill/>
          <a:ln>
            <a:noFill/>
          </a:ln>
        </p:spPr>
      </p:sp>
      <p:sp>
        <p:nvSpPr>
          <p:cNvPr id="64" name="Google Shape;64;p13"/>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9023297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Заголовок и вертикальный текст" type="vertTx">
  <p:cSld name="Заголовок и вертикальный текст">
    <p:spTree>
      <p:nvGrpSpPr>
        <p:cNvPr id="1" name="Shape 68"/>
        <p:cNvGrpSpPr/>
        <p:nvPr/>
      </p:nvGrpSpPr>
      <p:grpSpPr>
        <a:xfrm>
          <a:off x="0" y="0"/>
          <a:ext cx="0" cy="0"/>
          <a:chOff x="0" y="0"/>
          <a:chExt cx="0" cy="0"/>
        </a:xfrm>
      </p:grpSpPr>
      <p:sp>
        <p:nvSpPr>
          <p:cNvPr id="69" name="Google Shape;69;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4"/>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16630323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Вертикальный заголовок и текст" type="vertTitleAndTx">
  <p:cSld name="Вертикальный заголовок и текст">
    <p:spTree>
      <p:nvGrpSpPr>
        <p:cNvPr id="1" name="Shape 74"/>
        <p:cNvGrpSpPr/>
        <p:nvPr/>
      </p:nvGrpSpPr>
      <p:grpSpPr>
        <a:xfrm>
          <a:off x="0" y="0"/>
          <a:ext cx="0" cy="0"/>
          <a:chOff x="0" y="0"/>
          <a:chExt cx="0" cy="0"/>
        </a:xfrm>
      </p:grpSpPr>
      <p:sp>
        <p:nvSpPr>
          <p:cNvPr id="75" name="Google Shape;75;p15"/>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5"/>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320276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42DC55-4D38-A30A-B60E-FEAA71B756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ru-KZ"/>
          </a:p>
        </p:txBody>
      </p:sp>
      <p:sp>
        <p:nvSpPr>
          <p:cNvPr id="3" name="Текст 2">
            <a:extLst>
              <a:ext uri="{FF2B5EF4-FFF2-40B4-BE49-F238E27FC236}">
                <a16:creationId xmlns:a16="http://schemas.microsoft.com/office/drawing/2014/main" id="{7808E424-D30B-F859-365E-6F7E02966E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4" name="Дата 3">
            <a:extLst>
              <a:ext uri="{FF2B5EF4-FFF2-40B4-BE49-F238E27FC236}">
                <a16:creationId xmlns:a16="http://schemas.microsoft.com/office/drawing/2014/main" id="{683A0504-F5F8-86BE-8373-CACCC606E3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97B39AD-EB68-4706-B1F0-992EDF4784A7}" type="datetimeFigureOut">
              <a:rPr lang="ru-KZ" smtClean="0"/>
              <a:t>09/14/2026</a:t>
            </a:fld>
            <a:endParaRPr lang="ru-KZ"/>
          </a:p>
        </p:txBody>
      </p:sp>
      <p:sp>
        <p:nvSpPr>
          <p:cNvPr id="5" name="Нижний колонтитул 4">
            <a:extLst>
              <a:ext uri="{FF2B5EF4-FFF2-40B4-BE49-F238E27FC236}">
                <a16:creationId xmlns:a16="http://schemas.microsoft.com/office/drawing/2014/main" id="{24123C02-0C85-F614-06EE-D05A793FAD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KZ"/>
          </a:p>
        </p:txBody>
      </p:sp>
      <p:sp>
        <p:nvSpPr>
          <p:cNvPr id="6" name="Номер слайда 5">
            <a:extLst>
              <a:ext uri="{FF2B5EF4-FFF2-40B4-BE49-F238E27FC236}">
                <a16:creationId xmlns:a16="http://schemas.microsoft.com/office/drawing/2014/main" id="{5954B4D3-4A3A-A9FB-995D-4E0ECAC5FE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F2E3EA-53CF-4545-B4E7-B13234718167}" type="slidenum">
              <a:rPr lang="ru-KZ" smtClean="0"/>
              <a:t>‹#›</a:t>
            </a:fld>
            <a:endParaRPr lang="ru-KZ"/>
          </a:p>
        </p:txBody>
      </p:sp>
    </p:spTree>
    <p:extLst>
      <p:ext uri="{BB962C8B-B14F-4D97-AF65-F5344CB8AC3E}">
        <p14:creationId xmlns:p14="http://schemas.microsoft.com/office/powerpoint/2010/main" val="2340470538"/>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K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Play"/>
              <a:buNone/>
              <a:defRPr sz="4400" b="0" i="0" u="none" strike="noStrike" cap="non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757575"/>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757575"/>
                </a:solidFill>
                <a:latin typeface="Arial"/>
                <a:ea typeface="Arial"/>
                <a:cs typeface="Arial"/>
                <a:sym typeface="Arial"/>
              </a:defRPr>
            </a:lvl1pPr>
            <a:lvl2pPr marL="0" marR="0" lvl="1" indent="0" algn="r" rtl="0">
              <a:spcBef>
                <a:spcPts val="0"/>
              </a:spcBef>
              <a:buNone/>
              <a:defRPr sz="1200" b="0" i="0" u="none" strike="noStrike" cap="none">
                <a:solidFill>
                  <a:srgbClr val="757575"/>
                </a:solidFill>
                <a:latin typeface="Arial"/>
                <a:ea typeface="Arial"/>
                <a:cs typeface="Arial"/>
                <a:sym typeface="Arial"/>
              </a:defRPr>
            </a:lvl2pPr>
            <a:lvl3pPr marL="0" marR="0" lvl="2" indent="0" algn="r" rtl="0">
              <a:spcBef>
                <a:spcPts val="0"/>
              </a:spcBef>
              <a:buNone/>
              <a:defRPr sz="1200" b="0" i="0" u="none" strike="noStrike" cap="none">
                <a:solidFill>
                  <a:srgbClr val="757575"/>
                </a:solidFill>
                <a:latin typeface="Arial"/>
                <a:ea typeface="Arial"/>
                <a:cs typeface="Arial"/>
                <a:sym typeface="Arial"/>
              </a:defRPr>
            </a:lvl3pPr>
            <a:lvl4pPr marL="0" marR="0" lvl="3" indent="0" algn="r" rtl="0">
              <a:spcBef>
                <a:spcPts val="0"/>
              </a:spcBef>
              <a:buNone/>
              <a:defRPr sz="1200" b="0" i="0" u="none" strike="noStrike" cap="none">
                <a:solidFill>
                  <a:srgbClr val="757575"/>
                </a:solidFill>
                <a:latin typeface="Arial"/>
                <a:ea typeface="Arial"/>
                <a:cs typeface="Arial"/>
                <a:sym typeface="Arial"/>
              </a:defRPr>
            </a:lvl4pPr>
            <a:lvl5pPr marL="0" marR="0" lvl="4" indent="0" algn="r" rtl="0">
              <a:spcBef>
                <a:spcPts val="0"/>
              </a:spcBef>
              <a:buNone/>
              <a:defRPr sz="1200" b="0" i="0" u="none" strike="noStrike" cap="none">
                <a:solidFill>
                  <a:srgbClr val="757575"/>
                </a:solidFill>
                <a:latin typeface="Arial"/>
                <a:ea typeface="Arial"/>
                <a:cs typeface="Arial"/>
                <a:sym typeface="Arial"/>
              </a:defRPr>
            </a:lvl5pPr>
            <a:lvl6pPr marL="0" marR="0" lvl="5" indent="0" algn="r" rtl="0">
              <a:spcBef>
                <a:spcPts val="0"/>
              </a:spcBef>
              <a:buNone/>
              <a:defRPr sz="1200" b="0" i="0" u="none" strike="noStrike" cap="none">
                <a:solidFill>
                  <a:srgbClr val="757575"/>
                </a:solidFill>
                <a:latin typeface="Arial"/>
                <a:ea typeface="Arial"/>
                <a:cs typeface="Arial"/>
                <a:sym typeface="Arial"/>
              </a:defRPr>
            </a:lvl6pPr>
            <a:lvl7pPr marL="0" marR="0" lvl="6" indent="0" algn="r" rtl="0">
              <a:spcBef>
                <a:spcPts val="0"/>
              </a:spcBef>
              <a:buNone/>
              <a:defRPr sz="1200" b="0" i="0" u="none" strike="noStrike" cap="none">
                <a:solidFill>
                  <a:srgbClr val="757575"/>
                </a:solidFill>
                <a:latin typeface="Arial"/>
                <a:ea typeface="Arial"/>
                <a:cs typeface="Arial"/>
                <a:sym typeface="Arial"/>
              </a:defRPr>
            </a:lvl7pPr>
            <a:lvl8pPr marL="0" marR="0" lvl="7" indent="0" algn="r" rtl="0">
              <a:spcBef>
                <a:spcPts val="0"/>
              </a:spcBef>
              <a:buNone/>
              <a:defRPr sz="1200" b="0" i="0" u="none" strike="noStrike" cap="none">
                <a:solidFill>
                  <a:srgbClr val="757575"/>
                </a:solidFill>
                <a:latin typeface="Arial"/>
                <a:ea typeface="Arial"/>
                <a:cs typeface="Arial"/>
                <a:sym typeface="Arial"/>
              </a:defRPr>
            </a:lvl8pPr>
            <a:lvl9pPr marL="0" marR="0" lvl="8" indent="0" algn="r" rtl="0">
              <a:spcBef>
                <a:spcPts val="0"/>
              </a:spcBef>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ru-KZ"/>
              <a:t>‹#›</a:t>
            </a:fld>
            <a:endParaRPr/>
          </a:p>
        </p:txBody>
      </p:sp>
    </p:spTree>
    <p:extLst>
      <p:ext uri="{BB962C8B-B14F-4D97-AF65-F5344CB8AC3E}">
        <p14:creationId xmlns:p14="http://schemas.microsoft.com/office/powerpoint/2010/main" val="2832191176"/>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3.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7.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29.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99FDD01-72FA-03BF-2F78-2F30E4F2CBD3}"/>
              </a:ext>
            </a:extLst>
          </p:cNvPr>
          <p:cNvSpPr>
            <a:spLocks noGrp="1"/>
          </p:cNvSpPr>
          <p:nvPr>
            <p:ph type="ctrTitle"/>
          </p:nvPr>
        </p:nvSpPr>
        <p:spPr>
          <a:xfrm>
            <a:off x="1593368" y="1307469"/>
            <a:ext cx="9144000" cy="1397894"/>
          </a:xfrm>
        </p:spPr>
        <p:txBody>
          <a:bodyPr>
            <a:normAutofit/>
          </a:bodyPr>
          <a:lstStyle/>
          <a:p>
            <a:pPr algn="ctr"/>
            <a:r>
              <a:rPr lang="kk-KZ" sz="4800" b="1" dirty="0">
                <a:solidFill>
                  <a:srgbClr val="1F1F1F"/>
                </a:solidFill>
                <a:latin typeface="Arial" panose="020B0604020202020204" pitchFamily="34" charset="0"/>
                <a:cs typeface="Arial" panose="020B0604020202020204" pitchFamily="34" charset="0"/>
              </a:rPr>
              <a:t>АУКЦИОН</a:t>
            </a:r>
            <a:br>
              <a:rPr lang="kk-KZ" sz="4800" b="1" dirty="0">
                <a:solidFill>
                  <a:srgbClr val="1F1F1F"/>
                </a:solidFill>
                <a:latin typeface="Arial" panose="020B0604020202020204" pitchFamily="34" charset="0"/>
                <a:cs typeface="Arial" panose="020B0604020202020204" pitchFamily="34" charset="0"/>
              </a:rPr>
            </a:br>
            <a:r>
              <a:rPr lang="kk-KZ" sz="2800" b="1" dirty="0">
                <a:solidFill>
                  <a:srgbClr val="1F1F1F"/>
                </a:solidFill>
                <a:latin typeface="Arial" panose="020B0604020202020204" pitchFamily="34" charset="0"/>
                <a:cs typeface="Arial" panose="020B0604020202020204" pitchFamily="34" charset="0"/>
              </a:rPr>
              <a:t>участков под разведку и добычу </a:t>
            </a:r>
            <a:endParaRPr lang="ru-KZ"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2133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283F5D6-DB4C-317A-F891-A22BD9E7F9AB}"/>
              </a:ext>
            </a:extLst>
          </p:cNvPr>
          <p:cNvSpPr>
            <a:spLocks noGrp="1"/>
          </p:cNvSpPr>
          <p:nvPr>
            <p:ph type="title"/>
          </p:nvPr>
        </p:nvSpPr>
        <p:spPr>
          <a:xfrm>
            <a:off x="692176" y="46830"/>
            <a:ext cx="10515600" cy="722616"/>
          </a:xfrm>
        </p:spPr>
        <p:txBody>
          <a:bodyPr>
            <a:normAutofit/>
          </a:bodyPr>
          <a:lstStyle/>
          <a:p>
            <a:r>
              <a:rPr lang="ru-RU" sz="3200" b="1" dirty="0">
                <a:latin typeface="Arial" panose="020B0604020202020204" pitchFamily="34" charset="0"/>
                <a:cs typeface="Arial" panose="020B0604020202020204" pitchFamily="34" charset="0"/>
              </a:rPr>
              <a:t>Вступительное предисловие</a:t>
            </a:r>
            <a:endParaRPr lang="ru-KZ" sz="3200" b="1"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161397E0-F296-ABAD-1AE2-8CEF9EDB9027}"/>
              </a:ext>
            </a:extLst>
          </p:cNvPr>
          <p:cNvSpPr>
            <a:spLocks noGrp="1"/>
          </p:cNvSpPr>
          <p:nvPr>
            <p:ph idx="1"/>
          </p:nvPr>
        </p:nvSpPr>
        <p:spPr>
          <a:xfrm>
            <a:off x="190900" y="890785"/>
            <a:ext cx="11810198" cy="5422729"/>
          </a:xfrm>
        </p:spPr>
        <p:txBody>
          <a:bodyPr>
            <a:noAutofit/>
          </a:bodyPr>
          <a:lstStyle/>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В условиях трансформации мировой энергетики, роста требований к рациональному использованию природных ресурсов и усиления роли недропользования в обеспечении устойчивого развития, </a:t>
            </a:r>
            <a:r>
              <a:rPr lang="kk-KZ" sz="1400" b="1" dirty="0">
                <a:latin typeface="Arial" panose="020B0604020202020204" pitchFamily="34" charset="0"/>
                <a:cs typeface="Arial" panose="020B0604020202020204" pitchFamily="34" charset="0"/>
              </a:rPr>
              <a:t>Аукцион участков под разведку и добычу </a:t>
            </a:r>
            <a:r>
              <a:rPr lang="ru-RU" sz="1400" dirty="0">
                <a:latin typeface="Arial" panose="020B0604020202020204" pitchFamily="34" charset="0"/>
                <a:cs typeface="Arial" panose="020B0604020202020204" pitchFamily="34" charset="0"/>
              </a:rPr>
              <a:t>выступает ключевым инструментом реализации государственной политики в сфере недропользования.</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Аукцион направлен на формирование системного, научно обоснованного и долгосрочного подхода к рациональному управлению государственным фондом недр и воспроизводству минерально-сырьевой базы Республики Казахстан. Программа разрабатывается на основе комплексного анализа текущего состояния и перспектив развития сферы недропользования, с учетом глобальных и национальных вызовов, а также стратегических приоритетов социально-экономического развития страны.</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Реализация Программы ориентирована на:</a:t>
            </a:r>
          </a:p>
          <a:p>
            <a:pPr indent="0" algn="just">
              <a:lnSpc>
                <a:spcPct val="100000"/>
              </a:lnSpc>
              <a:spcBef>
                <a:spcPts val="0"/>
              </a:spcBef>
            </a:pPr>
            <a:r>
              <a:rPr lang="ru-RU" sz="1400" dirty="0">
                <a:latin typeface="Arial" panose="020B0604020202020204" pitchFamily="34" charset="0"/>
                <a:cs typeface="Arial" panose="020B0604020202020204" pitchFamily="34" charset="0"/>
              </a:rPr>
              <a:t>обеспечение </a:t>
            </a:r>
            <a:r>
              <a:rPr lang="ru-RU" sz="1400" b="1" dirty="0">
                <a:latin typeface="Arial" panose="020B0604020202020204" pitchFamily="34" charset="0"/>
                <a:cs typeface="Arial" panose="020B0604020202020204" pitchFamily="34" charset="0"/>
              </a:rPr>
              <a:t>устойчивого воспроизводства минерально-сырьевой базы</a:t>
            </a:r>
            <a:r>
              <a:rPr lang="ru-RU" sz="1400" dirty="0">
                <a:latin typeface="Arial" panose="020B0604020202020204" pitchFamily="34" charset="0"/>
                <a:cs typeface="Arial" panose="020B0604020202020204" pitchFamily="34" charset="0"/>
              </a:rPr>
              <a:t>;</a:t>
            </a:r>
          </a:p>
          <a:p>
            <a:pPr indent="0" algn="just">
              <a:lnSpc>
                <a:spcPct val="100000"/>
              </a:lnSpc>
              <a:spcBef>
                <a:spcPts val="0"/>
              </a:spcBef>
            </a:pPr>
            <a:r>
              <a:rPr lang="ru-RU" sz="1400" dirty="0">
                <a:latin typeface="Arial" panose="020B0604020202020204" pitchFamily="34" charset="0"/>
                <a:cs typeface="Arial" panose="020B0604020202020204" pitchFamily="34" charset="0"/>
              </a:rPr>
              <a:t>повышение инвестиционной привлекательности недропользования;</a:t>
            </a:r>
          </a:p>
          <a:p>
            <a:pPr indent="0" algn="just">
              <a:lnSpc>
                <a:spcPct val="100000"/>
              </a:lnSpc>
              <a:spcBef>
                <a:spcPts val="0"/>
              </a:spcBef>
            </a:pPr>
            <a:r>
              <a:rPr lang="ru-RU" sz="1400" dirty="0">
                <a:latin typeface="Arial" panose="020B0604020202020204" pitchFamily="34" charset="0"/>
                <a:cs typeface="Arial" panose="020B0604020202020204" pitchFamily="34" charset="0"/>
              </a:rPr>
              <a:t>снижение геологических, экономических и экологических рисков;</a:t>
            </a:r>
          </a:p>
          <a:p>
            <a:pPr indent="0" algn="just">
              <a:lnSpc>
                <a:spcPct val="100000"/>
              </a:lnSpc>
              <a:spcBef>
                <a:spcPts val="0"/>
              </a:spcBef>
            </a:pPr>
            <a:r>
              <a:rPr lang="ru-RU" sz="1400" dirty="0">
                <a:latin typeface="Arial" panose="020B0604020202020204" pitchFamily="34" charset="0"/>
                <a:cs typeface="Arial" panose="020B0604020202020204" pitchFamily="34" charset="0"/>
              </a:rPr>
              <a:t>укрепление </a:t>
            </a:r>
            <a:r>
              <a:rPr lang="ru-RU" sz="1400" b="1" dirty="0">
                <a:latin typeface="Arial" panose="020B0604020202020204" pitchFamily="34" charset="0"/>
                <a:cs typeface="Arial" panose="020B0604020202020204" pitchFamily="34" charset="0"/>
              </a:rPr>
              <a:t>экономической, экологической и национальной безопасности</a:t>
            </a:r>
            <a:r>
              <a:rPr lang="ru-RU" sz="1400" dirty="0">
                <a:latin typeface="Arial" panose="020B0604020202020204" pitchFamily="34" charset="0"/>
                <a:cs typeface="Arial" panose="020B0604020202020204" pitchFamily="34" charset="0"/>
              </a:rPr>
              <a:t> государства;</a:t>
            </a:r>
          </a:p>
          <a:p>
            <a:pPr indent="0" algn="just">
              <a:lnSpc>
                <a:spcPct val="100000"/>
              </a:lnSpc>
              <a:spcBef>
                <a:spcPts val="0"/>
              </a:spcBef>
            </a:pPr>
            <a:r>
              <a:rPr lang="ru-RU" sz="1400" dirty="0">
                <a:latin typeface="Arial" panose="020B0604020202020204" pitchFamily="34" charset="0"/>
                <a:cs typeface="Arial" panose="020B0604020202020204" pitchFamily="34" charset="0"/>
              </a:rPr>
              <a:t>формирование надежной ресурсной основы для долгосрочного социально-экономического благополучия страны.</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Все материалы, представленные в рамках данной работы, </a:t>
            </a:r>
            <a:r>
              <a:rPr lang="ru-RU" sz="1400" b="1" dirty="0">
                <a:latin typeface="Arial" panose="020B0604020202020204" pitchFamily="34" charset="0"/>
                <a:cs typeface="Arial" panose="020B0604020202020204" pitchFamily="34" charset="0"/>
              </a:rPr>
              <a:t>основаны на анализе исторических отчетных данных Национальной геологической службы (НГС)</a:t>
            </a:r>
            <a:r>
              <a:rPr lang="ru-RU" sz="1400" dirty="0">
                <a:latin typeface="Arial" panose="020B0604020202020204" pitchFamily="34" charset="0"/>
                <a:cs typeface="Arial" panose="020B0604020202020204" pitchFamily="34" charset="0"/>
              </a:rPr>
              <a:t>, а также официальных геолого-геофизических, ресурсных и аналитических материалов, формировавшихся на протяжении длительного периода развития геологической отрасли Республики Казахстан. </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При этом следует отметить, что указанные </a:t>
            </a:r>
            <a:r>
              <a:rPr lang="ru-RU" sz="1400" b="1" dirty="0">
                <a:latin typeface="Arial" panose="020B0604020202020204" pitchFamily="34" charset="0"/>
                <a:cs typeface="Arial" panose="020B0604020202020204" pitchFamily="34" charset="0"/>
              </a:rPr>
              <a:t>исторические отчеты и материалы НГС являются как открытыми для общего доступа, так и конфиденциальные</a:t>
            </a:r>
            <a:r>
              <a:rPr lang="ru-RU" sz="1400" dirty="0">
                <a:latin typeface="Arial" panose="020B0604020202020204" pitchFamily="34" charset="0"/>
                <a:cs typeface="Arial" panose="020B0604020202020204" pitchFamily="34" charset="0"/>
              </a:rPr>
              <a:t> и могут быть приобретены любыми заинтересованными лицами и организациями в установленном законодательством порядке, что обеспечивает прозрачность, проверяемость и научную обоснованность представленных выводов и положений. </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Таким образом, </a:t>
            </a:r>
            <a:r>
              <a:rPr lang="ru-RU" sz="1400" b="1" dirty="0">
                <a:latin typeface="Arial" panose="020B0604020202020204" pitchFamily="34" charset="0"/>
                <a:cs typeface="Arial" panose="020B0604020202020204" pitchFamily="34" charset="0"/>
              </a:rPr>
              <a:t>Аукцион</a:t>
            </a:r>
            <a:r>
              <a:rPr lang="ru-RU" sz="1400" dirty="0">
                <a:latin typeface="Arial" panose="020B0604020202020204" pitchFamily="34" charset="0"/>
                <a:cs typeface="Arial" panose="020B0604020202020204" pitchFamily="34" charset="0"/>
              </a:rPr>
              <a:t> выступает не только как программный документ, но и как стратегическая платформа, объединяющая государственные интересы, научный потенциал и практические потребности экономики, формируя прочную основу для устойчивого развития Республики Казахстан в долгосрочной перспективе.</a:t>
            </a:r>
          </a:p>
          <a:p>
            <a:pPr marL="0" indent="0" algn="just">
              <a:lnSpc>
                <a:spcPct val="100000"/>
              </a:lnSpc>
              <a:spcBef>
                <a:spcPts val="0"/>
              </a:spcBef>
              <a:buNone/>
            </a:pPr>
            <a:r>
              <a:rPr lang="ru-RU" sz="1400" dirty="0">
                <a:latin typeface="Arial" panose="020B0604020202020204" pitchFamily="34" charset="0"/>
                <a:cs typeface="Arial" panose="020B0604020202020204" pitchFamily="34" charset="0"/>
              </a:rPr>
              <a:t>	</a:t>
            </a:r>
          </a:p>
          <a:p>
            <a:pPr marL="0" indent="0" algn="just">
              <a:lnSpc>
                <a:spcPct val="100000"/>
              </a:lnSpc>
              <a:spcBef>
                <a:spcPts val="0"/>
              </a:spcBef>
              <a:buNone/>
            </a:pPr>
            <a:r>
              <a:rPr lang="ru-RU" sz="1400" dirty="0">
                <a:solidFill>
                  <a:prstClr val="black"/>
                </a:solidFill>
                <a:latin typeface="Arial" panose="020B0604020202020204" pitchFamily="34" charset="0"/>
                <a:cs typeface="Arial" panose="020B0604020202020204" pitchFamily="34" charset="0"/>
              </a:rPr>
              <a:t>  </a:t>
            </a:r>
            <a:endParaRPr lang="ru-RU" sz="1400" dirty="0">
              <a:latin typeface="Arial" panose="020B0604020202020204" pitchFamily="34" charset="0"/>
              <a:cs typeface="Arial" panose="020B0604020202020204" pitchFamily="34" charset="0"/>
            </a:endParaRPr>
          </a:p>
          <a:p>
            <a:pPr marL="0" indent="0" algn="just">
              <a:lnSpc>
                <a:spcPct val="100000"/>
              </a:lnSpc>
              <a:spcBef>
                <a:spcPts val="0"/>
              </a:spcBef>
              <a:buNone/>
            </a:pPr>
            <a:endParaRPr lang="ru-RU" sz="1400" dirty="0">
              <a:latin typeface="Arial" panose="020B0604020202020204" pitchFamily="34" charset="0"/>
              <a:cs typeface="Arial" panose="020B0604020202020204" pitchFamily="34" charset="0"/>
            </a:endParaRPr>
          </a:p>
          <a:p>
            <a:pPr marL="0" indent="0" algn="just">
              <a:lnSpc>
                <a:spcPct val="100000"/>
              </a:lnSpc>
              <a:spcBef>
                <a:spcPts val="0"/>
              </a:spcBef>
              <a:buNone/>
            </a:pPr>
            <a:endParaRPr lang="ru-KZ" sz="1400" dirty="0">
              <a:latin typeface="Arial" panose="020B0604020202020204" pitchFamily="34" charset="0"/>
              <a:cs typeface="Arial" panose="020B0604020202020204" pitchFamily="34" charset="0"/>
            </a:endParaRPr>
          </a:p>
        </p:txBody>
      </p:sp>
      <p:cxnSp>
        <p:nvCxnSpPr>
          <p:cNvPr id="6" name="Прямая соединительная линия 5">
            <a:extLst>
              <a:ext uri="{FF2B5EF4-FFF2-40B4-BE49-F238E27FC236}">
                <a16:creationId xmlns:a16="http://schemas.microsoft.com/office/drawing/2014/main" id="{76E85A6A-8D7A-959C-4F05-B1E790E0E5F0}"/>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5" name="Рисунок 4" descr="Изображение выглядит как текст, логотип, эмблема, символ">
            <a:extLst>
              <a:ext uri="{FF2B5EF4-FFF2-40B4-BE49-F238E27FC236}">
                <a16:creationId xmlns:a16="http://schemas.microsoft.com/office/drawing/2014/main" id="{94FF46E6-6A9B-7BBC-9CB9-C818808AA2AA}"/>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Tree>
    <p:extLst>
      <p:ext uri="{BB962C8B-B14F-4D97-AF65-F5344CB8AC3E}">
        <p14:creationId xmlns:p14="http://schemas.microsoft.com/office/powerpoint/2010/main" val="3908939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6"/>
        <p:cNvGrpSpPr/>
        <p:nvPr/>
      </p:nvGrpSpPr>
      <p:grpSpPr>
        <a:xfrm>
          <a:off x="0" y="0"/>
          <a:ext cx="0" cy="0"/>
          <a:chOff x="0" y="0"/>
          <a:chExt cx="0" cy="0"/>
        </a:xfrm>
      </p:grpSpPr>
      <p:pic>
        <p:nvPicPr>
          <p:cNvPr id="97" name="Google Shape;97;g3b626822a3f_0_0" descr="Изображение выглядит как карта, текст, атлас"/>
          <p:cNvPicPr preferRelativeResize="0"/>
          <p:nvPr/>
        </p:nvPicPr>
        <p:blipFill rotWithShape="1">
          <a:blip r:embed="rId4">
            <a:alphaModFix/>
          </a:blip>
          <a:srcRect/>
          <a:stretch/>
        </p:blipFill>
        <p:spPr>
          <a:xfrm>
            <a:off x="6925152" y="925478"/>
            <a:ext cx="3331484" cy="1925153"/>
          </a:xfrm>
          <a:prstGeom prst="rect">
            <a:avLst/>
          </a:prstGeom>
          <a:noFill/>
          <a:ln>
            <a:noFill/>
          </a:ln>
        </p:spPr>
      </p:pic>
      <p:sp>
        <p:nvSpPr>
          <p:cNvPr id="98" name="Google Shape;98;g3b626822a3f_0_0"/>
          <p:cNvSpPr txBox="1"/>
          <p:nvPr/>
        </p:nvSpPr>
        <p:spPr>
          <a:xfrm>
            <a:off x="757354" y="273807"/>
            <a:ext cx="8208000" cy="4002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KZ" sz="2000" b="1" i="0" u="none" strike="noStrike" kern="0" cap="none" spc="0" normalizeH="0" baseline="0" noProof="0" dirty="0">
                <a:ln>
                  <a:noFill/>
                </a:ln>
                <a:solidFill>
                  <a:srgbClr val="000000"/>
                </a:solidFill>
                <a:effectLst/>
                <a:uLnTx/>
                <a:uFillTx/>
                <a:latin typeface="Arial"/>
                <a:ea typeface="+mn-ea"/>
                <a:cs typeface="Arial"/>
                <a:sym typeface="Arial"/>
              </a:rPr>
              <a:t>Месторождение</a:t>
            </a:r>
            <a:r>
              <a:rPr kumimoji="0" lang="kk-KZ" sz="2000" b="1" i="0" u="none" strike="noStrike" kern="0" cap="none" spc="0" normalizeH="0" baseline="0" noProof="0" dirty="0">
                <a:ln>
                  <a:noFill/>
                </a:ln>
                <a:solidFill>
                  <a:srgbClr val="000000"/>
                </a:solidFill>
                <a:effectLst/>
                <a:uLnTx/>
                <a:uFillTx/>
                <a:latin typeface="Arial"/>
                <a:ea typeface="+mn-ea"/>
                <a:cs typeface="Arial"/>
                <a:sym typeface="Arial"/>
              </a:rPr>
              <a:t> под добычу</a:t>
            </a:r>
            <a:r>
              <a:rPr kumimoji="0" lang="ru-KZ" sz="2000" b="1" i="0" u="none" strike="noStrike" kern="0" cap="none" spc="0" normalizeH="0" baseline="0" noProof="0" dirty="0">
                <a:ln>
                  <a:noFill/>
                </a:ln>
                <a:solidFill>
                  <a:srgbClr val="000000"/>
                </a:solidFill>
                <a:effectLst/>
                <a:uLnTx/>
                <a:uFillTx/>
                <a:latin typeface="Arial"/>
                <a:ea typeface="+mn-ea"/>
                <a:cs typeface="Arial"/>
                <a:sym typeface="Arial"/>
              </a:rPr>
              <a:t> </a:t>
            </a:r>
            <a:r>
              <a:rPr kumimoji="0" lang="ru-KZ" sz="2000" b="1" i="0" u="none" strike="noStrike" kern="0" cap="none" spc="0" normalizeH="0" baseline="0" noProof="0" dirty="0" err="1">
                <a:ln>
                  <a:noFill/>
                </a:ln>
                <a:solidFill>
                  <a:srgbClr val="000000"/>
                </a:solidFill>
                <a:effectLst/>
                <a:uLnTx/>
                <a:uFillTx/>
                <a:latin typeface="Arial"/>
                <a:ea typeface="+mn-ea"/>
                <a:cs typeface="Arial"/>
                <a:sym typeface="Arial"/>
              </a:rPr>
              <a:t>Айыртау</a:t>
            </a:r>
            <a:r>
              <a:rPr kumimoji="0" lang="ru-KZ" sz="2000" b="1" i="0" u="none" strike="noStrike" kern="0" cap="none" spc="0" normalizeH="0" baseline="0" noProof="0" dirty="0">
                <a:ln>
                  <a:noFill/>
                </a:ln>
                <a:solidFill>
                  <a:srgbClr val="000000"/>
                </a:solidFill>
                <a:effectLst/>
                <a:uLnTx/>
                <a:uFillTx/>
                <a:latin typeface="Arial"/>
                <a:ea typeface="+mn-ea"/>
                <a:cs typeface="Arial"/>
                <a:sym typeface="Arial"/>
              </a:rPr>
              <a:t>-II в </a:t>
            </a:r>
            <a:r>
              <a:rPr kumimoji="0" lang="ru-KZ" sz="2000" b="1" i="0" u="none" strike="noStrike" kern="0" cap="none" spc="0" normalizeH="0" baseline="0" noProof="0" dirty="0" err="1">
                <a:ln>
                  <a:noFill/>
                </a:ln>
                <a:solidFill>
                  <a:srgbClr val="000000"/>
                </a:solidFill>
                <a:effectLst/>
                <a:uLnTx/>
                <a:uFillTx/>
                <a:latin typeface="Arial"/>
                <a:ea typeface="+mn-ea"/>
                <a:cs typeface="Arial"/>
                <a:sym typeface="Arial"/>
              </a:rPr>
              <a:t>Атырауской</a:t>
            </a:r>
            <a:r>
              <a:rPr kumimoji="0" lang="ru-KZ" sz="2000" b="1" i="0" u="none" strike="noStrike" kern="0" cap="none" spc="0" normalizeH="0" baseline="0" noProof="0" dirty="0">
                <a:ln>
                  <a:noFill/>
                </a:ln>
                <a:solidFill>
                  <a:srgbClr val="000000"/>
                </a:solidFill>
                <a:effectLst/>
                <a:uLnTx/>
                <a:uFillTx/>
                <a:latin typeface="Arial"/>
                <a:ea typeface="+mn-ea"/>
                <a:cs typeface="Arial"/>
                <a:sym typeface="Arial"/>
              </a:rPr>
              <a:t> области</a:t>
            </a:r>
            <a:endParaRPr kumimoji="0" sz="2000" b="1" i="0" u="none" strike="noStrike" kern="0" cap="none" spc="0" normalizeH="0" baseline="0" noProof="0" dirty="0">
              <a:ln>
                <a:noFill/>
              </a:ln>
              <a:solidFill>
                <a:srgbClr val="000000"/>
              </a:solidFill>
              <a:effectLst/>
              <a:uLnTx/>
              <a:uFillTx/>
              <a:latin typeface="Arial"/>
              <a:ea typeface="Arial"/>
              <a:cs typeface="Arial"/>
              <a:sym typeface="Arial"/>
            </a:endParaRPr>
          </a:p>
        </p:txBody>
      </p:sp>
      <p:sp>
        <p:nvSpPr>
          <p:cNvPr id="99" name="Google Shape;99;g3b626822a3f_0_0"/>
          <p:cNvSpPr txBox="1"/>
          <p:nvPr/>
        </p:nvSpPr>
        <p:spPr>
          <a:xfrm>
            <a:off x="91260" y="958636"/>
            <a:ext cx="6744900" cy="5262939"/>
          </a:xfrm>
          <a:prstGeom prst="rect">
            <a:avLst/>
          </a:prstGeom>
          <a:noFill/>
          <a:ln>
            <a:noFill/>
          </a:ln>
        </p:spPr>
        <p:txBody>
          <a:bodyPr spcFirstLastPara="1" wrap="square" lIns="91425" tIns="45700" rIns="91425" bIns="45700" anchor="t" anchorCtr="0">
            <a:spAutoFit/>
          </a:bodyPr>
          <a:lstStyle/>
          <a:p>
            <a:pPr lvl="0" indent="360000" algn="just">
              <a:buClr>
                <a:srgbClr val="000000"/>
              </a:buClr>
              <a:defRPr/>
            </a:pPr>
            <a:r>
              <a:rPr lang="ru-RU" sz="1200" b="1" kern="0" dirty="0">
                <a:ea typeface="Arial"/>
                <a:cs typeface="Arial"/>
                <a:sym typeface="Arial"/>
              </a:rPr>
              <a:t>Местоположение: </a:t>
            </a:r>
            <a:r>
              <a:rPr lang="ru-RU" sz="1200" kern="0" dirty="0">
                <a:ea typeface="Arial"/>
                <a:cs typeface="Arial"/>
                <a:sym typeface="Arial"/>
              </a:rPr>
              <a:t>В административном отношении район работ </a:t>
            </a:r>
            <a:r>
              <a:rPr lang="ru-RU" sz="1200" kern="0" dirty="0" err="1">
                <a:ea typeface="Arial"/>
                <a:cs typeface="Arial"/>
                <a:sym typeface="Arial"/>
              </a:rPr>
              <a:t>р</a:t>
            </a:r>
            <a:r>
              <a:rPr lang="ru-RU" sz="1200" kern="0" dirty="0" err="1">
                <a:cs typeface="Arial"/>
                <a:sym typeface="Arial"/>
              </a:rPr>
              <a:t>расположен</a:t>
            </a:r>
            <a:r>
              <a:rPr lang="ru-RU" sz="1200" kern="0" dirty="0">
                <a:cs typeface="Arial"/>
                <a:sym typeface="Arial"/>
              </a:rPr>
              <a:t> в </a:t>
            </a:r>
            <a:r>
              <a:rPr lang="ru-RU" sz="1200" kern="0" dirty="0" err="1">
                <a:cs typeface="Arial"/>
                <a:sym typeface="Arial"/>
              </a:rPr>
              <a:t>Кызылкогинском</a:t>
            </a:r>
            <a:r>
              <a:rPr lang="ru-RU" sz="1200" kern="0" dirty="0">
                <a:cs typeface="Arial"/>
                <a:sym typeface="Arial"/>
              </a:rPr>
              <a:t> районе </a:t>
            </a:r>
            <a:r>
              <a:rPr lang="ru-RU" sz="1200" kern="0" dirty="0" err="1">
                <a:cs typeface="Arial"/>
                <a:sym typeface="Arial"/>
              </a:rPr>
              <a:t>Атырауской</a:t>
            </a:r>
            <a:r>
              <a:rPr lang="ru-RU" sz="1200" kern="0" dirty="0">
                <a:cs typeface="Arial"/>
                <a:sym typeface="Arial"/>
              </a:rPr>
              <a:t> области, в 30 км северо-западнее ж/д станции Мукур. Месторождение открыто в 1993 г. поисковой скважиной 3. По надсолевым отложениям представляет собой брахиантиклинальную складку </a:t>
            </a:r>
            <a:r>
              <a:rPr lang="ru-RU" sz="1200" kern="0" dirty="0" err="1">
                <a:cs typeface="Arial"/>
                <a:sym typeface="Arial"/>
              </a:rPr>
              <a:t>субширотной</a:t>
            </a:r>
            <a:r>
              <a:rPr lang="ru-RU" sz="1200" kern="0" dirty="0">
                <a:cs typeface="Arial"/>
                <a:sym typeface="Arial"/>
              </a:rPr>
              <a:t> ориентации, разделенную тектоническим нарушением на 3 крыла: южное, северо-западное и северо-восточное. </a:t>
            </a:r>
            <a:endParaRPr lang="ru-RU" sz="1200" kern="0" dirty="0">
              <a:ea typeface="Arial"/>
              <a:cs typeface="Arial"/>
              <a:sym typeface="Arial"/>
            </a:endParaRPr>
          </a:p>
          <a:p>
            <a:pPr lvl="0" indent="360000" algn="just">
              <a:buClr>
                <a:srgbClr val="000000"/>
              </a:buClr>
              <a:defRPr/>
            </a:pPr>
            <a:r>
              <a:rPr lang="ru-RU" sz="1200" b="1" kern="0" dirty="0">
                <a:ea typeface="Arial"/>
                <a:cs typeface="Arial"/>
                <a:sym typeface="Arial"/>
              </a:rPr>
              <a:t>Краткая геологическая информация: </a:t>
            </a:r>
            <a:r>
              <a:rPr lang="ru-RU" sz="1200" kern="0" dirty="0">
                <a:ea typeface="Arial"/>
                <a:cs typeface="Arial"/>
                <a:sym typeface="Arial"/>
              </a:rPr>
              <a:t>В региональном тектоническом отношении </a:t>
            </a:r>
            <a:r>
              <a:rPr lang="ru-RU" sz="1200" kern="0" dirty="0">
                <a:cs typeface="Arial"/>
                <a:sym typeface="Arial"/>
              </a:rPr>
              <a:t>относится к юго</a:t>
            </a:r>
            <a:r>
              <a:rPr lang="ru-RU" sz="1200" kern="0" dirty="0">
                <a:ea typeface="Arial"/>
                <a:cs typeface="Arial"/>
                <a:sym typeface="Arial"/>
              </a:rPr>
              <a:t>-восточной части Прикаспийской впадины. </a:t>
            </a:r>
            <a:r>
              <a:rPr lang="ru-RU" sz="1200" kern="0" dirty="0">
                <a:cs typeface="Arial"/>
                <a:sym typeface="Arial"/>
              </a:rPr>
              <a:t>Продуктивность установлена в пределах южного крыла структуры в отложениях средней юры, в которых выделены горизонты Ю-I, Ю- II, Ю- III. Интервалы залегания продуктивных горизонтов 120-400 м. Залежи пластовые, </a:t>
            </a:r>
            <a:r>
              <a:rPr lang="ru-RU" sz="1200" kern="0" dirty="0" err="1">
                <a:cs typeface="Arial"/>
                <a:sym typeface="Arial"/>
              </a:rPr>
              <a:t>сводовые</a:t>
            </a:r>
            <a:r>
              <a:rPr lang="ru-RU" sz="1200" kern="0" dirty="0">
                <a:cs typeface="Arial"/>
                <a:sym typeface="Arial"/>
              </a:rPr>
              <a:t> тектонически экранированные. Коллекторы терригенные, поровые, сложены песками и алевролитами с пористостью до 37% и проницаемостью 1,697 мкм2. Эффективная толщина горизонта от 1 до 15 м. Начальные дебиты нефти изменяются от 1,2 до 36 м3/сут. Качественная характеристика </a:t>
            </a:r>
            <a:r>
              <a:rPr lang="ru-RU" sz="1200" kern="0" dirty="0" err="1">
                <a:cs typeface="Arial"/>
                <a:sym typeface="Arial"/>
              </a:rPr>
              <a:t>нефтей</a:t>
            </a:r>
            <a:r>
              <a:rPr lang="ru-RU" sz="1200" kern="0" dirty="0">
                <a:cs typeface="Arial"/>
                <a:sym typeface="Arial"/>
              </a:rPr>
              <a:t> не изучена. Пластовые воды юрского комплекса представлены крепкими рассолами хлоркальциевого типа с плотностью 1107-1154 кг/м3 и минерализацией 142-191 г/л. Режим работы залежей водонапорный. Степень освоения: Месторождение находится в разведке. </a:t>
            </a:r>
          </a:p>
          <a:p>
            <a:pPr lvl="0" indent="360000" algn="just">
              <a:buClr>
                <a:srgbClr val="000000"/>
              </a:buClr>
              <a:defRPr/>
            </a:pPr>
            <a:r>
              <a:rPr lang="ru-RU" sz="1200" kern="0" dirty="0">
                <a:cs typeface="Arial"/>
                <a:sym typeface="Arial"/>
              </a:rPr>
              <a:t>В связи с выше описанным рассмотреть возможность </a:t>
            </a:r>
            <a:r>
              <a:rPr lang="ru-RU" sz="1200" kern="0" dirty="0" err="1">
                <a:cs typeface="Arial"/>
                <a:sym typeface="Arial"/>
              </a:rPr>
              <a:t>доразведки</a:t>
            </a:r>
            <a:r>
              <a:rPr lang="ru-RU" sz="1200" kern="0" dirty="0">
                <a:cs typeface="Arial"/>
                <a:sym typeface="Arial"/>
              </a:rPr>
              <a:t> участка на расширение. </a:t>
            </a:r>
          </a:p>
          <a:p>
            <a:pPr lvl="0" algn="just">
              <a:buClr>
                <a:srgbClr val="000000"/>
              </a:buClr>
              <a:defRPr/>
            </a:pPr>
            <a:r>
              <a:rPr lang="ru-RU" sz="1200" b="1" kern="0" dirty="0">
                <a:highlight>
                  <a:srgbClr val="FFFFFF"/>
                </a:highlight>
                <a:cs typeface="Arial"/>
                <a:sym typeface="Arial"/>
              </a:rPr>
              <a:t>О</a:t>
            </a:r>
            <a:r>
              <a:rPr lang="ru-RU" sz="1200" b="1" kern="0" dirty="0">
                <a:highlight>
                  <a:srgbClr val="FFFFFF"/>
                </a:highlight>
                <a:ea typeface="Arial"/>
                <a:cs typeface="Arial"/>
                <a:sym typeface="Arial"/>
              </a:rPr>
              <a:t>ценка геологических</a:t>
            </a:r>
            <a:r>
              <a:rPr lang="ru-RU" sz="1200" b="1" kern="0" dirty="0">
                <a:highlight>
                  <a:srgbClr val="FFFFFF"/>
                </a:highlight>
                <a:cs typeface="Arial"/>
                <a:sym typeface="Arial"/>
              </a:rPr>
              <a:t> запасов УВС (</a:t>
            </a:r>
            <a:r>
              <a:rPr lang="ru-RU" sz="1200" b="1" kern="0" dirty="0">
                <a:cs typeface="Arial"/>
                <a:sym typeface="Arial"/>
              </a:rPr>
              <a:t>Протокол №1574-15-П от 2015 г.) </a:t>
            </a:r>
            <a:r>
              <a:rPr lang="ru-RU" sz="1200" b="1" kern="0" dirty="0">
                <a:highlight>
                  <a:srgbClr val="FFFF00"/>
                </a:highlight>
                <a:ea typeface="Arial"/>
                <a:cs typeface="Arial"/>
                <a:sym typeface="Arial"/>
              </a:rPr>
              <a:t> </a:t>
            </a:r>
            <a:endParaRPr lang="ru-RU" sz="1200" b="1" kern="0" dirty="0">
              <a:highlight>
                <a:srgbClr val="FFFF00"/>
              </a:highlight>
              <a:cs typeface="Arial"/>
              <a:sym typeface="Arial"/>
            </a:endParaRPr>
          </a:p>
          <a:p>
            <a:pPr lvl="0" algn="just">
              <a:buClr>
                <a:srgbClr val="000000"/>
              </a:buClr>
              <a:defRPr/>
            </a:pPr>
            <a:r>
              <a:rPr lang="ru-RU" sz="1200" b="1" kern="0" dirty="0">
                <a:cs typeface="Arial"/>
                <a:sym typeface="Arial"/>
              </a:rPr>
              <a:t>Нефть:</a:t>
            </a:r>
          </a:p>
          <a:p>
            <a:pPr lvl="0" algn="just">
              <a:buClr>
                <a:srgbClr val="000000"/>
              </a:buClr>
              <a:defRPr/>
            </a:pPr>
            <a:r>
              <a:rPr lang="ru-RU" sz="1200" kern="0" dirty="0">
                <a:cs typeface="Arial"/>
                <a:sym typeface="Arial"/>
              </a:rPr>
              <a:t> С1 - 342,00 </a:t>
            </a:r>
            <a:r>
              <a:rPr lang="ru-RU" sz="1200" kern="0" dirty="0" err="1">
                <a:cs typeface="Arial"/>
                <a:sym typeface="Arial"/>
              </a:rPr>
              <a:t>тыс.т</a:t>
            </a:r>
            <a:r>
              <a:rPr lang="ru-RU" sz="1200" kern="0" dirty="0">
                <a:cs typeface="Arial"/>
                <a:sym typeface="Arial"/>
              </a:rPr>
              <a:t>. геологические, в том числе – 103,00 </a:t>
            </a:r>
            <a:r>
              <a:rPr lang="ru-RU" sz="1200" kern="0" dirty="0" err="1">
                <a:cs typeface="Arial"/>
                <a:sym typeface="Arial"/>
              </a:rPr>
              <a:t>тыс.т</a:t>
            </a:r>
            <a:r>
              <a:rPr lang="ru-RU" sz="1200" kern="0" dirty="0">
                <a:cs typeface="Arial"/>
                <a:sym typeface="Arial"/>
              </a:rPr>
              <a:t>. извлекаемые; </a:t>
            </a:r>
          </a:p>
          <a:p>
            <a:pPr lvl="0" algn="just">
              <a:buClr>
                <a:srgbClr val="000000"/>
              </a:buClr>
              <a:defRPr/>
            </a:pPr>
            <a:r>
              <a:rPr lang="ru-RU" sz="1200" kern="0" dirty="0">
                <a:cs typeface="Arial"/>
                <a:sym typeface="Arial"/>
              </a:rPr>
              <a:t> С2 – 653,00 </a:t>
            </a:r>
            <a:r>
              <a:rPr lang="ru-RU" sz="1200" kern="0" dirty="0" err="1">
                <a:cs typeface="Arial"/>
                <a:sym typeface="Arial"/>
              </a:rPr>
              <a:t>тыс.т</a:t>
            </a:r>
            <a:r>
              <a:rPr lang="ru-RU" sz="1200" kern="0" dirty="0">
                <a:cs typeface="Arial"/>
                <a:sym typeface="Arial"/>
              </a:rPr>
              <a:t>. геологические, в том числе – 196,00 </a:t>
            </a:r>
            <a:r>
              <a:rPr lang="ru-RU" sz="1200" kern="0" dirty="0" err="1">
                <a:cs typeface="Arial"/>
                <a:sym typeface="Arial"/>
              </a:rPr>
              <a:t>тыс.т</a:t>
            </a:r>
            <a:r>
              <a:rPr lang="ru-RU" sz="1200" kern="0" dirty="0">
                <a:cs typeface="Arial"/>
                <a:sym typeface="Arial"/>
              </a:rPr>
              <a:t>. извлекаемые.</a:t>
            </a:r>
            <a:endParaRPr lang="ru-RU" sz="1200" b="1" kern="0" dirty="0">
              <a:highlight>
                <a:srgbClr val="FFFF00"/>
              </a:highlight>
              <a:cs typeface="Arial"/>
              <a:sym typeface="Arial"/>
            </a:endParaRPr>
          </a:p>
          <a:p>
            <a:pPr lvl="0" indent="360000" algn="just">
              <a:buClr>
                <a:srgbClr val="000000"/>
              </a:buClr>
              <a:defRPr/>
            </a:pPr>
            <a:r>
              <a:rPr lang="ru-RU" sz="1200" b="1" kern="0" dirty="0">
                <a:ea typeface="Arial"/>
                <a:cs typeface="Arial"/>
                <a:sym typeface="Arial"/>
              </a:rPr>
              <a:t>Геолого-геофизическая изученность </a:t>
            </a:r>
            <a:r>
              <a:rPr lang="ru-RU" sz="1200" b="1" kern="0" dirty="0">
                <a:cs typeface="Arial"/>
                <a:sym typeface="Arial"/>
              </a:rPr>
              <a:t>месторождения </a:t>
            </a:r>
            <a:r>
              <a:rPr lang="ru-RU" sz="1200" kern="0" dirty="0">
                <a:ea typeface="Arial"/>
                <a:cs typeface="Arial"/>
                <a:sym typeface="Arial"/>
              </a:rPr>
              <a:t>представлена данными </a:t>
            </a:r>
            <a:r>
              <a:rPr lang="ru-RU" sz="1200" kern="0" dirty="0" err="1">
                <a:ea typeface="Arial"/>
                <a:cs typeface="Arial"/>
                <a:sym typeface="Arial"/>
              </a:rPr>
              <a:t>гравиразведки</a:t>
            </a:r>
            <a:r>
              <a:rPr lang="ru-RU" sz="1200" kern="0" dirty="0">
                <a:ea typeface="Arial"/>
                <a:cs typeface="Arial"/>
                <a:sym typeface="Arial"/>
              </a:rPr>
              <a:t>, электроразведки, аэромагнитной съёмки, сейсморазведки, а также буровой изученностью на участке и прилегающим территориям. </a:t>
            </a:r>
            <a:endParaRPr lang="ru-RU" sz="1400" kern="0" dirty="0">
              <a:cs typeface="Arial"/>
              <a:sym typeface="Arial"/>
            </a:endParaRPr>
          </a:p>
          <a:p>
            <a:pPr lvl="0" indent="360000" algn="just">
              <a:buClr>
                <a:srgbClr val="000000"/>
              </a:buClr>
              <a:defRPr/>
            </a:pPr>
            <a:r>
              <a:rPr lang="ru-RU" sz="1200" b="1" kern="0" dirty="0">
                <a:ea typeface="Arial"/>
                <a:cs typeface="Arial"/>
                <a:sym typeface="Arial"/>
              </a:rPr>
              <a:t>Исторические отчеты</a:t>
            </a:r>
            <a:r>
              <a:rPr lang="ru-RU" sz="1200" kern="0" dirty="0">
                <a:ea typeface="Arial"/>
                <a:cs typeface="Arial"/>
                <a:sym typeface="Arial"/>
              </a:rPr>
              <a:t> </a:t>
            </a:r>
            <a:r>
              <a:rPr lang="ru-RU" sz="1200" kern="0" dirty="0">
                <a:cs typeface="Arial"/>
                <a:sym typeface="Arial"/>
              </a:rPr>
              <a:t>в АО «НГС» по №РГФ/ТГФ: 13890 </a:t>
            </a:r>
          </a:p>
          <a:p>
            <a:pPr lvl="0" indent="360000" algn="just">
              <a:buClr>
                <a:srgbClr val="000000"/>
              </a:buClr>
              <a:defRPr/>
            </a:pPr>
            <a:r>
              <a:rPr lang="ru-RU" sz="1200" kern="0" dirty="0">
                <a:ea typeface="Arial"/>
                <a:cs typeface="Arial"/>
                <a:sym typeface="Arial"/>
              </a:rPr>
              <a:t>Список </a:t>
            </a:r>
            <a:r>
              <a:rPr lang="ru-RU" sz="1200" b="1" kern="0" dirty="0">
                <a:ea typeface="Arial"/>
                <a:cs typeface="Arial"/>
                <a:sym typeface="Arial"/>
              </a:rPr>
              <a:t>скважин</a:t>
            </a:r>
            <a:r>
              <a:rPr lang="ru-RU" sz="1200" kern="0" dirty="0">
                <a:ea typeface="Arial"/>
                <a:cs typeface="Arial"/>
                <a:sym typeface="Arial"/>
              </a:rPr>
              <a:t> на участке и прилегающих территориях: </a:t>
            </a:r>
            <a:r>
              <a:rPr lang="ru-RU" sz="1200" kern="0" dirty="0">
                <a:cs typeface="Arial"/>
                <a:sym typeface="Arial"/>
              </a:rPr>
              <a:t>№3,8,15,А-16</a:t>
            </a:r>
            <a:endParaRPr lang="ru-RU" sz="1400" kern="0" dirty="0">
              <a:cs typeface="Arial"/>
              <a:sym typeface="Arial"/>
            </a:endParaRPr>
          </a:p>
          <a:p>
            <a:pPr lvl="0" indent="360000" algn="just">
              <a:buClr>
                <a:srgbClr val="000000"/>
              </a:buClr>
              <a:defRPr/>
            </a:pPr>
            <a:r>
              <a:rPr lang="ru-RU" sz="1200" b="1" kern="0" dirty="0">
                <a:ea typeface="Arial"/>
                <a:cs typeface="Arial"/>
                <a:sym typeface="Arial"/>
              </a:rPr>
              <a:t>Стартовый размер подписного бонуса, (тенге):</a:t>
            </a:r>
            <a:r>
              <a:rPr lang="ru-RU" sz="1200" kern="0" dirty="0">
                <a:ea typeface="Arial"/>
                <a:cs typeface="Arial"/>
                <a:sym typeface="Arial"/>
              </a:rPr>
              <a:t> 43 250 000,0</a:t>
            </a:r>
          </a:p>
        </p:txBody>
      </p:sp>
      <p:sp>
        <p:nvSpPr>
          <p:cNvPr id="100" name="Google Shape;100;g3b626822a3f_0_0"/>
          <p:cNvSpPr/>
          <p:nvPr/>
        </p:nvSpPr>
        <p:spPr>
          <a:xfrm>
            <a:off x="7399691" y="1744280"/>
            <a:ext cx="301050" cy="222750"/>
          </a:xfrm>
          <a:custGeom>
            <a:avLst/>
            <a:gdLst/>
            <a:ahLst/>
            <a:cxnLst/>
            <a:rect l="l" t="t" r="r" b="b"/>
            <a:pathLst>
              <a:path w="540000" h="540000" extrusionOk="0">
                <a:moveTo>
                  <a:pt x="0" y="0"/>
                </a:moveTo>
                <a:lnTo>
                  <a:pt x="19299" y="3381"/>
                </a:lnTo>
                <a:lnTo>
                  <a:pt x="540000" y="0"/>
                </a:lnTo>
                <a:lnTo>
                  <a:pt x="540000" y="540000"/>
                </a:lnTo>
                <a:lnTo>
                  <a:pt x="0" y="540000"/>
                </a:lnTo>
                <a:lnTo>
                  <a:pt x="0" y="0"/>
                </a:lnTo>
                <a:close/>
              </a:path>
            </a:pathLst>
          </a:custGeom>
          <a:no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Arial"/>
              <a:ea typeface="Arial"/>
              <a:cs typeface="Arial"/>
              <a:sym typeface="Arial"/>
            </a:endParaRPr>
          </a:p>
        </p:txBody>
      </p:sp>
      <p:cxnSp>
        <p:nvCxnSpPr>
          <p:cNvPr id="101" name="Google Shape;101;g3b626822a3f_0_0"/>
          <p:cNvCxnSpPr>
            <a:cxnSpLocks/>
            <a:endCxn id="100" idx="4"/>
          </p:cNvCxnSpPr>
          <p:nvPr/>
        </p:nvCxnSpPr>
        <p:spPr>
          <a:xfrm flipH="1" flipV="1">
            <a:off x="7399737" y="1966667"/>
            <a:ext cx="2185654" cy="2166292"/>
          </a:xfrm>
          <a:prstGeom prst="straightConnector1">
            <a:avLst/>
          </a:prstGeom>
          <a:noFill/>
          <a:ln w="12700" cap="flat" cmpd="sng">
            <a:solidFill>
              <a:schemeClr val="dk1"/>
            </a:solidFill>
            <a:prstDash val="dash"/>
            <a:miter lim="800000"/>
            <a:headEnd type="none" w="sm" len="sm"/>
            <a:tailEnd type="none" w="sm" len="sm"/>
          </a:ln>
        </p:spPr>
      </p:cxnSp>
      <p:cxnSp>
        <p:nvCxnSpPr>
          <p:cNvPr id="102" name="Google Shape;102;g3b626822a3f_0_0"/>
          <p:cNvCxnSpPr>
            <a:cxnSpLocks/>
            <a:endCxn id="100" idx="3"/>
          </p:cNvCxnSpPr>
          <p:nvPr/>
        </p:nvCxnSpPr>
        <p:spPr>
          <a:xfrm flipH="1" flipV="1">
            <a:off x="7700324" y="1966569"/>
            <a:ext cx="1885067" cy="135533"/>
          </a:xfrm>
          <a:prstGeom prst="straightConnector1">
            <a:avLst/>
          </a:prstGeom>
          <a:noFill/>
          <a:ln w="12700" cap="flat" cmpd="sng">
            <a:solidFill>
              <a:schemeClr val="dk1"/>
            </a:solidFill>
            <a:prstDash val="dash"/>
            <a:miter lim="800000"/>
            <a:headEnd type="none" w="sm" len="sm"/>
            <a:tailEnd type="none" w="sm" len="sm"/>
          </a:ln>
        </p:spPr>
      </p:cxnSp>
      <p:cxnSp>
        <p:nvCxnSpPr>
          <p:cNvPr id="109" name="Google Shape;109;g3b626822a3f_0_0"/>
          <p:cNvCxnSpPr/>
          <p:nvPr/>
        </p:nvCxnSpPr>
        <p:spPr>
          <a:xfrm>
            <a:off x="802105" y="816276"/>
            <a:ext cx="10587900" cy="0"/>
          </a:xfrm>
          <a:prstGeom prst="straightConnector1">
            <a:avLst/>
          </a:prstGeom>
          <a:noFill/>
          <a:ln w="63500" cap="flat" cmpd="sng">
            <a:solidFill>
              <a:schemeClr val="accent1"/>
            </a:solidFill>
            <a:prstDash val="solid"/>
            <a:miter lim="800000"/>
            <a:headEnd type="none" w="sm" len="sm"/>
            <a:tailEnd type="none" w="sm" len="sm"/>
          </a:ln>
        </p:spPr>
      </p:cxnSp>
      <p:sp>
        <p:nvSpPr>
          <p:cNvPr id="110" name="Google Shape;110;g3b626822a3f_0_0"/>
          <p:cNvSpPr txBox="1"/>
          <p:nvPr/>
        </p:nvSpPr>
        <p:spPr>
          <a:xfrm>
            <a:off x="6944640" y="5598251"/>
            <a:ext cx="5156100" cy="400069"/>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ru-KZ" sz="1000" b="0" i="0" u="none" strike="noStrike" kern="0" cap="none" spc="0" normalizeH="0" baseline="0" noProof="0" dirty="0">
                <a:ln>
                  <a:noFill/>
                </a:ln>
                <a:solidFill>
                  <a:srgbClr val="000000"/>
                </a:solidFill>
                <a:effectLst/>
                <a:uLnTx/>
                <a:uFillTx/>
                <a:latin typeface="Arial"/>
                <a:ea typeface="Arial"/>
                <a:cs typeface="Arial"/>
                <a:sym typeface="Arial"/>
              </a:rPr>
              <a:t>Общая площадь участка недр - </a:t>
            </a:r>
            <a:r>
              <a:rPr kumimoji="0" lang="ru-KZ" sz="1000" b="0" i="0" u="none" strike="noStrike" kern="0" cap="none" spc="0" normalizeH="0" baseline="0" noProof="0" dirty="0">
                <a:ln>
                  <a:noFill/>
                </a:ln>
                <a:solidFill>
                  <a:srgbClr val="000000"/>
                </a:solidFill>
                <a:effectLst/>
                <a:uLnTx/>
                <a:uFillTx/>
                <a:latin typeface="Arial"/>
                <a:ea typeface="+mn-ea"/>
                <a:cs typeface="Arial"/>
                <a:sym typeface="Arial"/>
              </a:rPr>
              <a:t>1,11</a:t>
            </a:r>
            <a:r>
              <a:rPr kumimoji="0" lang="ru-KZ" sz="1000" b="0" i="0" u="none" strike="noStrike" kern="0" cap="none" spc="0" normalizeH="0" baseline="0" noProof="0" dirty="0">
                <a:ln>
                  <a:noFill/>
                </a:ln>
                <a:solidFill>
                  <a:srgbClr val="000000"/>
                </a:solidFill>
                <a:effectLst/>
                <a:uLnTx/>
                <a:uFillTx/>
                <a:latin typeface="Arial"/>
                <a:ea typeface="Arial"/>
                <a:cs typeface="Arial"/>
                <a:sym typeface="Arial"/>
              </a:rPr>
              <a:t> км2 </a:t>
            </a:r>
            <a:endParaRPr kumimoji="0" lang="en-US" sz="1000" b="0" i="0" u="none" strike="noStrike" kern="0" cap="none" spc="0" normalizeH="0" baseline="0" noProof="0" dirty="0">
              <a:ln>
                <a:noFill/>
              </a:ln>
              <a:solidFill>
                <a:srgbClr val="000000"/>
              </a:solidFill>
              <a:effectLst/>
              <a:uLnTx/>
              <a:uFillTx/>
              <a:latin typeface="Arial"/>
              <a:ea typeface="Arial"/>
              <a:cs typeface="Arial"/>
              <a:sym typeface="Arial"/>
            </a:endParaRPr>
          </a:p>
          <a:p>
            <a:pPr lvl="0">
              <a:buClr>
                <a:srgbClr val="000000"/>
              </a:buClr>
              <a:defRPr/>
            </a:pPr>
            <a:r>
              <a:rPr kumimoji="0" lang="ru-KZ" sz="1000" b="0" i="0" u="none" strike="noStrike" kern="0" cap="none" spc="0" normalizeH="0" baseline="0" noProof="0" dirty="0">
                <a:ln>
                  <a:noFill/>
                </a:ln>
                <a:solidFill>
                  <a:srgbClr val="000000"/>
                </a:solidFill>
                <a:effectLst/>
                <a:uLnTx/>
                <a:uFillTx/>
                <a:latin typeface="Arial"/>
                <a:ea typeface="Arial"/>
                <a:cs typeface="Arial"/>
                <a:sym typeface="Arial"/>
              </a:rPr>
              <a:t>Глубина исследования –</a:t>
            </a:r>
            <a:r>
              <a:rPr kumimoji="0" lang="en-US" sz="1000" b="0" i="0" u="none" strike="noStrike" kern="0" cap="none" spc="0" normalizeH="0" baseline="0" noProof="0" dirty="0">
                <a:ln>
                  <a:noFill/>
                </a:ln>
                <a:solidFill>
                  <a:srgbClr val="000000"/>
                </a:solidFill>
                <a:effectLst/>
                <a:uLnTx/>
                <a:uFillTx/>
                <a:latin typeface="Arial"/>
                <a:ea typeface="Arial"/>
                <a:cs typeface="Arial"/>
                <a:sym typeface="Arial"/>
              </a:rPr>
              <a:t> </a:t>
            </a:r>
            <a:r>
              <a:rPr lang="ru-RU" sz="1000" dirty="0">
                <a:solidFill>
                  <a:srgbClr val="000000"/>
                </a:solidFill>
                <a:latin typeface="Arial" panose="020B0604020202020204" pitchFamily="34" charset="0"/>
                <a:cs typeface="Arial" panose="020B0604020202020204" pitchFamily="34" charset="0"/>
              </a:rPr>
              <a:t>до подошвы соленосной толщи </a:t>
            </a:r>
            <a:r>
              <a:rPr lang="ru-RU" sz="1000" dirty="0" err="1">
                <a:solidFill>
                  <a:srgbClr val="000000"/>
                </a:solidFill>
                <a:latin typeface="Arial" panose="020B0604020202020204" pitchFamily="34" charset="0"/>
                <a:cs typeface="Arial" panose="020B0604020202020204" pitchFamily="34" charset="0"/>
              </a:rPr>
              <a:t>кунгура</a:t>
            </a:r>
            <a:endParaRPr kumimoji="0" sz="1000" b="0" i="0" u="none" strike="noStrike" kern="0" cap="none" spc="0" normalizeH="0" baseline="0" noProof="0" dirty="0">
              <a:ln>
                <a:noFill/>
              </a:ln>
              <a:solidFill>
                <a:srgbClr val="000000"/>
              </a:solidFill>
              <a:effectLst/>
              <a:uLnTx/>
              <a:uFillTx/>
              <a:latin typeface="Arial"/>
              <a:ea typeface="Arial"/>
              <a:cs typeface="Arial"/>
              <a:sym typeface="Arial"/>
            </a:endParaRPr>
          </a:p>
        </p:txBody>
      </p:sp>
      <p:pic>
        <p:nvPicPr>
          <p:cNvPr id="111" name="Google Shape;111;g3b626822a3f_0_0" descr="Изображение выглядит как текст, логотип, эмблема, символ"/>
          <p:cNvPicPr preferRelativeResize="0"/>
          <p:nvPr/>
        </p:nvPicPr>
        <p:blipFill rotWithShape="1">
          <a:blip r:embed="rId5">
            <a:alphaModFix/>
          </a:blip>
          <a:srcRect l="24489" t="13155" r="23239" b="13638"/>
          <a:stretch/>
        </p:blipFill>
        <p:spPr>
          <a:xfrm>
            <a:off x="11097846" y="0"/>
            <a:ext cx="1094154" cy="843955"/>
          </a:xfrm>
          <a:prstGeom prst="rect">
            <a:avLst/>
          </a:prstGeom>
          <a:noFill/>
          <a:ln>
            <a:noFill/>
          </a:ln>
        </p:spPr>
      </p:pic>
      <p:graphicFrame>
        <p:nvGraphicFramePr>
          <p:cNvPr id="3" name="Таблица 2">
            <a:extLst>
              <a:ext uri="{FF2B5EF4-FFF2-40B4-BE49-F238E27FC236}">
                <a16:creationId xmlns:a16="http://schemas.microsoft.com/office/drawing/2014/main" id="{DC58D0CD-BEFD-4C31-86AD-4BEEF7151670}"/>
              </a:ext>
            </a:extLst>
          </p:cNvPr>
          <p:cNvGraphicFramePr>
            <a:graphicFrameLocks noGrp="1"/>
          </p:cNvGraphicFramePr>
          <p:nvPr/>
        </p:nvGraphicFramePr>
        <p:xfrm>
          <a:off x="7019071" y="4236176"/>
          <a:ext cx="4800599" cy="1362075"/>
        </p:xfrm>
        <a:graphic>
          <a:graphicData uri="http://schemas.openxmlformats.org/drawingml/2006/table">
            <a:tbl>
              <a:tblPr/>
              <a:tblGrid>
                <a:gridCol w="612029">
                  <a:extLst>
                    <a:ext uri="{9D8B030D-6E8A-4147-A177-3AD203B41FA5}">
                      <a16:colId xmlns:a16="http://schemas.microsoft.com/office/drawing/2014/main" val="3908930324"/>
                    </a:ext>
                  </a:extLst>
                </a:gridCol>
                <a:gridCol w="698095">
                  <a:extLst>
                    <a:ext uri="{9D8B030D-6E8A-4147-A177-3AD203B41FA5}">
                      <a16:colId xmlns:a16="http://schemas.microsoft.com/office/drawing/2014/main" val="1448926902"/>
                    </a:ext>
                  </a:extLst>
                </a:gridCol>
                <a:gridCol w="698095">
                  <a:extLst>
                    <a:ext uri="{9D8B030D-6E8A-4147-A177-3AD203B41FA5}">
                      <a16:colId xmlns:a16="http://schemas.microsoft.com/office/drawing/2014/main" val="822945456"/>
                    </a:ext>
                  </a:extLst>
                </a:gridCol>
                <a:gridCol w="698095">
                  <a:extLst>
                    <a:ext uri="{9D8B030D-6E8A-4147-A177-3AD203B41FA5}">
                      <a16:colId xmlns:a16="http://schemas.microsoft.com/office/drawing/2014/main" val="412885663"/>
                    </a:ext>
                  </a:extLst>
                </a:gridCol>
                <a:gridCol w="698095">
                  <a:extLst>
                    <a:ext uri="{9D8B030D-6E8A-4147-A177-3AD203B41FA5}">
                      <a16:colId xmlns:a16="http://schemas.microsoft.com/office/drawing/2014/main" val="3083814381"/>
                    </a:ext>
                  </a:extLst>
                </a:gridCol>
                <a:gridCol w="698095">
                  <a:extLst>
                    <a:ext uri="{9D8B030D-6E8A-4147-A177-3AD203B41FA5}">
                      <a16:colId xmlns:a16="http://schemas.microsoft.com/office/drawing/2014/main" val="415173096"/>
                    </a:ext>
                  </a:extLst>
                </a:gridCol>
                <a:gridCol w="698095">
                  <a:extLst>
                    <a:ext uri="{9D8B030D-6E8A-4147-A177-3AD203B41FA5}">
                      <a16:colId xmlns:a16="http://schemas.microsoft.com/office/drawing/2014/main" val="487175389"/>
                    </a:ext>
                  </a:extLst>
                </a:gridCol>
              </a:tblGrid>
              <a:tr h="200025">
                <a:tc gridSpan="7">
                  <a:txBody>
                    <a:bodyPr/>
                    <a:lstStyle/>
                    <a:p>
                      <a:pPr algn="ctr" fontAlgn="ctr"/>
                      <a:r>
                        <a:rPr lang="ru-RU" sz="1000" b="1" i="0" u="none" strike="noStrike" dirty="0">
                          <a:solidFill>
                            <a:srgbClr val="000000"/>
                          </a:solidFill>
                          <a:effectLst/>
                          <a:latin typeface="+mn-lt"/>
                        </a:rPr>
                        <a:t>Географические координаты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268728939"/>
                  </a:ext>
                </a:extLst>
              </a:tr>
              <a:tr h="200025">
                <a:tc rowSpan="2">
                  <a:txBody>
                    <a:bodyPr/>
                    <a:lstStyle/>
                    <a:p>
                      <a:pPr algn="ctr" fontAlgn="ctr"/>
                      <a:r>
                        <a:rPr lang="ru-RU" sz="1000" b="1" i="0" u="none" strike="noStrike">
                          <a:solidFill>
                            <a:srgbClr val="000000"/>
                          </a:solidFill>
                          <a:effectLst/>
                          <a:latin typeface="+mn-lt"/>
                        </a:rPr>
                        <a:t>№точки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dirty="0">
                          <a:solidFill>
                            <a:srgbClr val="000000"/>
                          </a:solidFill>
                          <a:effectLst/>
                          <a:latin typeface="+mn-lt"/>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mn-lt"/>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4264728039"/>
                  </a:ext>
                </a:extLst>
              </a:tr>
              <a:tr h="200025">
                <a:tc vMerge="1">
                  <a:txBody>
                    <a:bodyPr/>
                    <a:lstStyle/>
                    <a:p>
                      <a:endParaRPr lang="ru-KZ"/>
                    </a:p>
                  </a:txBody>
                  <a:tcPr/>
                </a:tc>
                <a:tc>
                  <a:txBody>
                    <a:bodyPr/>
                    <a:lstStyle/>
                    <a:p>
                      <a:pPr algn="ctr" fontAlgn="ctr"/>
                      <a:r>
                        <a:rPr lang="ru-RU" sz="1000" b="1" i="0" u="none" strike="noStrike">
                          <a:solidFill>
                            <a:srgbClr val="000000"/>
                          </a:solidFill>
                          <a:effectLst/>
                          <a:latin typeface="+mn-lt"/>
                        </a:rPr>
                        <a:t>градусы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mn-lt"/>
                        </a:rPr>
                        <a:t>минуты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mn-lt"/>
                        </a:rPr>
                        <a:t>секунды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mn-lt"/>
                        </a:rPr>
                        <a:t>градусы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mn-lt"/>
                        </a:rPr>
                        <a:t>минуты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mn-lt"/>
                        </a:rPr>
                        <a:t>секунды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707045704"/>
                  </a:ext>
                </a:extLst>
              </a:tr>
              <a:tr h="190500">
                <a:tc>
                  <a:txBody>
                    <a:bodyPr/>
                    <a:lstStyle/>
                    <a:p>
                      <a:pPr algn="ctr" fontAlgn="ctr"/>
                      <a:r>
                        <a:rPr lang="ru-KZ" sz="1000" b="1" i="0" u="none" strike="noStrike">
                          <a:solidFill>
                            <a:srgbClr val="000000"/>
                          </a:solidFill>
                          <a:effectLst/>
                          <a:latin typeface="+mn-lt"/>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9173091"/>
                  </a:ext>
                </a:extLst>
              </a:tr>
              <a:tr h="190500">
                <a:tc>
                  <a:txBody>
                    <a:bodyPr/>
                    <a:lstStyle/>
                    <a:p>
                      <a:pPr algn="ctr" fontAlgn="ctr"/>
                      <a:r>
                        <a:rPr lang="ru-KZ" sz="1000" b="1" i="0" u="none" strike="noStrike">
                          <a:solidFill>
                            <a:srgbClr val="000000"/>
                          </a:solidFill>
                          <a:effectLst/>
                          <a:latin typeface="+mn-lt"/>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9372055"/>
                  </a:ext>
                </a:extLst>
              </a:tr>
              <a:tr h="190500">
                <a:tc>
                  <a:txBody>
                    <a:bodyPr/>
                    <a:lstStyle/>
                    <a:p>
                      <a:pPr algn="ctr" fontAlgn="ctr"/>
                      <a:r>
                        <a:rPr lang="ru-KZ" sz="1000" b="1" i="0" u="none" strike="noStrike">
                          <a:solidFill>
                            <a:srgbClr val="000000"/>
                          </a:solidFill>
                          <a:effectLst/>
                          <a:latin typeface="+mn-lt"/>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32844195"/>
                  </a:ext>
                </a:extLst>
              </a:tr>
              <a:tr h="190500">
                <a:tc>
                  <a:txBody>
                    <a:bodyPr/>
                    <a:lstStyle/>
                    <a:p>
                      <a:pPr algn="ctr" fontAlgn="ctr"/>
                      <a:r>
                        <a:rPr lang="ru-KZ" sz="1000" b="1" i="0" u="none" strike="noStrike" dirty="0">
                          <a:solidFill>
                            <a:srgbClr val="000000"/>
                          </a:solidFill>
                          <a:effectLst/>
                          <a:latin typeface="+mn-lt"/>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29,8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mn-lt"/>
                        </a:rPr>
                        <a:t>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mn-lt"/>
                        </a:rPr>
                        <a:t>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506958128"/>
                  </a:ext>
                </a:extLst>
              </a:tr>
            </a:tbl>
          </a:graphicData>
        </a:graphic>
      </p:graphicFrame>
      <p:pic>
        <p:nvPicPr>
          <p:cNvPr id="4" name="Рисунок 3">
            <a:extLst>
              <a:ext uri="{FF2B5EF4-FFF2-40B4-BE49-F238E27FC236}">
                <a16:creationId xmlns:a16="http://schemas.microsoft.com/office/drawing/2014/main" id="{EFF64A19-11F0-4D7B-996B-0CFDD48C5D3B}"/>
              </a:ext>
            </a:extLst>
          </p:cNvPr>
          <p:cNvPicPr>
            <a:picLocks noChangeAspect="1"/>
          </p:cNvPicPr>
          <p:nvPr/>
        </p:nvPicPr>
        <p:blipFill>
          <a:blip r:embed="rId6"/>
          <a:stretch>
            <a:fillRect/>
          </a:stretch>
        </p:blipFill>
        <p:spPr>
          <a:xfrm>
            <a:off x="9585391" y="2102102"/>
            <a:ext cx="2234279" cy="2040222"/>
          </a:xfrm>
          <a:prstGeom prst="rect">
            <a:avLst/>
          </a:prstGeom>
        </p:spPr>
      </p:pic>
    </p:spTree>
    <p:extLst>
      <p:ext uri="{BB962C8B-B14F-4D97-AF65-F5344CB8AC3E}">
        <p14:creationId xmlns:p14="http://schemas.microsoft.com/office/powerpoint/2010/main" val="26673792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23039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Акоба</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Западно-Казахстанской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832092"/>
          </a:xfrm>
          <a:prstGeom prst="rect">
            <a:avLst/>
          </a:prstGeom>
          <a:noFill/>
        </p:spPr>
        <p:txBody>
          <a:bodyPr wrap="square" rtlCol="0">
            <a:spAutoFit/>
          </a:bodyPr>
          <a:lstStyle/>
          <a:p>
            <a:pPr indent="360000" algn="just" defTabSz="432000">
              <a:tabLst>
                <a:tab pos="432000" algn="l"/>
              </a:tabLst>
            </a:pPr>
            <a:r>
              <a:rPr lang="ru-RU" sz="1100" b="1" dirty="0">
                <a:latin typeface="Arial" panose="020B0604020202020204" pitchFamily="34" charset="0"/>
                <a:cs typeface="Arial" panose="020B0604020202020204" pitchFamily="34" charset="0"/>
              </a:rPr>
              <a:t>Краткая геологическая информация: </a:t>
            </a:r>
            <a:r>
              <a:rPr lang="ru-RU" sz="1100" dirty="0">
                <a:latin typeface="Arial" panose="020B0604020202020204" pitchFamily="34" charset="0"/>
                <a:cs typeface="Arial" panose="020B0604020202020204" pitchFamily="34" charset="0"/>
              </a:rPr>
              <a:t>Участок расположен на западе Прикаспийской впадины на территории </a:t>
            </a:r>
            <a:r>
              <a:rPr lang="ru-RU" sz="1100" dirty="0" err="1">
                <a:latin typeface="Arial" panose="020B0604020202020204" pitchFamily="34" charset="0"/>
                <a:cs typeface="Arial" panose="020B0604020202020204" pitchFamily="34" charset="0"/>
              </a:rPr>
              <a:t>Жанибекского</a:t>
            </a:r>
            <a:r>
              <a:rPr lang="ru-RU" sz="1100" dirty="0">
                <a:latin typeface="Arial" panose="020B0604020202020204" pitchFamily="34" charset="0"/>
                <a:cs typeface="Arial" panose="020B0604020202020204" pitchFamily="34" charset="0"/>
              </a:rPr>
              <a:t> района Западно-Казахстанской области. Сейсмогеологическое строение достаточно не изучена, выполнены сейсморазведочные работы МОВ. В 60-е гг. проведены структурное бурение и пробурены шесть поисково-разведочных скважин глубинами от 1770 м до 2700 м. На основании отдельных региональных профилей поверхность подсолевого палеозоя прогнозируется на глубине 8,5 км. Выявленные </a:t>
            </a:r>
            <a:r>
              <a:rPr lang="ru-RU" sz="1100" dirty="0" err="1">
                <a:latin typeface="Arial" panose="020B0604020202020204" pitchFamily="34" charset="0"/>
                <a:cs typeface="Arial" panose="020B0604020202020204" pitchFamily="34" charset="0"/>
              </a:rPr>
              <a:t>солянокупольные</a:t>
            </a:r>
            <a:r>
              <a:rPr lang="ru-RU" sz="1100" dirty="0">
                <a:latin typeface="Arial" panose="020B0604020202020204" pitchFamily="34" charset="0"/>
                <a:cs typeface="Arial" panose="020B0604020202020204" pitchFamily="34" charset="0"/>
              </a:rPr>
              <a:t> структуры </a:t>
            </a:r>
            <a:r>
              <a:rPr lang="ru-RU" sz="1100" dirty="0" err="1">
                <a:latin typeface="Arial" panose="020B0604020202020204" pitchFamily="34" charset="0"/>
                <a:cs typeface="Arial" panose="020B0604020202020204" pitchFamily="34" charset="0"/>
              </a:rPr>
              <a:t>Акоба</a:t>
            </a:r>
            <a:r>
              <a:rPr lang="ru-RU" sz="1100" dirty="0">
                <a:latin typeface="Arial" panose="020B0604020202020204" pitchFamily="34" charset="0"/>
                <a:cs typeface="Arial" panose="020B0604020202020204" pitchFamily="34" charset="0"/>
              </a:rPr>
              <a:t>, </a:t>
            </a:r>
            <a:r>
              <a:rPr lang="ru-RU" sz="1100" dirty="0" err="1">
                <a:latin typeface="Arial" panose="020B0604020202020204" pitchFamily="34" charset="0"/>
                <a:cs typeface="Arial" panose="020B0604020202020204" pitchFamily="34" charset="0"/>
              </a:rPr>
              <a:t>Акоба</a:t>
            </a:r>
            <a:r>
              <a:rPr lang="ru-RU" sz="1100" dirty="0">
                <a:latin typeface="Arial" panose="020B0604020202020204" pitchFamily="34" charset="0"/>
                <a:cs typeface="Arial" panose="020B0604020202020204" pitchFamily="34" charset="0"/>
              </a:rPr>
              <a:t> Восточная, Нариман и др. занимают северо-западный склон </a:t>
            </a:r>
            <a:r>
              <a:rPr lang="ru-RU" sz="1100" dirty="0" err="1">
                <a:latin typeface="Arial" panose="020B0604020202020204" pitchFamily="34" charset="0"/>
                <a:cs typeface="Arial" panose="020B0604020202020204" pitchFamily="34" charset="0"/>
              </a:rPr>
              <a:t>Аралсорского</a:t>
            </a:r>
            <a:r>
              <a:rPr lang="ru-RU" sz="1100" dirty="0">
                <a:latin typeface="Arial" panose="020B0604020202020204" pitchFamily="34" charset="0"/>
                <a:cs typeface="Arial" panose="020B0604020202020204" pitchFamily="34" charset="0"/>
              </a:rPr>
              <a:t> максимума силы тяжести, а по мезозою – восточный борт </a:t>
            </a:r>
            <a:r>
              <a:rPr lang="ru-RU" sz="1100" dirty="0" err="1">
                <a:latin typeface="Arial" panose="020B0604020202020204" pitchFamily="34" charset="0"/>
                <a:cs typeface="Arial" panose="020B0604020202020204" pitchFamily="34" charset="0"/>
              </a:rPr>
              <a:t>Жанибекского</a:t>
            </a:r>
            <a:r>
              <a:rPr lang="ru-RU" sz="1100" dirty="0">
                <a:latin typeface="Arial" panose="020B0604020202020204" pitchFamily="34" charset="0"/>
                <a:cs typeface="Arial" panose="020B0604020202020204" pitchFamily="34" charset="0"/>
              </a:rPr>
              <a:t> прогиба. </a:t>
            </a:r>
          </a:p>
          <a:p>
            <a:pPr indent="360000" algn="just" defTabSz="432000">
              <a:tabLst>
                <a:tab pos="432000" algn="l"/>
              </a:tabLst>
            </a:pPr>
            <a:r>
              <a:rPr lang="ru-RU" sz="1100" b="1" dirty="0">
                <a:latin typeface="Arial" panose="020B0604020202020204" pitchFamily="34" charset="0"/>
                <a:cs typeface="Arial" panose="020B0604020202020204" pitchFamily="34" charset="0"/>
              </a:rPr>
              <a:t>Нефтегазоносность. </a:t>
            </a:r>
            <a:r>
              <a:rPr lang="ru-RU" sz="1100" dirty="0">
                <a:latin typeface="Arial" panose="020B0604020202020204" pitchFamily="34" charset="0"/>
                <a:cs typeface="Arial" panose="020B0604020202020204" pitchFamily="34" charset="0"/>
              </a:rPr>
              <a:t>В уникальном, не искаженном соляным </a:t>
            </a:r>
            <a:r>
              <a:rPr lang="ru-RU" sz="1100" dirty="0" err="1">
                <a:latin typeface="Arial" panose="020B0604020202020204" pitchFamily="34" charset="0"/>
                <a:cs typeface="Arial" panose="020B0604020202020204" pitchFamily="34" charset="0"/>
              </a:rPr>
              <a:t>тектогенезом</a:t>
            </a:r>
            <a:r>
              <a:rPr lang="ru-RU" sz="1100" dirty="0">
                <a:latin typeface="Arial" panose="020B0604020202020204" pitchFamily="34" charset="0"/>
                <a:cs typeface="Arial" panose="020B0604020202020204" pitchFamily="34" charset="0"/>
              </a:rPr>
              <a:t> </a:t>
            </a:r>
            <a:r>
              <a:rPr lang="ru-RU" sz="1100" dirty="0" err="1">
                <a:latin typeface="Arial" panose="020B0604020202020204" pitchFamily="34" charset="0"/>
                <a:cs typeface="Arial" panose="020B0604020202020204" pitchFamily="34" charset="0"/>
              </a:rPr>
              <a:t>пермотриасовом</a:t>
            </a:r>
            <a:r>
              <a:rPr lang="ru-RU" sz="1100" dirty="0">
                <a:latin typeface="Arial" panose="020B0604020202020204" pitchFamily="34" charset="0"/>
                <a:cs typeface="Arial" panose="020B0604020202020204" pitchFamily="34" charset="0"/>
              </a:rPr>
              <a:t> разрезе </a:t>
            </a:r>
            <a:r>
              <a:rPr lang="ru-RU" sz="1100" dirty="0" err="1">
                <a:latin typeface="Arial" panose="020B0604020202020204" pitchFamily="34" charset="0"/>
                <a:cs typeface="Arial" panose="020B0604020202020204" pitchFamily="34" charset="0"/>
              </a:rPr>
              <a:t>Аралсорской</a:t>
            </a:r>
            <a:r>
              <a:rPr lang="ru-RU" sz="1100" dirty="0">
                <a:latin typeface="Arial" panose="020B0604020202020204" pitchFamily="34" charset="0"/>
                <a:cs typeface="Arial" panose="020B0604020202020204" pitchFamily="34" charset="0"/>
              </a:rPr>
              <a:t> сверхглубокой скважины СГ-1, достигшей глубины 6806 м  отмечены прямые признаки нефти и газа, в интервале 6037-3332 м выделены семь объектов для испытания на приток нефти и газа. Многочисленные </a:t>
            </a:r>
            <a:r>
              <a:rPr lang="ru-RU" sz="1100" dirty="0" err="1">
                <a:latin typeface="Arial" panose="020B0604020202020204" pitchFamily="34" charset="0"/>
                <a:cs typeface="Arial" panose="020B0604020202020204" pitchFamily="34" charset="0"/>
              </a:rPr>
              <a:t>нефтепроявления</a:t>
            </a:r>
            <a:r>
              <a:rPr lang="ru-RU" sz="1100" dirty="0">
                <a:latin typeface="Arial" panose="020B0604020202020204" pitchFamily="34" charset="0"/>
                <a:cs typeface="Arial" panose="020B0604020202020204" pitchFamily="34" charset="0"/>
              </a:rPr>
              <a:t> встречены в скважине 29-С </a:t>
            </a:r>
            <a:r>
              <a:rPr lang="ru-RU" sz="1100" dirty="0" err="1">
                <a:latin typeface="Arial" panose="020B0604020202020204" pitchFamily="34" charset="0"/>
                <a:cs typeface="Arial" panose="020B0604020202020204" pitchFamily="34" charset="0"/>
              </a:rPr>
              <a:t>Акоба</a:t>
            </a:r>
            <a:r>
              <a:rPr lang="ru-RU" sz="1100" dirty="0">
                <a:latin typeface="Arial" panose="020B0604020202020204" pitchFamily="34" charset="0"/>
                <a:cs typeface="Arial" panose="020B0604020202020204" pitchFamily="34" charset="0"/>
              </a:rPr>
              <a:t> Восточная в отложениях средней юры и триаса. Юрский нефтегазоносный комплекс отмечен на </a:t>
            </a:r>
            <a:r>
              <a:rPr lang="ru-RU" sz="1100" dirty="0" err="1">
                <a:latin typeface="Arial" panose="020B0604020202020204" pitchFamily="34" charset="0"/>
                <a:cs typeface="Arial" panose="020B0604020202020204" pitchFamily="34" charset="0"/>
              </a:rPr>
              <a:t>Наримановской</a:t>
            </a:r>
            <a:r>
              <a:rPr lang="ru-RU" sz="1100" dirty="0">
                <a:latin typeface="Arial" panose="020B0604020202020204" pitchFamily="34" charset="0"/>
                <a:cs typeface="Arial" panose="020B0604020202020204" pitchFamily="34" charset="0"/>
              </a:rPr>
              <a:t> площади, расположенной на западном перешейке, соединяющем купола Нариман и </a:t>
            </a:r>
            <a:r>
              <a:rPr lang="ru-RU" sz="1100" dirty="0" err="1">
                <a:latin typeface="Arial" panose="020B0604020202020204" pitchFamily="34" charset="0"/>
                <a:cs typeface="Arial" panose="020B0604020202020204" pitchFamily="34" charset="0"/>
              </a:rPr>
              <a:t>Акоба</a:t>
            </a:r>
            <a:r>
              <a:rPr lang="ru-RU" sz="1100" dirty="0">
                <a:latin typeface="Arial" panose="020B0604020202020204" pitchFamily="34" charset="0"/>
                <a:cs typeface="Arial" panose="020B0604020202020204" pitchFamily="34" charset="0"/>
              </a:rPr>
              <a:t> Южная. При испытании скважины из песков </a:t>
            </a:r>
            <a:r>
              <a:rPr lang="ru-RU" sz="1100" dirty="0" err="1">
                <a:latin typeface="Arial" panose="020B0604020202020204" pitchFamily="34" charset="0"/>
                <a:cs typeface="Arial" panose="020B0604020202020204" pitchFamily="34" charset="0"/>
              </a:rPr>
              <a:t>батского</a:t>
            </a:r>
            <a:r>
              <a:rPr lang="ru-RU" sz="1100" dirty="0">
                <a:latin typeface="Arial" panose="020B0604020202020204" pitchFamily="34" charset="0"/>
                <a:cs typeface="Arial" panose="020B0604020202020204" pitchFamily="34" charset="0"/>
              </a:rPr>
              <a:t> яруса получен приток нефти дебитом 2,3 м3/сут. Нефть малосернистая, </a:t>
            </a:r>
            <a:r>
              <a:rPr lang="ru-RU" sz="1100" dirty="0" err="1">
                <a:latin typeface="Arial" panose="020B0604020202020204" pitchFamily="34" charset="0"/>
                <a:cs typeface="Arial" panose="020B0604020202020204" pitchFamily="34" charset="0"/>
              </a:rPr>
              <a:t>парафинистая</a:t>
            </a:r>
            <a:r>
              <a:rPr lang="ru-RU" sz="1100" dirty="0">
                <a:latin typeface="Arial" panose="020B0604020202020204" pitchFamily="34" charset="0"/>
                <a:cs typeface="Arial" panose="020B0604020202020204" pitchFamily="34" charset="0"/>
              </a:rPr>
              <a:t> с удельным весом 824 кг/м3. Высокие </a:t>
            </a:r>
            <a:r>
              <a:rPr lang="ru-RU" sz="1100" dirty="0" err="1">
                <a:latin typeface="Arial" panose="020B0604020202020204" pitchFamily="34" charset="0"/>
                <a:cs typeface="Arial" panose="020B0604020202020204" pitchFamily="34" charset="0"/>
              </a:rPr>
              <a:t>газопоказания</a:t>
            </a:r>
            <a:r>
              <a:rPr lang="ru-RU" sz="1100" dirty="0">
                <a:latin typeface="Arial" panose="020B0604020202020204" pitchFamily="34" charset="0"/>
                <a:cs typeface="Arial" panose="020B0604020202020204" pitchFamily="34" charset="0"/>
              </a:rPr>
              <a:t> наблюдались на </a:t>
            </a:r>
            <a:r>
              <a:rPr lang="ru-RU" sz="1100" dirty="0" err="1">
                <a:latin typeface="Arial" panose="020B0604020202020204" pitchFamily="34" charset="0"/>
                <a:cs typeface="Arial" panose="020B0604020202020204" pitchFamily="34" charset="0"/>
              </a:rPr>
              <a:t>близрасположенных</a:t>
            </a:r>
            <a:r>
              <a:rPr lang="ru-RU" sz="1100" dirty="0">
                <a:latin typeface="Arial" panose="020B0604020202020204" pitchFamily="34" charset="0"/>
                <a:cs typeface="Arial" panose="020B0604020202020204" pitchFamily="34" charset="0"/>
              </a:rPr>
              <a:t> структурах Порт-Артур (скв.Г-13, Г-14 П-27), </a:t>
            </a:r>
            <a:r>
              <a:rPr lang="ru-RU" sz="1100" dirty="0" err="1">
                <a:latin typeface="Arial" panose="020B0604020202020204" pitchFamily="34" charset="0"/>
                <a:cs typeface="Arial" panose="020B0604020202020204" pitchFamily="34" charset="0"/>
              </a:rPr>
              <a:t>Акмамык</a:t>
            </a:r>
            <a:r>
              <a:rPr lang="ru-RU" sz="1100" dirty="0">
                <a:latin typeface="Arial" panose="020B0604020202020204" pitchFamily="34" charset="0"/>
                <a:cs typeface="Arial" panose="020B0604020202020204" pitchFamily="34" charset="0"/>
              </a:rPr>
              <a:t> (скв.Г-1), </a:t>
            </a:r>
            <a:r>
              <a:rPr lang="ru-RU" sz="1100" dirty="0" err="1">
                <a:latin typeface="Arial" panose="020B0604020202020204" pitchFamily="34" charset="0"/>
                <a:cs typeface="Arial" panose="020B0604020202020204" pitchFamily="34" charset="0"/>
              </a:rPr>
              <a:t>Болганмола</a:t>
            </a:r>
            <a:r>
              <a:rPr lang="ru-RU" sz="1100" dirty="0">
                <a:latin typeface="Arial" panose="020B0604020202020204" pitchFamily="34" charset="0"/>
                <a:cs typeface="Arial" panose="020B0604020202020204" pitchFamily="34" charset="0"/>
              </a:rPr>
              <a:t> (скв.Г-5). , </a:t>
            </a:r>
            <a:r>
              <a:rPr lang="ru-RU" sz="1100" dirty="0" err="1">
                <a:latin typeface="Arial" panose="020B0604020202020204" pitchFamily="34" charset="0"/>
                <a:cs typeface="Arial" panose="020B0604020202020204" pitchFamily="34" charset="0"/>
              </a:rPr>
              <a:t>Аукетайшагыл</a:t>
            </a:r>
            <a:r>
              <a:rPr lang="ru-RU" sz="1100" dirty="0">
                <a:latin typeface="Arial" panose="020B0604020202020204" pitchFamily="34" charset="0"/>
                <a:cs typeface="Arial" panose="020B0604020202020204" pitchFamily="34" charset="0"/>
              </a:rPr>
              <a:t> (скв. Г-1, Г-15, К-16, К-1, К-15), интенсивный газовый выброс произошел  в скважине Г-4, пробуренной на юго-восточном крыле структуры </a:t>
            </a:r>
            <a:r>
              <a:rPr lang="ru-RU" sz="1100" dirty="0" err="1">
                <a:latin typeface="Arial" panose="020B0604020202020204" pitchFamily="34" charset="0"/>
                <a:cs typeface="Arial" panose="020B0604020202020204" pitchFamily="34" charset="0"/>
              </a:rPr>
              <a:t>Ушкультас</a:t>
            </a:r>
            <a:r>
              <a:rPr lang="ru-RU" sz="1100" dirty="0">
                <a:latin typeface="Arial" panose="020B0604020202020204" pitchFamily="34" charset="0"/>
                <a:cs typeface="Arial" panose="020B0604020202020204" pitchFamily="34" charset="0"/>
              </a:rPr>
              <a:t>. и др. Коллекторы триаса имеют открытую пористость 17,9%, проницаемость пород достигает 217,8 </a:t>
            </a:r>
            <a:r>
              <a:rPr lang="ru-RU" sz="1100" dirty="0" err="1">
                <a:latin typeface="Arial" panose="020B0604020202020204" pitchFamily="34" charset="0"/>
                <a:cs typeface="Arial" panose="020B0604020202020204" pitchFamily="34" charset="0"/>
              </a:rPr>
              <a:t>мД</a:t>
            </a:r>
            <a:r>
              <a:rPr lang="ru-RU" sz="1100" dirty="0">
                <a:latin typeface="Arial" panose="020B0604020202020204" pitchFamily="34" charset="0"/>
                <a:cs typeface="Arial" panose="020B0604020202020204" pitchFamily="34" charset="0"/>
              </a:rPr>
              <a:t>, пористость пород юры составляет 26%, проницаемость – 127,5 </a:t>
            </a:r>
            <a:r>
              <a:rPr lang="ru-RU" sz="1100" dirty="0" err="1">
                <a:latin typeface="Arial" panose="020B0604020202020204" pitchFamily="34" charset="0"/>
                <a:cs typeface="Arial" panose="020B0604020202020204" pitchFamily="34" charset="0"/>
              </a:rPr>
              <a:t>мД</a:t>
            </a:r>
            <a:r>
              <a:rPr lang="ru-RU" sz="1100" dirty="0">
                <a:latin typeface="Arial" panose="020B0604020202020204" pitchFamily="34" charset="0"/>
                <a:cs typeface="Arial" panose="020B0604020202020204" pitchFamily="34" charset="0"/>
              </a:rPr>
              <a:t>. Многочисленные признаки нефтегазоносности отмечены и в отложениях нижнего мела.</a:t>
            </a:r>
          </a:p>
          <a:p>
            <a:pPr indent="360000" algn="just" defTabSz="432000">
              <a:tabLst>
                <a:tab pos="432000" algn="l"/>
              </a:tabLst>
            </a:pPr>
            <a:r>
              <a:rPr lang="ru-RU" sz="1100" b="1" dirty="0">
                <a:latin typeface="Arial" panose="020B0604020202020204" pitchFamily="34" charset="0"/>
                <a:cs typeface="Arial" panose="020B0604020202020204" pitchFamily="34" charset="0"/>
              </a:rPr>
              <a:t>Оценка прогнозных ресурсов</a:t>
            </a:r>
            <a:r>
              <a:rPr lang="en-US" sz="1100" b="1" dirty="0">
                <a:latin typeface="Arial" panose="020B0604020202020204" pitchFamily="34" charset="0"/>
                <a:cs typeface="Arial" panose="020B0604020202020204" pitchFamily="34" charset="0"/>
              </a:rPr>
              <a:t> </a:t>
            </a:r>
            <a:r>
              <a:rPr lang="kk-KZ" sz="1100" b="1" dirty="0">
                <a:latin typeface="Arial" panose="020B0604020202020204" pitchFamily="34" charset="0"/>
                <a:cs typeface="Arial" panose="020B0604020202020204" pitchFamily="34" charset="0"/>
              </a:rPr>
              <a:t>углеводородов</a:t>
            </a:r>
            <a:r>
              <a:rPr lang="ru-RU" sz="1100" b="1" dirty="0">
                <a:latin typeface="Arial" panose="020B0604020202020204" pitchFamily="34" charset="0"/>
                <a:cs typeface="Arial" panose="020B0604020202020204" pitchFamily="34" charset="0"/>
              </a:rPr>
              <a:t> на участке: </a:t>
            </a:r>
            <a:r>
              <a:rPr lang="en-US" sz="1100" b="1" dirty="0">
                <a:latin typeface="Arial" panose="020B0604020202020204" pitchFamily="34" charset="0"/>
                <a:cs typeface="Arial" panose="020B0604020202020204" pitchFamily="34" charset="0"/>
              </a:rPr>
              <a:t>&gt;</a:t>
            </a:r>
            <a:r>
              <a:rPr lang="ru-RU" sz="1100" b="1" dirty="0">
                <a:latin typeface="Arial" panose="020B0604020202020204" pitchFamily="34" charset="0"/>
                <a:cs typeface="Arial" panose="020B0604020202020204" pitchFamily="34" charset="0"/>
              </a:rPr>
              <a:t>30 </a:t>
            </a:r>
            <a:r>
              <a:rPr lang="ru-RU" sz="1100" b="1" dirty="0" err="1">
                <a:latin typeface="Arial" panose="020B0604020202020204" pitchFamily="34" charset="0"/>
                <a:cs typeface="Arial" panose="020B0604020202020204" pitchFamily="34" charset="0"/>
              </a:rPr>
              <a:t>млн.т</a:t>
            </a:r>
            <a:r>
              <a:rPr lang="ru-RU" sz="1100" b="1" dirty="0">
                <a:latin typeface="Arial" panose="020B0604020202020204" pitchFamily="34" charset="0"/>
                <a:cs typeface="Arial" panose="020B0604020202020204" pitchFamily="34" charset="0"/>
              </a:rPr>
              <a:t>. </a:t>
            </a:r>
            <a:r>
              <a:rPr lang="ru-RU" sz="1100" b="1" dirty="0" err="1">
                <a:latin typeface="Arial" panose="020B0604020202020204" pitchFamily="34" charset="0"/>
                <a:cs typeface="Arial" panose="020B0604020202020204" pitchFamily="34" charset="0"/>
              </a:rPr>
              <a:t>усл</a:t>
            </a:r>
            <a:r>
              <a:rPr lang="ru-RU" sz="1100" b="1" dirty="0">
                <a:latin typeface="Arial" panose="020B0604020202020204" pitchFamily="34" charset="0"/>
                <a:cs typeface="Arial" panose="020B0604020202020204" pitchFamily="34" charset="0"/>
              </a:rPr>
              <a:t>. </a:t>
            </a:r>
            <a:r>
              <a:rPr lang="ru-RU" sz="1100" b="1" dirty="0" err="1">
                <a:latin typeface="Arial" panose="020B0604020202020204" pitchFamily="34" charset="0"/>
                <a:cs typeface="Arial" panose="020B0604020202020204" pitchFamily="34" charset="0"/>
              </a:rPr>
              <a:t>топл</a:t>
            </a:r>
            <a:r>
              <a:rPr lang="ru-RU" sz="1100" b="1" dirty="0">
                <a:latin typeface="Arial" panose="020B0604020202020204" pitchFamily="34" charset="0"/>
                <a:cs typeface="Arial" panose="020B0604020202020204" pitchFamily="34" charset="0"/>
              </a:rPr>
              <a:t>.</a:t>
            </a:r>
            <a:endParaRPr lang="ru-RU" sz="1100" dirty="0">
              <a:latin typeface="Arial" panose="020B0604020202020204" pitchFamily="34" charset="0"/>
              <a:cs typeface="Arial" panose="020B0604020202020204" pitchFamily="34" charset="0"/>
            </a:endParaRPr>
          </a:p>
          <a:p>
            <a:pPr indent="360000" algn="just" defTabSz="432000">
              <a:tabLst>
                <a:tab pos="432000" algn="l"/>
              </a:tabLst>
            </a:pPr>
            <a:r>
              <a:rPr lang="ru-RU" sz="1100" b="1" dirty="0">
                <a:latin typeface="Arial" panose="020B0604020202020204" pitchFamily="34" charset="0"/>
                <a:cs typeface="Arial" panose="020B0604020202020204" pitchFamily="34" charset="0"/>
              </a:rPr>
              <a:t>Исторические отчеты</a:t>
            </a:r>
            <a:r>
              <a:rPr lang="ru-RU" sz="11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100" dirty="0">
                <a:latin typeface="Arial" panose="020B0604020202020204" pitchFamily="34" charset="0"/>
                <a:cs typeface="Arial" panose="020B0604020202020204" pitchFamily="34" charset="0"/>
              </a:rPr>
              <a:t>Список разведочных </a:t>
            </a:r>
            <a:r>
              <a:rPr lang="ru-RU" sz="1100" b="1" dirty="0">
                <a:latin typeface="Arial" panose="020B0604020202020204" pitchFamily="34" charset="0"/>
                <a:cs typeface="Arial" panose="020B0604020202020204" pitchFamily="34" charset="0"/>
              </a:rPr>
              <a:t>скважин</a:t>
            </a:r>
            <a:r>
              <a:rPr lang="ru-RU" sz="11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100" b="1" dirty="0">
                <a:latin typeface="Arial" panose="020B0604020202020204" pitchFamily="34" charset="0"/>
                <a:cs typeface="Arial" panose="020B0604020202020204" pitchFamily="34" charset="0"/>
              </a:rPr>
              <a:t>Стартовый размер подписного бонуса, (тенге): </a:t>
            </a:r>
            <a:r>
              <a:rPr lang="ru-RU" sz="1100" dirty="0">
                <a:latin typeface="Arial" panose="020B0604020202020204" pitchFamily="34" charset="0"/>
                <a:cs typeface="Arial" panose="020B0604020202020204" pitchFamily="34" charset="0"/>
              </a:rPr>
              <a:t>21 408 750,0</a:t>
            </a: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256212"/>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18265" y="5932522"/>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1112,26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-5000 м</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6918265" y="1545972"/>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7218841" y="1768209"/>
            <a:ext cx="2511658" cy="231796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flipV="1">
            <a:off x="7218841" y="1545972"/>
            <a:ext cx="2511658" cy="34208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B8C19CA9-EE95-4D6C-AE19-B9CC8F588E5B}"/>
              </a:ext>
            </a:extLst>
          </p:cNvPr>
          <p:cNvPicPr>
            <a:picLocks noChangeAspect="1"/>
          </p:cNvPicPr>
          <p:nvPr/>
        </p:nvPicPr>
        <p:blipFill>
          <a:blip r:embed="rId5"/>
          <a:stretch>
            <a:fillRect/>
          </a:stretch>
        </p:blipFill>
        <p:spPr>
          <a:xfrm>
            <a:off x="9730499" y="1892631"/>
            <a:ext cx="2301940" cy="2239160"/>
          </a:xfrm>
          <a:prstGeom prst="rect">
            <a:avLst/>
          </a:prstGeom>
        </p:spPr>
      </p:pic>
    </p:spTree>
    <p:extLst>
      <p:ext uri="{BB962C8B-B14F-4D97-AF65-F5344CB8AC3E}">
        <p14:creationId xmlns:p14="http://schemas.microsoft.com/office/powerpoint/2010/main" val="30278863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736785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Сарбулак</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Актюбинской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79276" y="816276"/>
            <a:ext cx="6744902" cy="4339650"/>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региональном тектоническом отношении участок приурочен к северо-восточной части внутренней </a:t>
            </a:r>
            <a:r>
              <a:rPr lang="ru-RU" sz="1200" dirty="0" err="1">
                <a:latin typeface="Arial" panose="020B0604020202020204" pitchFamily="34" charset="0"/>
                <a:cs typeface="Arial" panose="020B0604020202020204" pitchFamily="34" charset="0"/>
              </a:rPr>
              <a:t>прибортовой</a:t>
            </a:r>
            <a:r>
              <a:rPr lang="ru-RU" sz="1200" dirty="0">
                <a:latin typeface="Arial" panose="020B0604020202020204" pitchFamily="34" charset="0"/>
                <a:cs typeface="Arial" panose="020B0604020202020204" pitchFamily="34" charset="0"/>
              </a:rPr>
              <a:t> зоны Прикаспийской впадины. По данным сейсморазведочных исследований участок относится к поднятию Бестауского выступа. представляющем внутреннюю часть северного борта Прикаспийской впадины и северную часть Астраханско-Актюбинской системы поднятий, разделенных Ново-Алексеевским прогибом, поверхность фундамента ступенчато вдоль разломов погружается вглубь впадины в юго-западном направлении до глубин 14000 м, образуя ряд валов, впадин, приподнятых зон и структурных носов. В подсолевых отложениях выделяется четыре продуктивных карбонатных комплекса: среднедевонский, </a:t>
            </a:r>
            <a:r>
              <a:rPr lang="ru-RU" sz="1200" dirty="0" err="1">
                <a:latin typeface="Arial" panose="020B0604020202020204" pitchFamily="34" charset="0"/>
                <a:cs typeface="Arial" panose="020B0604020202020204" pitchFamily="34" charset="0"/>
              </a:rPr>
              <a:t>верхнедевонско-турнейский</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визейско</a:t>
            </a:r>
            <a:r>
              <a:rPr lang="ru-RU" sz="1200" dirty="0">
                <a:latin typeface="Arial" panose="020B0604020202020204" pitchFamily="34" charset="0"/>
                <a:cs typeface="Arial" panose="020B0604020202020204" pitchFamily="34" charset="0"/>
              </a:rPr>
              <a:t>-башкирский, московско-</a:t>
            </a:r>
            <a:r>
              <a:rPr lang="ru-RU" sz="1200" dirty="0" err="1">
                <a:latin typeface="Arial" panose="020B0604020202020204" pitchFamily="34" charset="0"/>
                <a:cs typeface="Arial" panose="020B0604020202020204" pitchFamily="34" charset="0"/>
              </a:rPr>
              <a:t>артинский</a:t>
            </a:r>
            <a:r>
              <a:rPr lang="ru-RU" sz="1200" dirty="0">
                <a:latin typeface="Arial" panose="020B0604020202020204" pitchFamily="34" charset="0"/>
                <a:cs typeface="Arial" panose="020B0604020202020204" pitchFamily="34" charset="0"/>
              </a:rPr>
              <a:t>, разделенные терригенными средне-верхнедевонскими, </a:t>
            </a:r>
            <a:r>
              <a:rPr lang="ru-RU" sz="1200" dirty="0" err="1">
                <a:latin typeface="Arial" panose="020B0604020202020204" pitchFamily="34" charset="0"/>
                <a:cs typeface="Arial" panose="020B0604020202020204" pitchFamily="34" charset="0"/>
              </a:rPr>
              <a:t>малиновско-бобриковским</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верейскими</a:t>
            </a:r>
            <a:r>
              <a:rPr lang="ru-RU" sz="1200" dirty="0">
                <a:latin typeface="Arial" panose="020B0604020202020204" pitchFamily="34" charset="0"/>
                <a:cs typeface="Arial" panose="020B0604020202020204" pitchFamily="34" charset="0"/>
              </a:rPr>
              <a:t> комплексами. Коллектора в карбонатных отложениях, в основном, являются продуктами вторичных процессов – выщелачивания, доломитизации и другими, происходящими в органогенных постройках. Признаки нефтегазоносности в отложениях надсолевого комплекса установлены в известняках </a:t>
            </a:r>
            <a:r>
              <a:rPr lang="ru-RU" sz="1200" dirty="0" err="1">
                <a:latin typeface="Arial" panose="020B0604020202020204" pitchFamily="34" charset="0"/>
                <a:cs typeface="Arial" panose="020B0604020202020204" pitchFamily="34" charset="0"/>
              </a:rPr>
              <a:t>калиновской</a:t>
            </a:r>
            <a:r>
              <a:rPr lang="ru-RU" sz="1200" dirty="0">
                <a:latin typeface="Arial" panose="020B0604020202020204" pitchFamily="34" charset="0"/>
                <a:cs typeface="Arial" panose="020B0604020202020204" pitchFamily="34" charset="0"/>
              </a:rPr>
              <a:t> свиты. Тип коллектора – порово-трещинный, коллекторами являются преимущественно раннедиагенетические доломиты. Средняя пористость по скважинам составляет 5,7-12,6%.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55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 </a:t>
            </a:r>
            <a:r>
              <a:rPr lang="ru-RU" sz="1200" dirty="0">
                <a:latin typeface="Arial" panose="020B0604020202020204" pitchFamily="34" charset="0"/>
                <a:cs typeface="Arial" panose="020B0604020202020204" pitchFamily="34" charset="0"/>
              </a:rPr>
              <a:t> </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a:t>
            </a:r>
            <a:r>
              <a:rPr lang="ru-RU" sz="1200" dirty="0" err="1">
                <a:latin typeface="Arial" panose="020B0604020202020204" pitchFamily="34" charset="0"/>
                <a:cs typeface="Arial" panose="020B0604020202020204" pitchFamily="34" charset="0"/>
              </a:rPr>
              <a:t>Сусар</a:t>
            </a:r>
            <a:r>
              <a:rPr lang="ru-RU" sz="1200" dirty="0">
                <a:latin typeface="Arial" panose="020B0604020202020204" pitchFamily="34" charset="0"/>
                <a:cs typeface="Arial" panose="020B0604020202020204" pitchFamily="34" charset="0"/>
              </a:rPr>
              <a:t> 1</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a:t>
            </a:r>
            <a:r>
              <a:rPr lang="ru-RU" sz="1200" dirty="0">
                <a:latin typeface="Arial" panose="020B0604020202020204" pitchFamily="34" charset="0"/>
                <a:cs typeface="Arial" panose="020B0604020202020204" pitchFamily="34" charset="0"/>
              </a:rPr>
              <a:t> 45 758 500,0</a:t>
            </a:r>
          </a:p>
        </p:txBody>
      </p:sp>
      <p:sp>
        <p:nvSpPr>
          <p:cNvPr id="21" name="Прямоугольник 21">
            <a:extLst>
              <a:ext uri="{FF2B5EF4-FFF2-40B4-BE49-F238E27FC236}">
                <a16:creationId xmlns:a16="http://schemas.microsoft.com/office/drawing/2014/main" id="{8F906FBB-5D46-4E40-96DD-01AC6DF6B51D}"/>
              </a:ext>
            </a:extLst>
          </p:cNvPr>
          <p:cNvSpPr/>
          <p:nvPr/>
        </p:nvSpPr>
        <p:spPr>
          <a:xfrm>
            <a:off x="7525116" y="1593694"/>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23" name="Прямая соединительная линия 22">
            <a:extLst>
              <a:ext uri="{FF2B5EF4-FFF2-40B4-BE49-F238E27FC236}">
                <a16:creationId xmlns:a16="http://schemas.microsoft.com/office/drawing/2014/main" id="{0CD38EEA-B901-4686-85BA-66488DB37FE1}"/>
              </a:ext>
            </a:extLst>
          </p:cNvPr>
          <p:cNvCxnSpPr>
            <a:cxnSpLocks/>
            <a:endCxn id="21" idx="4"/>
          </p:cNvCxnSpPr>
          <p:nvPr/>
        </p:nvCxnSpPr>
        <p:spPr>
          <a:xfrm flipH="1" flipV="1">
            <a:off x="7525116" y="1815931"/>
            <a:ext cx="2016175" cy="6925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a:extLst>
              <a:ext uri="{FF2B5EF4-FFF2-40B4-BE49-F238E27FC236}">
                <a16:creationId xmlns:a16="http://schemas.microsoft.com/office/drawing/2014/main" id="{93483451-5159-414F-8211-69946738440B}"/>
              </a:ext>
            </a:extLst>
          </p:cNvPr>
          <p:cNvCxnSpPr>
            <a:cxnSpLocks/>
            <a:endCxn id="21" idx="3"/>
          </p:cNvCxnSpPr>
          <p:nvPr/>
        </p:nvCxnSpPr>
        <p:spPr>
          <a:xfrm flipH="1" flipV="1">
            <a:off x="7825692" y="1815931"/>
            <a:ext cx="4059406" cy="69254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- 2360,86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graphicFrame>
        <p:nvGraphicFramePr>
          <p:cNvPr id="12" name="Таблица 11">
            <a:extLst>
              <a:ext uri="{FF2B5EF4-FFF2-40B4-BE49-F238E27FC236}">
                <a16:creationId xmlns:a16="http://schemas.microsoft.com/office/drawing/2014/main" id="{56DA4057-3C8B-4DBC-837F-9582B62E3E96}"/>
              </a:ext>
            </a:extLst>
          </p:cNvPr>
          <p:cNvGraphicFramePr>
            <a:graphicFrameLocks noGrp="1"/>
          </p:cNvGraphicFramePr>
          <p:nvPr/>
        </p:nvGraphicFramePr>
        <p:xfrm>
          <a:off x="6956525" y="4947594"/>
          <a:ext cx="5156199" cy="14668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bl>
          </a:graphicData>
        </a:graphic>
      </p:graphicFrame>
      <p:pic>
        <p:nvPicPr>
          <p:cNvPr id="2" name="Рисунок 1">
            <a:extLst>
              <a:ext uri="{FF2B5EF4-FFF2-40B4-BE49-F238E27FC236}">
                <a16:creationId xmlns:a16="http://schemas.microsoft.com/office/drawing/2014/main" id="{DADF1F90-D138-415B-920E-588B07E43BB9}"/>
              </a:ext>
            </a:extLst>
          </p:cNvPr>
          <p:cNvPicPr>
            <a:picLocks noChangeAspect="1"/>
          </p:cNvPicPr>
          <p:nvPr/>
        </p:nvPicPr>
        <p:blipFill>
          <a:blip r:embed="rId5"/>
          <a:stretch>
            <a:fillRect/>
          </a:stretch>
        </p:blipFill>
        <p:spPr>
          <a:xfrm>
            <a:off x="9541291" y="2515902"/>
            <a:ext cx="2343807" cy="2299688"/>
          </a:xfrm>
          <a:prstGeom prst="rect">
            <a:avLst/>
          </a:prstGeom>
        </p:spPr>
      </p:pic>
    </p:spTree>
    <p:extLst>
      <p:ext uri="{BB962C8B-B14F-4D97-AF65-F5344CB8AC3E}">
        <p14:creationId xmlns:p14="http://schemas.microsoft.com/office/powerpoint/2010/main" val="2383148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7062061"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Жарлы</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Актюбинской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524315"/>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Местоположение: </a:t>
            </a:r>
            <a:r>
              <a:rPr lang="ru-RU" sz="1200" dirty="0">
                <a:latin typeface="Arial" panose="020B0604020202020204" pitchFamily="34" charset="0"/>
                <a:cs typeface="Arial" panose="020B0604020202020204" pitchFamily="34" charset="0"/>
              </a:rPr>
              <a:t>Участок находится на западе Актюбинской области Казахстана в междуречье Сагиз и </a:t>
            </a:r>
            <a:r>
              <a:rPr lang="ru-RU" sz="1200" dirty="0" err="1">
                <a:latin typeface="Arial" panose="020B0604020202020204" pitchFamily="34" charset="0"/>
                <a:cs typeface="Arial" panose="020B0604020202020204" pitchFamily="34" charset="0"/>
              </a:rPr>
              <a:t>Ойыл</a:t>
            </a:r>
            <a:r>
              <a:rPr lang="ru-RU" sz="1200" dirty="0">
                <a:latin typeface="Arial" panose="020B0604020202020204" pitchFamily="34" charset="0"/>
                <a:cs typeface="Arial" panose="020B0604020202020204" pitchFamily="34" charset="0"/>
              </a:rPr>
              <a:t> и расположен близ населенного пункта Карабулак в 40 км к югу от районного центра </a:t>
            </a:r>
            <a:r>
              <a:rPr lang="ru-RU" sz="1200" dirty="0" err="1">
                <a:latin typeface="Arial" panose="020B0604020202020204" pitchFamily="34" charset="0"/>
                <a:cs typeface="Arial" panose="020B0604020202020204" pitchFamily="34" charset="0"/>
              </a:rPr>
              <a:t>Байганин</a:t>
            </a:r>
            <a:r>
              <a:rPr lang="ru-RU" sz="1200" dirty="0">
                <a:latin typeface="Arial" panose="020B0604020202020204" pitchFamily="34" charset="0"/>
                <a:cs typeface="Arial" panose="020B0604020202020204" pitchFamily="34" charset="0"/>
              </a:rPr>
              <a:t> и в 320 км от города Актюбинска. </a:t>
            </a:r>
            <a:endParaRPr lang="ru-KZ"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отношении площадь участка приурочена к Актюбинской-Астраханской зоне поднятий. Литолого-стратиграфическая характеристика мезо-кайнозойской толщи дана на основании отчетных работ структурного бурения, а подсолевой толщи – скважины П-21 </a:t>
            </a:r>
            <a:r>
              <a:rPr lang="ru-RU" sz="1200" dirty="0" err="1">
                <a:latin typeface="Arial" panose="020B0604020202020204" pitchFamily="34" charset="0"/>
                <a:cs typeface="Arial" panose="020B0604020202020204" pitchFamily="34" charset="0"/>
              </a:rPr>
              <a:t>Караулкельды</a:t>
            </a:r>
            <a:r>
              <a:rPr lang="ru-RU" sz="1200" dirty="0">
                <a:latin typeface="Arial" panose="020B0604020202020204" pitchFamily="34" charset="0"/>
                <a:cs typeface="Arial" panose="020B0604020202020204" pitchFamily="34" charset="0"/>
              </a:rPr>
              <a:t>, где стратиграфия дана условно. Площадь участка в </a:t>
            </a:r>
            <a:r>
              <a:rPr lang="ru-RU" sz="1200" dirty="0" err="1">
                <a:latin typeface="Arial" panose="020B0604020202020204" pitchFamily="34" charset="0"/>
                <a:cs typeface="Arial" panose="020B0604020202020204" pitchFamily="34" charset="0"/>
              </a:rPr>
              <a:t>нефтегазонсном</a:t>
            </a:r>
            <a:r>
              <a:rPr lang="ru-RU" sz="1200" dirty="0">
                <a:latin typeface="Arial" panose="020B0604020202020204" pitchFamily="34" charset="0"/>
                <a:cs typeface="Arial" panose="020B0604020202020204" pitchFamily="34" charset="0"/>
              </a:rPr>
              <a:t> отношении приурочена к </a:t>
            </a:r>
            <a:r>
              <a:rPr lang="ru-RU" sz="1200" dirty="0" err="1">
                <a:latin typeface="Arial" panose="020B0604020202020204" pitchFamily="34" charset="0"/>
                <a:cs typeface="Arial" panose="020B0604020202020204" pitchFamily="34" charset="0"/>
              </a:rPr>
              <a:t>Кызылжарскому</a:t>
            </a:r>
            <a:r>
              <a:rPr lang="ru-RU" sz="1200" dirty="0">
                <a:latin typeface="Arial" panose="020B0604020202020204" pitchFamily="34" charset="0"/>
                <a:cs typeface="Arial" panose="020B0604020202020204" pitchFamily="34" charset="0"/>
              </a:rPr>
              <a:t> нефтегазоносному району </a:t>
            </a:r>
            <a:r>
              <a:rPr lang="ru-RU" sz="1200" dirty="0" err="1">
                <a:latin typeface="Arial" panose="020B0604020202020204" pitchFamily="34" charset="0"/>
                <a:cs typeface="Arial" panose="020B0604020202020204" pitchFamily="34" charset="0"/>
              </a:rPr>
              <a:t>Жаркамысско-Темирской</a:t>
            </a:r>
            <a:r>
              <a:rPr lang="ru-RU" sz="1200" dirty="0">
                <a:latin typeface="Arial" panose="020B0604020202020204" pitchFamily="34" charset="0"/>
                <a:cs typeface="Arial" panose="020B0604020202020204" pitchFamily="34" charset="0"/>
              </a:rPr>
              <a:t> нефтегазоносной области. Геологическое строение и нефтегазоносность надсолевой толщи территории неплохо изучено работами мелкого бурения, хотя большинство скважин вскрыли только меловые отложения. Более перспективными в нефтегазоносном отношении являются юрские, триасовые и верхнепермские отложения, которые к сожалению, вскрыты немногими скважинами. Перспективность этих отложений связывается с хорошими коллекторскими свойствами, перемежающихся с непроницаемыми покрышками. Эти обстоятельства служат прямым признаком того, что нефть здесь присутствует и находится в более древних горизонтах. При анализе структурного и картировочного бурения видно, что на всем участке скважины встретили прямые или косвенные признаки нефтегазоносности.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5 млн. т.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42700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43 985 250,0</a:t>
            </a: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3021135"/>
          <a:ext cx="5156199" cy="3408098"/>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93257">
                <a:tc gridSpan="14">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81028">
                <a:tc rowSpan="2">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93257">
                <a:tc vMerge="1">
                  <a:txBody>
                    <a:bodyPr/>
                    <a:lstStyle/>
                    <a:p>
                      <a:endParaRPr lang="ru-KZ"/>
                    </a:p>
                  </a:txBody>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dirty="0">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21</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dirty="0">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22</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23</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24</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25</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26</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27</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28</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29</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93257">
                <a:tc>
                  <a:txBody>
                    <a:bodyPr/>
                    <a:lstStyle/>
                    <a:p>
                      <a:pPr algn="ctr" fontAlgn="ctr"/>
                      <a:r>
                        <a:rPr lang="ru-KZ" sz="9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30</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11</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31</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95479458"/>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12</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32</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636696557"/>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13</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33</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67010379"/>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14</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34</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7048389"/>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15</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35</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9804471"/>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16</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36</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228011291"/>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17</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37</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92621807"/>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18</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38</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91339022"/>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19</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39</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46284228"/>
                  </a:ext>
                </a:extLst>
              </a:tr>
              <a:tr h="93257">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20</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00" b="1" i="0" u="none" strike="noStrike" dirty="0">
                          <a:solidFill>
                            <a:srgbClr val="000000"/>
                          </a:solidFill>
                          <a:effectLst/>
                          <a:latin typeface="Arial" panose="020B0604020202020204" pitchFamily="34" charset="0"/>
                          <a:cs typeface="Arial" panose="020B0604020202020204" pitchFamily="34" charset="0"/>
                        </a:rPr>
                        <a:t>40</a:t>
                      </a:r>
                      <a:endParaRPr lang="ru-KZ"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2318,47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EC137CA-5302-46E4-B80D-845F5AC90492}"/>
              </a:ext>
            </a:extLst>
          </p:cNvPr>
          <p:cNvSpPr/>
          <p:nvPr/>
        </p:nvSpPr>
        <p:spPr>
          <a:xfrm>
            <a:off x="7581006" y="1731670"/>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3471C02A-1F83-4AFC-8017-4561A891170E}"/>
              </a:ext>
            </a:extLst>
          </p:cNvPr>
          <p:cNvCxnSpPr>
            <a:cxnSpLocks/>
            <a:endCxn id="12" idx="3"/>
          </p:cNvCxnSpPr>
          <p:nvPr/>
        </p:nvCxnSpPr>
        <p:spPr>
          <a:xfrm flipH="1" flipV="1">
            <a:off x="7881582" y="1953907"/>
            <a:ext cx="2024930" cy="88411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1A6AE681-E7A1-43CF-A959-414CF9C5AEF9}"/>
              </a:ext>
            </a:extLst>
          </p:cNvPr>
          <p:cNvCxnSpPr>
            <a:cxnSpLocks/>
            <a:endCxn id="12" idx="2"/>
          </p:cNvCxnSpPr>
          <p:nvPr/>
        </p:nvCxnSpPr>
        <p:spPr>
          <a:xfrm flipH="1">
            <a:off x="7881582" y="1105727"/>
            <a:ext cx="2024930" cy="62594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1600647A-C669-447F-ACA9-CF2DA7D9C529}"/>
              </a:ext>
            </a:extLst>
          </p:cNvPr>
          <p:cNvPicPr>
            <a:picLocks noChangeAspect="1"/>
          </p:cNvPicPr>
          <p:nvPr/>
        </p:nvPicPr>
        <p:blipFill>
          <a:blip r:embed="rId5"/>
          <a:stretch>
            <a:fillRect/>
          </a:stretch>
        </p:blipFill>
        <p:spPr>
          <a:xfrm>
            <a:off x="9906512" y="1094591"/>
            <a:ext cx="2011960" cy="1768653"/>
          </a:xfrm>
          <a:prstGeom prst="rect">
            <a:avLst/>
          </a:prstGeom>
        </p:spPr>
      </p:pic>
    </p:spTree>
    <p:extLst>
      <p:ext uri="{BB962C8B-B14F-4D97-AF65-F5344CB8AC3E}">
        <p14:creationId xmlns:p14="http://schemas.microsoft.com/office/powerpoint/2010/main" val="9189262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79070"/>
            <a:ext cx="7129580"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добычу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Сарлы</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Северное и Южное крыло</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Актюбинской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563231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Местоположение: </a:t>
            </a:r>
            <a:r>
              <a:rPr lang="ru-RU" sz="1200" dirty="0">
                <a:latin typeface="Arial" panose="020B0604020202020204" pitchFamily="34" charset="0"/>
                <a:cs typeface="Arial" panose="020B0604020202020204" pitchFamily="34" charset="0"/>
              </a:rPr>
              <a:t>Месторождение </a:t>
            </a:r>
            <a:r>
              <a:rPr lang="ru-RU" sz="1200" dirty="0" err="1">
                <a:latin typeface="Arial" panose="020B0604020202020204" pitchFamily="34" charset="0"/>
                <a:cs typeface="Arial" panose="020B0604020202020204" pitchFamily="34" charset="0"/>
              </a:rPr>
              <a:t>Сарлы</a:t>
            </a:r>
            <a:r>
              <a:rPr lang="ru-RU" sz="1200" dirty="0">
                <a:latin typeface="Arial" panose="020B0604020202020204" pitchFamily="34" charset="0"/>
                <a:cs typeface="Arial" panose="020B0604020202020204" pitchFamily="34" charset="0"/>
              </a:rPr>
              <a:t> в административном отношении  входит в состав </a:t>
            </a:r>
            <a:r>
              <a:rPr lang="ru-RU" sz="1200" dirty="0" err="1">
                <a:latin typeface="Arial" panose="020B0604020202020204" pitchFamily="34" charset="0"/>
                <a:cs typeface="Arial" panose="020B0604020202020204" pitchFamily="34" charset="0"/>
              </a:rPr>
              <a:t>Байганинского</a:t>
            </a:r>
            <a:r>
              <a:rPr lang="ru-RU" sz="1200" dirty="0">
                <a:latin typeface="Arial" panose="020B0604020202020204" pitchFamily="34" charset="0"/>
                <a:cs typeface="Arial" panose="020B0604020202020204" pitchFamily="34" charset="0"/>
              </a:rPr>
              <a:t> района Актюбинской области Республики Казахстан. Областной центр г. Актобе расположен в 320 км к северу от месторождения.</a:t>
            </a:r>
          </a:p>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отношении приурочено к северо-восточному обрамлению Центрально-Прикаспийской депрессии, где широко проявлена соляная тектоника, и расположено на границе двух структурных «относительно-приподнятых» зон (Шубаркудук - </a:t>
            </a:r>
            <a:r>
              <a:rPr lang="ru-RU" sz="1200" dirty="0" err="1">
                <a:latin typeface="Arial" panose="020B0604020202020204" pitchFamily="34" charset="0"/>
                <a:cs typeface="Arial" panose="020B0604020202020204" pitchFamily="34" charset="0"/>
              </a:rPr>
              <a:t>Акжарская</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Сагизская</a:t>
            </a:r>
            <a:r>
              <a:rPr lang="ru-RU" sz="1200" dirty="0">
                <a:latin typeface="Arial" panose="020B0604020202020204" pitchFamily="34" charset="0"/>
                <a:cs typeface="Arial" panose="020B0604020202020204" pitchFamily="34" charset="0"/>
              </a:rPr>
              <a:t>). Отложения от кунгурских до четвертичных включительно пройдены на всю толщину и изучены многими скважинами. Месторождение </a:t>
            </a:r>
            <a:r>
              <a:rPr lang="ru-RU" sz="1200" dirty="0" err="1">
                <a:latin typeface="Arial" panose="020B0604020202020204" pitchFamily="34" charset="0"/>
                <a:cs typeface="Arial" panose="020B0604020202020204" pitchFamily="34" charset="0"/>
              </a:rPr>
              <a:t>Сарлы</a:t>
            </a:r>
            <a:r>
              <a:rPr lang="ru-RU" sz="1200" dirty="0">
                <a:latin typeface="Arial" panose="020B0604020202020204" pitchFamily="34" charset="0"/>
                <a:cs typeface="Arial" panose="020B0604020202020204" pitchFamily="34" charset="0"/>
              </a:rPr>
              <a:t>, согласно схеме нефтегазогеологического районирования надсолевого комплекса находится на границах </a:t>
            </a:r>
            <a:r>
              <a:rPr lang="ru-RU" sz="1200" dirty="0" err="1">
                <a:latin typeface="Arial" panose="020B0604020202020204" pitchFamily="34" charset="0"/>
                <a:cs typeface="Arial" panose="020B0604020202020204" pitchFamily="34" charset="0"/>
              </a:rPr>
              <a:t>Сагизского</a:t>
            </a:r>
            <a:r>
              <a:rPr lang="ru-RU" sz="1200" dirty="0">
                <a:latin typeface="Arial" panose="020B0604020202020204" pitchFamily="34" charset="0"/>
                <a:cs typeface="Arial" panose="020B0604020202020204" pitchFamily="34" charset="0"/>
              </a:rPr>
              <a:t> и Шубаркудук - </a:t>
            </a:r>
            <a:r>
              <a:rPr lang="ru-RU" sz="1200" dirty="0" err="1">
                <a:latin typeface="Arial" panose="020B0604020202020204" pitchFamily="34" charset="0"/>
                <a:cs typeface="Arial" panose="020B0604020202020204" pitchFamily="34" charset="0"/>
              </a:rPr>
              <a:t>Акжарского</a:t>
            </a:r>
            <a:r>
              <a:rPr lang="ru-RU" sz="1200" dirty="0">
                <a:latin typeface="Arial" panose="020B0604020202020204" pitchFamily="34" charset="0"/>
                <a:cs typeface="Arial" panose="020B0604020202020204" pitchFamily="34" charset="0"/>
              </a:rPr>
              <a:t> нефтегазоносных районов. В этой зоне потенциально нефтеносными являются надсолевые отложения, а именно коллектора нижнего мела, юры, триаса и частично верхней </a:t>
            </a:r>
            <a:r>
              <a:rPr lang="ru-RU" sz="1200" dirty="0" err="1">
                <a:latin typeface="Arial" panose="020B0604020202020204" pitchFamily="34" charset="0"/>
                <a:cs typeface="Arial" panose="020B0604020202020204" pitchFamily="34" charset="0"/>
              </a:rPr>
              <a:t>перми</a:t>
            </a:r>
            <a:r>
              <a:rPr lang="ru-RU" sz="1200" dirty="0">
                <a:latin typeface="Arial" panose="020B0604020202020204" pitchFamily="34" charset="0"/>
                <a:cs typeface="Arial" panose="020B0604020202020204" pitchFamily="34" charset="0"/>
              </a:rPr>
              <a:t>. Многолетними исследованиями установлено, что формирование скоплений углеводородов в верхней части осадочного чехла обусловлено процессами миграции их из подсолевых отложений. Нефтеносность структуры </a:t>
            </a:r>
            <a:r>
              <a:rPr lang="ru-RU" sz="1200" dirty="0" err="1">
                <a:latin typeface="Arial" panose="020B0604020202020204" pitchFamily="34" charset="0"/>
                <a:cs typeface="Arial" panose="020B0604020202020204" pitchFamily="34" charset="0"/>
              </a:rPr>
              <a:t>Сарлы</a:t>
            </a:r>
            <a:r>
              <a:rPr lang="ru-RU" sz="1200" dirty="0">
                <a:latin typeface="Arial" panose="020B0604020202020204" pitchFamily="34" charset="0"/>
                <a:cs typeface="Arial" panose="020B0604020202020204" pitchFamily="34" charset="0"/>
              </a:rPr>
              <a:t> установлена получением притока нефти дебитом 6,3 м3/сут в скважине 1 (Южное крыло)  в 2006 г. из среднеюрских отложений. По результатам разведочного </a:t>
            </a:r>
            <a:r>
              <a:rPr lang="ru-RU" sz="1200" dirty="0" err="1">
                <a:latin typeface="Arial" panose="020B0604020202020204" pitchFamily="34" charset="0"/>
                <a:cs typeface="Arial" panose="020B0604020202020204" pitchFamily="34" charset="0"/>
              </a:rPr>
              <a:t>разбуривания</a:t>
            </a:r>
            <a:r>
              <a:rPr lang="ru-RU" sz="1200" dirty="0">
                <a:latin typeface="Arial" panose="020B0604020202020204" pitchFamily="34" charset="0"/>
                <a:cs typeface="Arial" panose="020B0604020202020204" pitchFamily="34" charset="0"/>
              </a:rPr>
              <a:t>, детальной </a:t>
            </a:r>
            <a:r>
              <a:rPr lang="ru-RU" sz="1200" dirty="0" err="1">
                <a:latin typeface="Arial" panose="020B0604020202020204" pitchFamily="34" charset="0"/>
                <a:cs typeface="Arial" panose="020B0604020202020204" pitchFamily="34" charset="0"/>
              </a:rPr>
              <a:t>попластовой</a:t>
            </a:r>
            <a:r>
              <a:rPr lang="ru-RU" sz="1200" dirty="0">
                <a:latin typeface="Arial" panose="020B0604020202020204" pitchFamily="34" charset="0"/>
                <a:cs typeface="Arial" panose="020B0604020202020204" pitchFamily="34" charset="0"/>
              </a:rPr>
              <a:t> корреляции с привлечением данных опробования и интерпретации материалов ГИС, в разрезе структуры </a:t>
            </a:r>
            <a:r>
              <a:rPr lang="ru-RU" sz="1200" dirty="0" err="1">
                <a:latin typeface="Arial" panose="020B0604020202020204" pitchFamily="34" charset="0"/>
                <a:cs typeface="Arial" panose="020B0604020202020204" pitchFamily="34" charset="0"/>
              </a:rPr>
              <a:t>Сарлы</a:t>
            </a:r>
            <a:r>
              <a:rPr lang="ru-RU" sz="1200" dirty="0">
                <a:latin typeface="Arial" panose="020B0604020202020204" pitchFamily="34" charset="0"/>
                <a:cs typeface="Arial" panose="020B0604020202020204" pitchFamily="34" charset="0"/>
              </a:rPr>
              <a:t> в надсолевом комплексе выявлено 3 нефтеносных  горизонта в пределах 2-х структурных элементов.</a:t>
            </a:r>
          </a:p>
          <a:p>
            <a:pPr indent="360000" algn="just" defTabSz="432000">
              <a:tabLst>
                <a:tab pos="432000" algn="l"/>
              </a:tabLst>
            </a:pPr>
            <a:r>
              <a:rPr lang="ru-RU" sz="1200" dirty="0">
                <a:latin typeface="Arial" panose="020B0604020202020204" pitchFamily="34" charset="0"/>
                <a:cs typeface="Arial" panose="020B0604020202020204" pitchFamily="34" charset="0"/>
              </a:rPr>
              <a:t>В средней юре 2 нефтяных горизонта:</a:t>
            </a:r>
          </a:p>
          <a:p>
            <a:pPr indent="360000" algn="just" defTabSz="432000">
              <a:tabLst>
                <a:tab pos="432000" algn="l"/>
              </a:tabLst>
            </a:pPr>
            <a:r>
              <a:rPr lang="ru-RU" sz="1200" dirty="0">
                <a:latin typeface="Arial" panose="020B0604020202020204" pitchFamily="34" charset="0"/>
                <a:cs typeface="Arial" panose="020B0604020202020204" pitchFamily="34" charset="0"/>
              </a:rPr>
              <a:t> - горизонт Ю-II на южном  крыле блок III, IV </a:t>
            </a:r>
          </a:p>
          <a:p>
            <a:pPr indent="360000" algn="just" defTabSz="432000">
              <a:tabLst>
                <a:tab pos="432000" algn="l"/>
              </a:tabLst>
            </a:pPr>
            <a:r>
              <a:rPr lang="ru-RU" sz="1200" dirty="0">
                <a:latin typeface="Arial" panose="020B0604020202020204" pitchFamily="34" charset="0"/>
                <a:cs typeface="Arial" panose="020B0604020202020204" pitchFamily="34" charset="0"/>
              </a:rPr>
              <a:t>- горизонт Ю-III  на южном крыле блок IV,   на северном крыле  блок II;</a:t>
            </a:r>
          </a:p>
          <a:p>
            <a:pPr indent="360000" algn="just" defTabSz="432000">
              <a:tabLst>
                <a:tab pos="432000" algn="l"/>
              </a:tabLst>
            </a:pPr>
            <a:r>
              <a:rPr lang="ru-RU" sz="1200" dirty="0">
                <a:latin typeface="Arial" panose="020B0604020202020204" pitchFamily="34" charset="0"/>
                <a:cs typeface="Arial" panose="020B0604020202020204" pitchFamily="34" charset="0"/>
              </a:rPr>
              <a:t>- в среднем триасе один нефтяной горизонт Т2 на северном крыле блок II.</a:t>
            </a:r>
          </a:p>
          <a:p>
            <a:pPr indent="360000" algn="just" defTabSz="432000">
              <a:tabLst>
                <a:tab pos="432000" algn="l"/>
              </a:tabLst>
            </a:pPr>
            <a:r>
              <a:rPr lang="ru-RU" sz="1200" dirty="0">
                <a:latin typeface="Arial" panose="020B0604020202020204" pitchFamily="34" charset="0"/>
                <a:cs typeface="Arial" panose="020B0604020202020204" pitchFamily="34" charset="0"/>
              </a:rPr>
              <a:t>Всего по месторождению геологические запасы нефти С1+С2 составили 1073 </a:t>
            </a:r>
            <a:r>
              <a:rPr lang="ru-RU" sz="1200" dirty="0" err="1">
                <a:latin typeface="Arial" panose="020B0604020202020204" pitchFamily="34" charset="0"/>
                <a:cs typeface="Arial" panose="020B0604020202020204" pitchFamily="34" charset="0"/>
              </a:rPr>
              <a:t>тыс</a:t>
            </a:r>
            <a:r>
              <a:rPr lang="ru-RU" sz="1200" dirty="0">
                <a:latin typeface="Arial" panose="020B0604020202020204" pitchFamily="34" charset="0"/>
                <a:cs typeface="Arial" panose="020B0604020202020204" pitchFamily="34" charset="0"/>
              </a:rPr>
              <a:t> .т.</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000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 </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43 250 000,0</a:t>
            </a:r>
            <a:endParaRPr lang="ru-RU" sz="120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527144"/>
          <a:ext cx="5156199" cy="1276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4</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886188" y="5841669"/>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11,48 км2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591405" y="1798107"/>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7891981" y="2020344"/>
            <a:ext cx="1850989" cy="228197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flipV="1">
            <a:off x="7891981" y="1798107"/>
            <a:ext cx="1850989" cy="40027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68AC3318-FD49-4BF5-83C4-8B3EE2C4ECC5}"/>
              </a:ext>
            </a:extLst>
          </p:cNvPr>
          <p:cNvPicPr>
            <a:picLocks noChangeAspect="1"/>
          </p:cNvPicPr>
          <p:nvPr/>
        </p:nvPicPr>
        <p:blipFill>
          <a:blip r:embed="rId5"/>
          <a:stretch>
            <a:fillRect/>
          </a:stretch>
        </p:blipFill>
        <p:spPr>
          <a:xfrm>
            <a:off x="9742970" y="2198378"/>
            <a:ext cx="2299417" cy="2103941"/>
          </a:xfrm>
          <a:prstGeom prst="rect">
            <a:avLst/>
          </a:prstGeom>
        </p:spPr>
      </p:pic>
    </p:spTree>
    <p:extLst>
      <p:ext uri="{BB962C8B-B14F-4D97-AF65-F5344CB8AC3E}">
        <p14:creationId xmlns:p14="http://schemas.microsoft.com/office/powerpoint/2010/main" val="7553298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746595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Каратусай</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Актюбинской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524315"/>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Местоположение: </a:t>
            </a:r>
            <a:r>
              <a:rPr lang="ru-RU" sz="1200" dirty="0">
                <a:latin typeface="Arial" panose="020B0604020202020204" pitchFamily="34" charset="0"/>
                <a:cs typeface="Arial" panose="020B0604020202020204" pitchFamily="34" charset="0"/>
              </a:rPr>
              <a:t>В административном отношении входит в состав Актюбинской области и расположен к северо-западу от города Актобе.  </a:t>
            </a:r>
            <a:endParaRPr lang="ru-KZ"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строении района работ принимают участие несколько структурных комплексов, образовавшихся в различные фазы </a:t>
            </a:r>
            <a:r>
              <a:rPr lang="ru-RU" sz="1200" dirty="0" err="1">
                <a:latin typeface="Arial" panose="020B0604020202020204" pitchFamily="34" charset="0"/>
                <a:cs typeface="Arial" panose="020B0604020202020204" pitchFamily="34" charset="0"/>
              </a:rPr>
              <a:t>тектогенеза</a:t>
            </a:r>
            <a:r>
              <a:rPr lang="ru-RU" sz="1200" dirty="0">
                <a:latin typeface="Arial" panose="020B0604020202020204" pitchFamily="34" charset="0"/>
                <a:cs typeface="Arial" panose="020B0604020202020204" pitchFamily="34" charset="0"/>
              </a:rPr>
              <a:t>, и отличающихся друг от друга степенью </a:t>
            </a:r>
            <a:r>
              <a:rPr lang="ru-RU" sz="1200" dirty="0" err="1">
                <a:latin typeface="Arial" panose="020B0604020202020204" pitchFamily="34" charset="0"/>
                <a:cs typeface="Arial" panose="020B0604020202020204" pitchFamily="34" charset="0"/>
              </a:rPr>
              <a:t>дислоцированностью</a:t>
            </a:r>
            <a:r>
              <a:rPr lang="ru-RU" sz="1200" dirty="0">
                <a:latin typeface="Arial" panose="020B0604020202020204" pitchFamily="34" charset="0"/>
                <a:cs typeface="Arial" panose="020B0604020202020204" pitchFamily="34" charset="0"/>
              </a:rPr>
              <a:t> слоев пород. Наиболее древним комплексом является сформировавшийся в нижне-среднетриасовое время. Более молодой является верхнетриасовый комплекс сформировавшийся в нижнеюрское время и самым молодым является комплекс пород, начиная от средней юры, заканчивая современными отложениями. В районе работ давно известен выход жидкой нефти и газа, приуроченных к породам кунгурского яруса. </a:t>
            </a:r>
            <a:r>
              <a:rPr lang="ru-RU" sz="1200" dirty="0" err="1">
                <a:latin typeface="Arial" panose="020B0604020202020204" pitchFamily="34" charset="0"/>
                <a:cs typeface="Arial" panose="020B0604020202020204" pitchFamily="34" charset="0"/>
              </a:rPr>
              <a:t>Крелиусными</a:t>
            </a:r>
            <a:r>
              <a:rPr lang="ru-RU" sz="1200" dirty="0">
                <a:latin typeface="Arial" panose="020B0604020202020204" pitchFamily="34" charset="0"/>
                <a:cs typeface="Arial" panose="020B0604020202020204" pitchFamily="34" charset="0"/>
              </a:rPr>
              <a:t> скважинами, вскрывшими мезозой, нефтяные признаками отмечены в К-13 и К-14, о глубинной нефтеносности района можно судить по глубоким скважинам. Окончательных данных о нефтеносности отложений на участке не получено, так как скважины из-за сложных аварий не вскрыли </a:t>
            </a:r>
            <a:r>
              <a:rPr lang="ru-RU" sz="1200" dirty="0" err="1">
                <a:latin typeface="Arial" panose="020B0604020202020204" pitchFamily="34" charset="0"/>
                <a:cs typeface="Arial" panose="020B0604020202020204" pitchFamily="34" charset="0"/>
              </a:rPr>
              <a:t>артинские</a:t>
            </a:r>
            <a:r>
              <a:rPr lang="ru-RU" sz="1200" dirty="0">
                <a:latin typeface="Arial" panose="020B0604020202020204" pitchFamily="34" charset="0"/>
                <a:cs typeface="Arial" panose="020B0604020202020204" pitchFamily="34" charset="0"/>
              </a:rPr>
              <a:t> отложения, с которыми связывают промышленную нефтеносность Актюбинского Приуралья. Но нужно отметить следующее, в скважине №5-а при вскрытии переходной песчано-глинистой толщи, отмечены нефтяные признаки в интервале 1049-1153м, нефтяные признаки встречены в известковистых довольно плотных песчаниках. В скважине №9 нефтяные признаки встречены в верхне-кунгурских отложениях.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10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endParaRPr lang="ru-RU"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на соседнем участке </a:t>
            </a:r>
            <a:r>
              <a:rPr lang="ru-RU" sz="1200" dirty="0" err="1">
                <a:latin typeface="Arial" panose="020B0604020202020204" pitchFamily="34" charset="0"/>
                <a:cs typeface="Arial" panose="020B0604020202020204" pitchFamily="34" charset="0"/>
              </a:rPr>
              <a:t>Жуса</a:t>
            </a:r>
            <a:r>
              <a:rPr lang="ru-RU" sz="1200" dirty="0">
                <a:latin typeface="Arial" panose="020B0604020202020204" pitchFamily="34" charset="0"/>
                <a:cs typeface="Arial" panose="020B0604020202020204" pitchFamily="34" charset="0"/>
              </a:rPr>
              <a:t> 5, </a:t>
            </a:r>
            <a:r>
              <a:rPr lang="ru-RU" sz="1200" dirty="0" err="1">
                <a:latin typeface="Arial" panose="020B0604020202020204" pitchFamily="34" charset="0"/>
                <a:cs typeface="Arial" panose="020B0604020202020204" pitchFamily="34" charset="0"/>
              </a:rPr>
              <a:t>Жуса-Каратусай</a:t>
            </a:r>
            <a:r>
              <a:rPr lang="ru-RU" sz="1200" dirty="0">
                <a:latin typeface="Arial" panose="020B0604020202020204" pitchFamily="34" charset="0"/>
                <a:cs typeface="Arial" panose="020B0604020202020204" pitchFamily="34" charset="0"/>
              </a:rPr>
              <a:t> 11 </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12 975 000,0  </a:t>
            </a:r>
            <a:endParaRPr lang="ru-RU" sz="120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679544"/>
          <a:ext cx="5156199" cy="1276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4</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867632" y="5968397"/>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87,22 км2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789181" y="1584395"/>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089757" y="1806632"/>
            <a:ext cx="1847742" cy="270108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flipV="1">
            <a:off x="8089757" y="1584395"/>
            <a:ext cx="1847742" cy="91664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6E0D1B62-3D7B-45CC-A226-60585FA305D6}"/>
              </a:ext>
            </a:extLst>
          </p:cNvPr>
          <p:cNvPicPr>
            <a:picLocks noChangeAspect="1"/>
          </p:cNvPicPr>
          <p:nvPr/>
        </p:nvPicPr>
        <p:blipFill>
          <a:blip r:embed="rId5"/>
          <a:stretch>
            <a:fillRect/>
          </a:stretch>
        </p:blipFill>
        <p:spPr>
          <a:xfrm>
            <a:off x="9937499" y="2501040"/>
            <a:ext cx="2069520" cy="2038555"/>
          </a:xfrm>
          <a:prstGeom prst="rect">
            <a:avLst/>
          </a:prstGeom>
        </p:spPr>
      </p:pic>
    </p:spTree>
    <p:extLst>
      <p:ext uri="{BB962C8B-B14F-4D97-AF65-F5344CB8AC3E}">
        <p14:creationId xmlns:p14="http://schemas.microsoft.com/office/powerpoint/2010/main" val="20188895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968547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добычу месторождение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Донгелексор</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Актюбинской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12427" y="843955"/>
            <a:ext cx="6944100" cy="5339923"/>
          </a:xfrm>
          <a:prstGeom prst="rect">
            <a:avLst/>
          </a:prstGeom>
          <a:noFill/>
        </p:spPr>
        <p:txBody>
          <a:bodyPr wrap="square" rtlCol="0">
            <a:spAutoFit/>
          </a:bodyPr>
          <a:lstStyle/>
          <a:p>
            <a:pPr indent="360000" algn="just" defTabSz="432000">
              <a:tabLst>
                <a:tab pos="432000" algn="l"/>
              </a:tabLst>
            </a:pPr>
            <a:r>
              <a:rPr lang="ru-RU" sz="1100" b="1" dirty="0">
                <a:latin typeface="Arial" panose="020B0604020202020204" pitchFamily="34" charset="0"/>
                <a:cs typeface="Arial" panose="020B0604020202020204" pitchFamily="34" charset="0"/>
              </a:rPr>
              <a:t>Местоположение: </a:t>
            </a:r>
            <a:r>
              <a:rPr lang="ru-RU" sz="1100" dirty="0">
                <a:latin typeface="Arial" panose="020B0604020202020204" pitchFamily="34" charset="0"/>
                <a:cs typeface="Arial" panose="020B0604020202020204" pitchFamily="34" charset="0"/>
              </a:rPr>
              <a:t>В административном отношении расположено в </a:t>
            </a:r>
            <a:r>
              <a:rPr lang="ru-RU" sz="1100" dirty="0" err="1">
                <a:latin typeface="Arial" panose="020B0604020202020204" pitchFamily="34" charset="0"/>
                <a:cs typeface="Arial" panose="020B0604020202020204" pitchFamily="34" charset="0"/>
              </a:rPr>
              <a:t>Байганинском</a:t>
            </a:r>
            <a:r>
              <a:rPr lang="ru-RU" sz="1100" dirty="0">
                <a:latin typeface="Arial" panose="020B0604020202020204" pitchFamily="34" charset="0"/>
                <a:cs typeface="Arial" panose="020B0604020202020204" pitchFamily="34" charset="0"/>
              </a:rPr>
              <a:t> районе Актюбинской области.</a:t>
            </a:r>
            <a:endParaRPr lang="ru-KZ" sz="1100" dirty="0">
              <a:latin typeface="Arial" panose="020B0604020202020204" pitchFamily="34" charset="0"/>
              <a:cs typeface="Arial" panose="020B0604020202020204" pitchFamily="34" charset="0"/>
            </a:endParaRPr>
          </a:p>
          <a:p>
            <a:pPr indent="360000" algn="just" defTabSz="432000">
              <a:tabLst>
                <a:tab pos="432000" algn="l"/>
              </a:tabLst>
            </a:pPr>
            <a:r>
              <a:rPr lang="ru-RU" sz="1100" b="1" dirty="0">
                <a:latin typeface="Arial" panose="020B0604020202020204" pitchFamily="34" charset="0"/>
                <a:cs typeface="Arial" panose="020B0604020202020204" pitchFamily="34" charset="0"/>
              </a:rPr>
              <a:t>Краткая геологическая информация: </a:t>
            </a:r>
            <a:r>
              <a:rPr lang="ru-RU" sz="1100" dirty="0">
                <a:latin typeface="Arial" panose="020B0604020202020204" pitchFamily="34" charset="0"/>
                <a:cs typeface="Arial" panose="020B0604020202020204" pitchFamily="34" charset="0"/>
              </a:rPr>
              <a:t>до конца 40-ы годов на участке </a:t>
            </a:r>
            <a:r>
              <a:rPr lang="ru-RU" sz="1100" dirty="0" err="1">
                <a:latin typeface="Arial" panose="020B0604020202020204" pitchFamily="34" charset="0"/>
                <a:cs typeface="Arial" panose="020B0604020202020204" pitchFamily="34" charset="0"/>
              </a:rPr>
              <a:t>Донгелексор</a:t>
            </a:r>
            <a:r>
              <a:rPr lang="ru-RU" sz="1100" dirty="0">
                <a:latin typeface="Arial" panose="020B0604020202020204" pitchFamily="34" charset="0"/>
                <a:cs typeface="Arial" panose="020B0604020202020204" pitchFamily="34" charset="0"/>
              </a:rPr>
              <a:t> проводились разрозненные </a:t>
            </a:r>
            <a:r>
              <a:rPr lang="ru-RU" sz="1100" dirty="0" err="1">
                <a:latin typeface="Arial" panose="020B0604020202020204" pitchFamily="34" charset="0"/>
                <a:cs typeface="Arial" panose="020B0604020202020204" pitchFamily="34" charset="0"/>
              </a:rPr>
              <a:t>геологосьемочные</a:t>
            </a:r>
            <a:r>
              <a:rPr lang="ru-RU" sz="1100" dirty="0">
                <a:latin typeface="Arial" panose="020B0604020202020204" pitchFamily="34" charset="0"/>
                <a:cs typeface="Arial" panose="020B0604020202020204" pitchFamily="34" charset="0"/>
              </a:rPr>
              <a:t> работы, к началу 50-х годов в районе изученных месторождений была проведена  геологическая сьемка. Выявляемые или подтверждаемые этими работами поверхностные выходы НБП оценивались только как прямые признаки возможной нефтеносности глубоко залегающих горизонтов. На </a:t>
            </a:r>
            <a:r>
              <a:rPr lang="ru-RU" sz="1100" dirty="0" err="1">
                <a:latin typeface="Arial" panose="020B0604020202020204" pitchFamily="34" charset="0"/>
                <a:cs typeface="Arial" panose="020B0604020202020204" pitchFamily="34" charset="0"/>
              </a:rPr>
              <a:t>Донгелексоре</a:t>
            </a:r>
            <a:r>
              <a:rPr lang="ru-RU" sz="1100" dirty="0">
                <a:latin typeface="Arial" panose="020B0604020202020204" pitchFamily="34" charset="0"/>
                <a:cs typeface="Arial" panose="020B0604020202020204" pitchFamily="34" charset="0"/>
              </a:rPr>
              <a:t> в 40-е годы бурились поисковые скважины на нефть. Непосредственно в пределах площади месторождения НБП пройдена глубокая скважина Г-1, где отмеченный по керну из этой скважины пласт «</a:t>
            </a:r>
            <a:r>
              <a:rPr lang="ru-RU" sz="1100" dirty="0" err="1">
                <a:latin typeface="Arial" panose="020B0604020202020204" pitchFamily="34" charset="0"/>
                <a:cs typeface="Arial" panose="020B0604020202020204" pitchFamily="34" charset="0"/>
              </a:rPr>
              <a:t>закированного</a:t>
            </a:r>
            <a:r>
              <a:rPr lang="ru-RU" sz="1100" dirty="0">
                <a:latin typeface="Arial" panose="020B0604020202020204" pitchFamily="34" charset="0"/>
                <a:cs typeface="Arial" panose="020B0604020202020204" pitchFamily="34" charset="0"/>
              </a:rPr>
              <a:t>» песка. Мощность залежи НБП по данным бурения, 0.6-2.8 м, мощность вскрыши до 6 м, полученные материалы позволили значительно расширить площадь распространения НБП. В региональном плане месторождения НБП </a:t>
            </a:r>
            <a:r>
              <a:rPr lang="ru-RU" sz="1100" dirty="0" err="1">
                <a:latin typeface="Arial" panose="020B0604020202020204" pitchFamily="34" charset="0"/>
                <a:cs typeface="Arial" panose="020B0604020202020204" pitchFamily="34" charset="0"/>
              </a:rPr>
              <a:t>Донгелексор</a:t>
            </a:r>
            <a:r>
              <a:rPr lang="ru-RU" sz="1100" dirty="0">
                <a:latin typeface="Arial" panose="020B0604020202020204" pitchFamily="34" charset="0"/>
                <a:cs typeface="Arial" panose="020B0604020202020204" pitchFamily="34" charset="0"/>
              </a:rPr>
              <a:t> расположен в пределах </a:t>
            </a:r>
            <a:r>
              <a:rPr lang="ru-RU" sz="1100" dirty="0" err="1">
                <a:latin typeface="Arial" panose="020B0604020202020204" pitchFamily="34" charset="0"/>
                <a:cs typeface="Arial" panose="020B0604020202020204" pitchFamily="34" charset="0"/>
              </a:rPr>
              <a:t>солянокупольной</a:t>
            </a:r>
            <a:r>
              <a:rPr lang="ru-RU" sz="1100" dirty="0">
                <a:latin typeface="Arial" panose="020B0604020202020204" pitchFamily="34" charset="0"/>
                <a:cs typeface="Arial" panose="020B0604020202020204" pitchFamily="34" charset="0"/>
              </a:rPr>
              <a:t> области Прикаспийской впадины. Промышленные залежи НБП приурочены к надсолевому комплексу, а особенности их формирования, залегания и закономерности пространственного размещения обусловлены характером </a:t>
            </a:r>
            <a:r>
              <a:rPr lang="ru-RU" sz="1100" dirty="0" err="1">
                <a:latin typeface="Arial" panose="020B0604020202020204" pitchFamily="34" charset="0"/>
                <a:cs typeface="Arial" panose="020B0604020202020204" pitchFamily="34" charset="0"/>
              </a:rPr>
              <a:t>солянокупольной</a:t>
            </a:r>
            <a:r>
              <a:rPr lang="ru-RU" sz="1100" dirty="0">
                <a:latin typeface="Arial" panose="020B0604020202020204" pitchFamily="34" charset="0"/>
                <a:cs typeface="Arial" panose="020B0604020202020204" pitchFamily="34" charset="0"/>
              </a:rPr>
              <a:t> тектоники района. По большинству исследований НБП образовались на месте залежей нормальных </a:t>
            </a:r>
            <a:r>
              <a:rPr lang="ru-RU" sz="1100" dirty="0" err="1">
                <a:latin typeface="Arial" panose="020B0604020202020204" pitchFamily="34" charset="0"/>
                <a:cs typeface="Arial" panose="020B0604020202020204" pitchFamily="34" charset="0"/>
              </a:rPr>
              <a:t>нефтей</a:t>
            </a:r>
            <a:r>
              <a:rPr lang="ru-RU" sz="1100" dirty="0">
                <a:latin typeface="Arial" panose="020B0604020202020204" pitchFamily="34" charset="0"/>
                <a:cs typeface="Arial" panose="020B0604020202020204" pitchFamily="34" charset="0"/>
              </a:rPr>
              <a:t> в результате воздействия на них процессов биодеградации и различных факторов зоны </a:t>
            </a:r>
            <a:r>
              <a:rPr lang="ru-RU" sz="1100" dirty="0" err="1">
                <a:latin typeface="Arial" panose="020B0604020202020204" pitchFamily="34" charset="0"/>
                <a:cs typeface="Arial" panose="020B0604020202020204" pitchFamily="34" charset="0"/>
              </a:rPr>
              <a:t>гипергенеза</a:t>
            </a:r>
            <a:r>
              <a:rPr lang="ru-RU" sz="1100" dirty="0">
                <a:latin typeface="Arial" panose="020B0604020202020204" pitchFamily="34" charset="0"/>
                <a:cs typeface="Arial" panose="020B0604020202020204" pitchFamily="34" charset="0"/>
              </a:rPr>
              <a:t>. Особенности размещения и форма бывших нефтяных залежей свидетельствуют о том, что возникли они в результате перетоков жидких УВ из подсолевых отложений. Каналами миграции служили зоны активного проявления глубинной </a:t>
            </a:r>
            <a:r>
              <a:rPr lang="ru-RU" sz="1100" dirty="0" err="1">
                <a:latin typeface="Arial" panose="020B0604020202020204" pitchFamily="34" charset="0"/>
                <a:cs typeface="Arial" panose="020B0604020202020204" pitchFamily="34" charset="0"/>
              </a:rPr>
              <a:t>дизьюнктивной</a:t>
            </a:r>
            <a:r>
              <a:rPr lang="ru-RU" sz="1100" dirty="0">
                <a:latin typeface="Arial" panose="020B0604020202020204" pitchFamily="34" charset="0"/>
                <a:cs typeface="Arial" panose="020B0604020202020204" pitchFamily="34" charset="0"/>
              </a:rPr>
              <a:t> тектоники в верхней части осадочного чехла. При этом глубинные разломные дислокации предопределили формирование активных </a:t>
            </a:r>
            <a:r>
              <a:rPr lang="ru-RU" sz="1100" dirty="0" err="1">
                <a:latin typeface="Arial" panose="020B0604020202020204" pitchFamily="34" charset="0"/>
                <a:cs typeface="Arial" panose="020B0604020202020204" pitchFamily="34" charset="0"/>
              </a:rPr>
              <a:t>анмальных</a:t>
            </a:r>
            <a:r>
              <a:rPr lang="ru-RU" sz="1100" dirty="0">
                <a:latin typeface="Arial" panose="020B0604020202020204" pitchFamily="34" charset="0"/>
                <a:cs typeface="Arial" panose="020B0604020202020204" pitchFamily="34" charset="0"/>
              </a:rPr>
              <a:t> мульд и сопряженных с ними соляных куполов. Последние и служили ловушками для эмигрантов углеводородного ряда. Активизация этих процессов в дальнейшем приводила к деградации нефтяных скоплений и превращению их в залежи НБП. Также на участке </a:t>
            </a:r>
            <a:r>
              <a:rPr lang="ru-RU" sz="1100" dirty="0" err="1">
                <a:latin typeface="Arial" panose="020B0604020202020204" pitchFamily="34" charset="0"/>
                <a:cs typeface="Arial" panose="020B0604020202020204" pitchFamily="34" charset="0"/>
              </a:rPr>
              <a:t>Донгелексор</a:t>
            </a:r>
            <a:r>
              <a:rPr lang="ru-RU" sz="1100" dirty="0">
                <a:latin typeface="Arial" panose="020B0604020202020204" pitchFamily="34" charset="0"/>
                <a:cs typeface="Arial" panose="020B0604020202020204" pitchFamily="34" charset="0"/>
              </a:rPr>
              <a:t> перспективным направлениями дальнейших исследований можно считать продолжение поисковых работ на север, здесь скважинами 426 и 462 вскрыты максимальные мощности аптского битуминозного горизонта, а ВБК вскрытый в скважине 462 позволяет распространить залежь ПБ по крайней мере к востоку.</a:t>
            </a:r>
          </a:p>
          <a:p>
            <a:pPr indent="360000" algn="just" defTabSz="432000">
              <a:tabLst>
                <a:tab pos="432000" algn="l"/>
              </a:tabLst>
            </a:pPr>
            <a:r>
              <a:rPr lang="ru-RU" sz="1100" b="1" dirty="0">
                <a:latin typeface="Arial" panose="020B0604020202020204" pitchFamily="34" charset="0"/>
                <a:cs typeface="Arial" panose="020B0604020202020204" pitchFamily="34" charset="0"/>
              </a:rPr>
              <a:t>Прогнозная оценка геологических ресурсов на участке: - </a:t>
            </a:r>
            <a:endParaRPr lang="ru-RU" sz="1100" dirty="0">
              <a:latin typeface="Arial" panose="020B0604020202020204" pitchFamily="34" charset="0"/>
              <a:cs typeface="Arial" panose="020B0604020202020204" pitchFamily="34" charset="0"/>
            </a:endParaRPr>
          </a:p>
          <a:p>
            <a:pPr indent="360000" algn="just" defTabSz="432000">
              <a:tabLst>
                <a:tab pos="432000" algn="l"/>
              </a:tabLst>
            </a:pPr>
            <a:r>
              <a:rPr lang="ru-RU" sz="1100" b="1" dirty="0">
                <a:latin typeface="Arial" panose="020B0604020202020204" pitchFamily="34" charset="0"/>
                <a:cs typeface="Arial" panose="020B0604020202020204" pitchFamily="34" charset="0"/>
              </a:rPr>
              <a:t>Исторические отчеты</a:t>
            </a:r>
            <a:r>
              <a:rPr lang="ru-RU" sz="1100" dirty="0">
                <a:latin typeface="Arial" panose="020B0604020202020204" pitchFamily="34" charset="0"/>
                <a:cs typeface="Arial" panose="020B0604020202020204" pitchFamily="34" charset="0"/>
              </a:rPr>
              <a:t> в АО «НГС» по №РГФ/ТГФ: -</a:t>
            </a:r>
          </a:p>
          <a:p>
            <a:pPr indent="360000" algn="just" defTabSz="432000">
              <a:tabLst>
                <a:tab pos="432000" algn="l"/>
              </a:tabLst>
            </a:pPr>
            <a:r>
              <a:rPr lang="ru-RU" sz="1100" dirty="0">
                <a:latin typeface="Arial" panose="020B0604020202020204" pitchFamily="34" charset="0"/>
                <a:cs typeface="Arial" panose="020B0604020202020204" pitchFamily="34" charset="0"/>
              </a:rPr>
              <a:t>Список разведочных </a:t>
            </a:r>
            <a:r>
              <a:rPr lang="ru-RU" sz="1100" b="1" dirty="0">
                <a:latin typeface="Arial" panose="020B0604020202020204" pitchFamily="34" charset="0"/>
                <a:cs typeface="Arial" panose="020B0604020202020204" pitchFamily="34" charset="0"/>
              </a:rPr>
              <a:t>скважин</a:t>
            </a:r>
            <a:r>
              <a:rPr lang="ru-RU" sz="11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100" b="1" dirty="0">
                <a:latin typeface="Arial" panose="020B0604020202020204" pitchFamily="34" charset="0"/>
                <a:cs typeface="Arial" panose="020B0604020202020204" pitchFamily="34" charset="0"/>
              </a:rPr>
              <a:t>Стартовый размер подписного бонуса, (тенге): </a:t>
            </a:r>
            <a:r>
              <a:rPr lang="ru-RU" sz="1100" dirty="0">
                <a:latin typeface="Arial" panose="020B0604020202020204" pitchFamily="34" charset="0"/>
                <a:cs typeface="Arial" panose="020B0604020202020204" pitchFamily="34" charset="0"/>
              </a:rPr>
              <a:t>43 250 000,0</a:t>
            </a:r>
            <a:endParaRPr lang="ru-RU" sz="110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544078"/>
          <a:ext cx="5156199" cy="14668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17</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7" y="6041724"/>
            <a:ext cx="5156199" cy="55399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1,04 км2</a:t>
            </a:r>
          </a:p>
          <a:p>
            <a:pPr>
              <a:defRPr/>
            </a:pPr>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588132" y="1611229"/>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7888708" y="1833466"/>
            <a:ext cx="2200107" cy="254057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flipV="1">
            <a:off x="7888708" y="1611229"/>
            <a:ext cx="2200107" cy="99590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E8F4DC1A-16CB-4347-9ADE-CBEA38462674}"/>
              </a:ext>
            </a:extLst>
          </p:cNvPr>
          <p:cNvPicPr>
            <a:picLocks noChangeAspect="1"/>
          </p:cNvPicPr>
          <p:nvPr/>
        </p:nvPicPr>
        <p:blipFill>
          <a:blip r:embed="rId5"/>
          <a:stretch>
            <a:fillRect/>
          </a:stretch>
        </p:blipFill>
        <p:spPr>
          <a:xfrm>
            <a:off x="10088815" y="2607132"/>
            <a:ext cx="1918204" cy="1794586"/>
          </a:xfrm>
          <a:prstGeom prst="rect">
            <a:avLst/>
          </a:prstGeom>
        </p:spPr>
      </p:pic>
    </p:spTree>
    <p:extLst>
      <p:ext uri="{BB962C8B-B14F-4D97-AF65-F5344CB8AC3E}">
        <p14:creationId xmlns:p14="http://schemas.microsoft.com/office/powerpoint/2010/main" val="1560000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802105" y="41182"/>
            <a:ext cx="8276946" cy="707886"/>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a:t>
            </a:r>
            <a:r>
              <a:rPr lang="ru-RU" sz="2000" b="1" dirty="0" err="1">
                <a:latin typeface="Arial" panose="020B0604020202020204" pitchFamily="34" charset="0"/>
                <a:ea typeface="+mj-ea"/>
                <a:cs typeface="Arial" panose="020B0604020202020204" pitchFamily="34" charset="0"/>
              </a:rPr>
              <a:t>Ащисай</a:t>
            </a:r>
            <a:r>
              <a:rPr lang="ru-RU" sz="2000" b="1" dirty="0">
                <a:latin typeface="Arial" panose="020B0604020202020204" pitchFamily="34" charset="0"/>
                <a:ea typeface="+mj-ea"/>
                <a:cs typeface="Arial" panose="020B0604020202020204" pitchFamily="34" charset="0"/>
              </a:rPr>
              <a:t> Восточный в </a:t>
            </a:r>
            <a:r>
              <a:rPr lang="ru-RU" sz="2000" b="1" dirty="0" err="1">
                <a:latin typeface="Arial" panose="020B0604020202020204" pitchFamily="34" charset="0"/>
                <a:ea typeface="+mj-ea"/>
                <a:cs typeface="Arial" panose="020B0604020202020204" pitchFamily="34" charset="0"/>
              </a:rPr>
              <a:t>Кызылординской</a:t>
            </a:r>
            <a:r>
              <a:rPr lang="ru-RU" sz="2000" b="1" dirty="0">
                <a:latin typeface="Arial" panose="020B0604020202020204" pitchFamily="34" charset="0"/>
                <a:ea typeface="+mj-ea"/>
                <a:cs typeface="Arial" panose="020B0604020202020204" pitchFamily="34" charset="0"/>
              </a:rPr>
              <a:t>, </a:t>
            </a:r>
          </a:p>
          <a:p>
            <a:r>
              <a:rPr lang="ru-RU" sz="2000" b="1" dirty="0" err="1">
                <a:latin typeface="Arial" panose="020B0604020202020204" pitchFamily="34" charset="0"/>
                <a:ea typeface="+mj-ea"/>
                <a:cs typeface="Arial" panose="020B0604020202020204" pitchFamily="34" charset="0"/>
              </a:rPr>
              <a:t>Улытауской</a:t>
            </a:r>
            <a:r>
              <a:rPr lang="ru-RU" sz="2000" b="1" dirty="0">
                <a:latin typeface="Arial" panose="020B0604020202020204" pitchFamily="34" charset="0"/>
                <a:ea typeface="+mj-ea"/>
                <a:cs typeface="Arial" panose="020B0604020202020204" pitchFamily="34" charset="0"/>
              </a:rPr>
              <a:t> областях</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79275" y="803263"/>
            <a:ext cx="6744902" cy="6186309"/>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Местоположение: </a:t>
            </a:r>
            <a:r>
              <a:rPr lang="ru-RU" sz="1200" dirty="0">
                <a:latin typeface="Arial" panose="020B0604020202020204" pitchFamily="34" charset="0"/>
                <a:cs typeface="Arial" panose="020B0604020202020204" pitchFamily="34" charset="0"/>
              </a:rPr>
              <a:t>В административном отношении месторождение находится в </a:t>
            </a:r>
            <a:r>
              <a:rPr lang="ru-RU" sz="1200" dirty="0" err="1">
                <a:latin typeface="Arial" panose="020B0604020202020204" pitchFamily="34" charset="0"/>
                <a:cs typeface="Arial" panose="020B0604020202020204" pitchFamily="34" charset="0"/>
              </a:rPr>
              <a:t>Теренозекском</a:t>
            </a:r>
            <a:r>
              <a:rPr lang="ru-RU" sz="1200" dirty="0">
                <a:latin typeface="Arial" panose="020B0604020202020204" pitchFamily="34" charset="0"/>
                <a:cs typeface="Arial" panose="020B0604020202020204" pitchFamily="34" charset="0"/>
              </a:rPr>
              <a:t> районе </a:t>
            </a:r>
            <a:r>
              <a:rPr lang="ru-RU" sz="1200" dirty="0" err="1">
                <a:latin typeface="Arial" panose="020B0604020202020204" pitchFamily="34" charset="0"/>
                <a:cs typeface="Arial" panose="020B0604020202020204" pitchFamily="34" charset="0"/>
              </a:rPr>
              <a:t>Кызылординской</a:t>
            </a:r>
            <a:r>
              <a:rPr lang="ru-RU" sz="1200" dirty="0">
                <a:latin typeface="Arial" panose="020B0604020202020204" pitchFamily="34" charset="0"/>
                <a:cs typeface="Arial" panose="020B0604020202020204" pitchFamily="34" charset="0"/>
              </a:rPr>
              <a:t> области. Расстояние до областного центра г. Кызылорда 150 км.</a:t>
            </a:r>
            <a:endParaRPr lang="ru-KZ"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отношении участок расположен в северной части </a:t>
            </a:r>
            <a:r>
              <a:rPr lang="ru-RU" sz="1200" dirty="0" err="1">
                <a:latin typeface="Arial" panose="020B0604020202020204" pitchFamily="34" charset="0"/>
                <a:cs typeface="Arial" panose="020B0604020202020204" pitchFamily="34" charset="0"/>
              </a:rPr>
              <a:t>Ащисайского</a:t>
            </a:r>
            <a:r>
              <a:rPr lang="ru-RU" sz="1200" dirty="0">
                <a:latin typeface="Arial" panose="020B0604020202020204" pitchFamily="34" charset="0"/>
                <a:cs typeface="Arial" panose="020B0604020202020204" pitchFamily="34" charset="0"/>
              </a:rPr>
              <a:t> поднятия, занимающего центральную часть одноименной горст-антиклинали, разделяющей </a:t>
            </a:r>
            <a:r>
              <a:rPr lang="ru-RU" sz="1200" dirty="0" err="1">
                <a:latin typeface="Arial" panose="020B0604020202020204" pitchFamily="34" charset="0"/>
                <a:cs typeface="Arial" panose="020B0604020202020204" pitchFamily="34" charset="0"/>
              </a:rPr>
              <a:t>Акшабулакскую</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Бозингенскую</a:t>
            </a:r>
            <a:r>
              <a:rPr lang="ru-RU" sz="1200" dirty="0">
                <a:latin typeface="Arial" panose="020B0604020202020204" pitchFamily="34" charset="0"/>
                <a:cs typeface="Arial" panose="020B0604020202020204" pitchFamily="34" charset="0"/>
              </a:rPr>
              <a:t> грабен – синклинали  Пробуренными скважинами на соседней территории вскрыт комплекс отложений </a:t>
            </a:r>
            <a:r>
              <a:rPr lang="ru-RU" sz="1200" dirty="0" err="1">
                <a:latin typeface="Arial" panose="020B0604020202020204" pitchFamily="34" charset="0"/>
                <a:cs typeface="Arial" panose="020B0604020202020204" pitchFamily="34" charset="0"/>
              </a:rPr>
              <a:t>домезозойского</a:t>
            </a:r>
            <a:r>
              <a:rPr lang="ru-RU" sz="1200" dirty="0">
                <a:latin typeface="Arial" panose="020B0604020202020204" pitchFamily="34" charset="0"/>
                <a:cs typeface="Arial" panose="020B0604020202020204" pitchFamily="34" charset="0"/>
              </a:rPr>
              <a:t> основания, на которых с региональным стратиграфическим несогласием залегает верхнеюрские и мел-палеогеновые отложения, отличающиеся тектоническим режимом формирования. Коллекторами в меловых и юрских горизонтах являются пески, песчаники и алевролиты, </a:t>
            </a:r>
            <a:r>
              <a:rPr lang="ru-RU" sz="1200" dirty="0" err="1">
                <a:latin typeface="Arial" panose="020B0604020202020204" pitchFamily="34" charset="0"/>
                <a:cs typeface="Arial" panose="020B0604020202020204" pitchFamily="34" charset="0"/>
              </a:rPr>
              <a:t>пелитовая</a:t>
            </a:r>
            <a:r>
              <a:rPr lang="ru-RU" sz="1200" dirty="0">
                <a:latin typeface="Arial" panose="020B0604020202020204" pitchFamily="34" charset="0"/>
                <a:cs typeface="Arial" panose="020B0604020202020204" pitchFamily="34" charset="0"/>
              </a:rPr>
              <a:t> составляющая которых по данным керна не превышает  для мела 36,5%, для юры - 38%. Содержание карбонатного цемента, в основном меняется от 0 до 38%. Литологическая характеристика и фильтрационно-емкостные свойства коллекторов меловых отложений изменяются в следующих пределах: пористость от 15% до 39%, проницаемость от 1 до 5000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в юрских отложениях изменяются в следующих пределах: пористость от 15% до 30%, проницаемость от 1 до 3200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Участок приурочен к </a:t>
            </a:r>
            <a:r>
              <a:rPr lang="ru-RU" sz="1200" dirty="0" err="1">
                <a:latin typeface="Arial" panose="020B0604020202020204" pitchFamily="34" charset="0"/>
                <a:cs typeface="Arial" panose="020B0604020202020204" pitchFamily="34" charset="0"/>
              </a:rPr>
              <a:t>Южно</a:t>
            </a:r>
            <a:r>
              <a:rPr lang="ru-RU" sz="1200" dirty="0">
                <a:latin typeface="Arial" panose="020B0604020202020204" pitchFamily="34" charset="0"/>
                <a:cs typeface="Arial" panose="020B0604020202020204" pitchFamily="34" charset="0"/>
              </a:rPr>
              <a:t> - </a:t>
            </a:r>
            <a:r>
              <a:rPr lang="ru-RU" sz="1200" dirty="0" err="1">
                <a:latin typeface="Arial" panose="020B0604020202020204" pitchFamily="34" charset="0"/>
                <a:cs typeface="Arial" panose="020B0604020202020204" pitchFamily="34" charset="0"/>
              </a:rPr>
              <a:t>Торгайской</a:t>
            </a:r>
            <a:r>
              <a:rPr lang="ru-RU" sz="1200" dirty="0">
                <a:latin typeface="Arial" panose="020B0604020202020204" pitchFamily="34" charset="0"/>
                <a:cs typeface="Arial" panose="020B0604020202020204" pitchFamily="34" charset="0"/>
              </a:rPr>
              <a:t> нефтегазоносной зоне, где установлены залежи углеводородов в отложениях нижнего мела, средней и верхней юры. Развитие коллекторов в разрезе нижнеюрского комплекса и наличие </a:t>
            </a:r>
            <a:r>
              <a:rPr lang="ru-RU" sz="1200" dirty="0" err="1">
                <a:latin typeface="Arial" panose="020B0604020202020204" pitchFamily="34" charset="0"/>
                <a:cs typeface="Arial" panose="020B0604020202020204" pitchFamily="34" charset="0"/>
              </a:rPr>
              <a:t>нефтенасыщенного</a:t>
            </a:r>
            <a:r>
              <a:rPr lang="ru-RU" sz="1200" dirty="0">
                <a:latin typeface="Arial" panose="020B0604020202020204" pitchFamily="34" charset="0"/>
                <a:cs typeface="Arial" panose="020B0604020202020204" pitchFamily="34" charset="0"/>
              </a:rPr>
              <a:t> керна в отдельных скважинах свидетельствуют об их перспективности. На отдельных площадях (</a:t>
            </a:r>
            <a:r>
              <a:rPr lang="ru-RU" sz="1200" dirty="0" err="1">
                <a:latin typeface="Arial" panose="020B0604020202020204" pitchFamily="34" charset="0"/>
                <a:cs typeface="Arial" panose="020B0604020202020204" pitchFamily="34" charset="0"/>
              </a:rPr>
              <a:t>Кызылкия</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Акшабулак</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Кенлык</a:t>
            </a:r>
            <a:r>
              <a:rPr lang="ru-RU" sz="1200" dirty="0">
                <a:latin typeface="Arial" panose="020B0604020202020204" pitchFamily="34" charset="0"/>
                <a:cs typeface="Arial" panose="020B0604020202020204" pitchFamily="34" charset="0"/>
              </a:rPr>
              <a:t>) в ряде скважин выявлены нефтегазоносность отложений фундамента (ее выветренной части). На соседнем месторождении </a:t>
            </a:r>
            <a:r>
              <a:rPr lang="ru-RU" sz="1200" dirty="0" err="1">
                <a:latin typeface="Arial" panose="020B0604020202020204" pitchFamily="34" charset="0"/>
                <a:cs typeface="Arial" panose="020B0604020202020204" pitchFamily="34" charset="0"/>
              </a:rPr>
              <a:t>Ащисай</a:t>
            </a:r>
            <a:r>
              <a:rPr lang="ru-RU" sz="1200" dirty="0">
                <a:latin typeface="Arial" panose="020B0604020202020204" pitchFamily="34" charset="0"/>
                <a:cs typeface="Arial" panose="020B0604020202020204" pitchFamily="34" charset="0"/>
              </a:rPr>
              <a:t> пробуренными скважинами установлены залежи нефти в нижнемеловых и верхнеюрских отложениях. В отложениях нижнего мела и верхней юры прослеживаются продуктивные горизонты: М-I, М-II, Ю-0, Ю-0-1, Ю-0-2, Ю-I (пласты А, Б), Ю-II (пласт А) на центральном участке, Ю-0, Ю-0/, Ю-I, Ю-II, Ю-III, Ю-IV на западном участке, где горизонт Ю-I в свою очередь подразделяется на пласты А, Б, горизонты Ю-II, Ю-III - на пласты А, Б, В.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15 млн. т.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a:t>
            </a:r>
            <a:r>
              <a:rPr lang="ru-RU" sz="1200" dirty="0" err="1">
                <a:latin typeface="Arial" panose="020B0604020202020204" pitchFamily="34" charset="0"/>
                <a:cs typeface="Arial" panose="020B0604020202020204" pitchFamily="34" charset="0"/>
              </a:rPr>
              <a:t>Ащисай</a:t>
            </a:r>
            <a:r>
              <a:rPr lang="ru-RU" sz="1200" dirty="0">
                <a:latin typeface="Arial" panose="020B0604020202020204" pitchFamily="34" charset="0"/>
                <a:cs typeface="Arial" panose="020B0604020202020204" pitchFamily="34" charset="0"/>
              </a:rPr>
              <a:t> 12.</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12 975 000,0</a:t>
            </a: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- 59,60 км2</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graphicFrame>
        <p:nvGraphicFramePr>
          <p:cNvPr id="12" name="Таблица 11">
            <a:extLst>
              <a:ext uri="{FF2B5EF4-FFF2-40B4-BE49-F238E27FC236}">
                <a16:creationId xmlns:a16="http://schemas.microsoft.com/office/drawing/2014/main" id="{714E557C-7B18-4CE1-82DF-38098FDF47A9}"/>
              </a:ext>
            </a:extLst>
          </p:cNvPr>
          <p:cNvGraphicFramePr>
            <a:graphicFrameLocks noGrp="1"/>
          </p:cNvGraphicFramePr>
          <p:nvPr/>
        </p:nvGraphicFramePr>
        <p:xfrm>
          <a:off x="6956526" y="3804302"/>
          <a:ext cx="5156199" cy="26098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11</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12</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13</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14</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10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15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8</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59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a:solidFill>
                            <a:srgbClr val="000000"/>
                          </a:solidFill>
                          <a:effectLst/>
                          <a:latin typeface="Arial" panose="020B0604020202020204" pitchFamily="34" charset="0"/>
                          <a:ea typeface="+mn-ea"/>
                          <a:cs typeface="Arial" panose="020B0604020202020204" pitchFamily="34" charset="0"/>
                        </a:rPr>
                        <a:t>46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marL="0" algn="ctr" defTabSz="914400" rtl="0" eaLnBrk="1" fontAlgn="ctr" latinLnBrk="0" hangingPunct="1"/>
                      <a:r>
                        <a:rPr lang="ru-KZ" sz="1000" b="0" i="0" u="none" strike="noStrike" kern="1200" dirty="0">
                          <a:solidFill>
                            <a:srgbClr val="000000"/>
                          </a:solidFill>
                          <a:effectLst/>
                          <a:latin typeface="Arial" panose="020B0604020202020204" pitchFamily="34" charset="0"/>
                          <a:ea typeface="+mn-ea"/>
                          <a:cs typeface="Arial" panose="020B0604020202020204" pitchFamily="34" charset="0"/>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bl>
          </a:graphicData>
        </a:graphic>
      </p:graphicFrame>
      <p:sp>
        <p:nvSpPr>
          <p:cNvPr id="13" name="Прямоугольник 21">
            <a:extLst>
              <a:ext uri="{FF2B5EF4-FFF2-40B4-BE49-F238E27FC236}">
                <a16:creationId xmlns:a16="http://schemas.microsoft.com/office/drawing/2014/main" id="{A3801576-7973-434F-AC18-A2A6A9FDFC44}"/>
              </a:ext>
            </a:extLst>
          </p:cNvPr>
          <p:cNvSpPr/>
          <p:nvPr/>
        </p:nvSpPr>
        <p:spPr>
          <a:xfrm>
            <a:off x="8364710" y="2193071"/>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4" name="Прямая соединительная линия 13">
            <a:extLst>
              <a:ext uri="{FF2B5EF4-FFF2-40B4-BE49-F238E27FC236}">
                <a16:creationId xmlns:a16="http://schemas.microsoft.com/office/drawing/2014/main" id="{2AF5C0F0-5BA6-49AE-80B1-E9A0DAC06898}"/>
              </a:ext>
            </a:extLst>
          </p:cNvPr>
          <p:cNvCxnSpPr>
            <a:cxnSpLocks/>
            <a:endCxn id="13" idx="3"/>
          </p:cNvCxnSpPr>
          <p:nvPr/>
        </p:nvCxnSpPr>
        <p:spPr>
          <a:xfrm flipH="1" flipV="1">
            <a:off x="8665286" y="2415308"/>
            <a:ext cx="1332049" cy="118372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a:extLst>
              <a:ext uri="{FF2B5EF4-FFF2-40B4-BE49-F238E27FC236}">
                <a16:creationId xmlns:a16="http://schemas.microsoft.com/office/drawing/2014/main" id="{D01EE37B-FC6A-4903-9934-B0B94A49E71D}"/>
              </a:ext>
            </a:extLst>
          </p:cNvPr>
          <p:cNvCxnSpPr>
            <a:cxnSpLocks/>
            <a:endCxn id="13" idx="2"/>
          </p:cNvCxnSpPr>
          <p:nvPr/>
        </p:nvCxnSpPr>
        <p:spPr>
          <a:xfrm flipH="1">
            <a:off x="8665286" y="1524162"/>
            <a:ext cx="1332049" cy="66890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Рисунок 1">
            <a:extLst>
              <a:ext uri="{FF2B5EF4-FFF2-40B4-BE49-F238E27FC236}">
                <a16:creationId xmlns:a16="http://schemas.microsoft.com/office/drawing/2014/main" id="{42C4CF83-91CA-43F4-B7EC-6225735AFBE3}"/>
              </a:ext>
            </a:extLst>
          </p:cNvPr>
          <p:cNvPicPr>
            <a:picLocks noChangeAspect="1"/>
          </p:cNvPicPr>
          <p:nvPr/>
        </p:nvPicPr>
        <p:blipFill>
          <a:blip r:embed="rId5"/>
          <a:stretch>
            <a:fillRect/>
          </a:stretch>
        </p:blipFill>
        <p:spPr>
          <a:xfrm>
            <a:off x="9997335" y="1525361"/>
            <a:ext cx="1999437" cy="2073674"/>
          </a:xfrm>
          <a:prstGeom prst="rect">
            <a:avLst/>
          </a:prstGeom>
        </p:spPr>
      </p:pic>
    </p:spTree>
    <p:extLst>
      <p:ext uri="{BB962C8B-B14F-4D97-AF65-F5344CB8AC3E}">
        <p14:creationId xmlns:p14="http://schemas.microsoft.com/office/powerpoint/2010/main" val="938018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104472"/>
            <a:ext cx="7964616" cy="707886"/>
          </a:xfrm>
          <a:prstGeom prst="rect">
            <a:avLst/>
          </a:prstGeom>
          <a:noFill/>
        </p:spPr>
        <p:txBody>
          <a:bodyPr wrap="none" rtlCol="0">
            <a:spAutoFit/>
          </a:bodyPr>
          <a:lstStyle/>
          <a:p>
            <a:pPr lvl="0">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Арал Северный-1 в </a:t>
            </a:r>
            <a:r>
              <a:rPr lang="ru-RU" sz="2000" b="1" dirty="0" err="1">
                <a:solidFill>
                  <a:prstClr val="black"/>
                </a:solidFill>
                <a:latin typeface="Arial" panose="020B0604020202020204" pitchFamily="34" charset="0"/>
                <a:cs typeface="Arial" panose="020B0604020202020204" pitchFamily="34" charset="0"/>
              </a:rPr>
              <a:t>Кызылординской</a:t>
            </a:r>
            <a:r>
              <a:rPr lang="ru-RU" sz="2000" b="1" dirty="0">
                <a:solidFill>
                  <a:prstClr val="black"/>
                </a:solidFill>
                <a:latin typeface="Arial" panose="020B0604020202020204" pitchFamily="34" charset="0"/>
                <a:cs typeface="Arial" panose="020B0604020202020204" pitchFamily="34" charset="0"/>
              </a:rPr>
              <a:t>, </a:t>
            </a:r>
          </a:p>
          <a:p>
            <a:pPr lvl="0">
              <a:defRPr/>
            </a:pPr>
            <a:r>
              <a:rPr lang="ru-RU" sz="2000" b="1" dirty="0">
                <a:solidFill>
                  <a:prstClr val="black"/>
                </a:solidFill>
                <a:latin typeface="Arial" panose="020B0604020202020204" pitchFamily="34" charset="0"/>
                <a:cs typeface="Arial" panose="020B0604020202020204" pitchFamily="34" charset="0"/>
              </a:rPr>
              <a:t>Актюбинской </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областях</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70898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отношении участок расположен в северной части </a:t>
            </a:r>
            <a:r>
              <a:rPr lang="ru-RU" sz="1200" dirty="0" err="1">
                <a:latin typeface="Arial" panose="020B0604020202020204" pitchFamily="34" charset="0"/>
                <a:cs typeface="Arial" panose="020B0604020202020204" pitchFamily="34" charset="0"/>
              </a:rPr>
              <a:t>Ащисайского</a:t>
            </a:r>
            <a:r>
              <a:rPr lang="ru-RU" sz="1200" dirty="0">
                <a:latin typeface="Arial" panose="020B0604020202020204" pitchFamily="34" charset="0"/>
                <a:cs typeface="Arial" panose="020B0604020202020204" pitchFamily="34" charset="0"/>
              </a:rPr>
              <a:t> поднятия, занимающего центральную часть одноименной горст-антиклинали, разделяющей </a:t>
            </a:r>
            <a:r>
              <a:rPr lang="ru-RU" sz="1200" dirty="0" err="1">
                <a:latin typeface="Arial" panose="020B0604020202020204" pitchFamily="34" charset="0"/>
                <a:cs typeface="Arial" panose="020B0604020202020204" pitchFamily="34" charset="0"/>
              </a:rPr>
              <a:t>Акшабулакскую</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Бозингенскую</a:t>
            </a:r>
            <a:r>
              <a:rPr lang="ru-RU" sz="1200" dirty="0">
                <a:latin typeface="Arial" panose="020B0604020202020204" pitchFamily="34" charset="0"/>
                <a:cs typeface="Arial" panose="020B0604020202020204" pitchFamily="34" charset="0"/>
              </a:rPr>
              <a:t> грабен – синклинали  Пробуренными скважинами на соседней территории вскрыт комплекс отложений </a:t>
            </a:r>
            <a:r>
              <a:rPr lang="ru-RU" sz="1200" dirty="0" err="1">
                <a:latin typeface="Arial" panose="020B0604020202020204" pitchFamily="34" charset="0"/>
                <a:cs typeface="Arial" panose="020B0604020202020204" pitchFamily="34" charset="0"/>
              </a:rPr>
              <a:t>домезозойского</a:t>
            </a:r>
            <a:r>
              <a:rPr lang="ru-RU" sz="1200" dirty="0">
                <a:latin typeface="Arial" panose="020B0604020202020204" pitchFamily="34" charset="0"/>
                <a:cs typeface="Arial" panose="020B0604020202020204" pitchFamily="34" charset="0"/>
              </a:rPr>
              <a:t> основания, на которых с региональным стратиграфическим несогласием залегает верхнеюрские и мел-палеогеновые отложения, отличающиеся тектоническим режимом формирования. Коллекторами в меловых и юрских горизонтах являются пески, песчаники и алевролиты, </a:t>
            </a:r>
            <a:r>
              <a:rPr lang="ru-RU" sz="1200" dirty="0" err="1">
                <a:latin typeface="Arial" panose="020B0604020202020204" pitchFamily="34" charset="0"/>
                <a:cs typeface="Arial" panose="020B0604020202020204" pitchFamily="34" charset="0"/>
              </a:rPr>
              <a:t>пелитовая</a:t>
            </a:r>
            <a:r>
              <a:rPr lang="ru-RU" sz="1200" dirty="0">
                <a:latin typeface="Arial" panose="020B0604020202020204" pitchFamily="34" charset="0"/>
                <a:cs typeface="Arial" panose="020B0604020202020204" pitchFamily="34" charset="0"/>
              </a:rPr>
              <a:t> составляющая которых по данным керна не превышает  для мела 36,5%, для юры - 38%. Содержание карбонатного цемента, в основном меняется от 0 до 38%. Литологическая характеристика и фильтрационно-емкостные свойства коллекторов меловых отложений изменяются в следующих пределах: пористость от 15% до 39%, проницаемость от 1 до 5000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в юрских отложениях изменяются в следующих пределах: пористость от 15% до 30%, проницаемость от 1 до 3200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Участок приурочен к </a:t>
            </a:r>
            <a:r>
              <a:rPr lang="ru-RU" sz="1200" dirty="0" err="1">
                <a:latin typeface="Arial" panose="020B0604020202020204" pitchFamily="34" charset="0"/>
                <a:cs typeface="Arial" panose="020B0604020202020204" pitchFamily="34" charset="0"/>
              </a:rPr>
              <a:t>Южно</a:t>
            </a:r>
            <a:r>
              <a:rPr lang="ru-RU" sz="1200" dirty="0">
                <a:latin typeface="Arial" panose="020B0604020202020204" pitchFamily="34" charset="0"/>
                <a:cs typeface="Arial" panose="020B0604020202020204" pitchFamily="34" charset="0"/>
              </a:rPr>
              <a:t> - </a:t>
            </a:r>
            <a:r>
              <a:rPr lang="ru-RU" sz="1200" dirty="0" err="1">
                <a:latin typeface="Arial" panose="020B0604020202020204" pitchFamily="34" charset="0"/>
                <a:cs typeface="Arial" panose="020B0604020202020204" pitchFamily="34" charset="0"/>
              </a:rPr>
              <a:t>Торгайской</a:t>
            </a:r>
            <a:r>
              <a:rPr lang="ru-RU" sz="1200" dirty="0">
                <a:latin typeface="Arial" panose="020B0604020202020204" pitchFamily="34" charset="0"/>
                <a:cs typeface="Arial" panose="020B0604020202020204" pitchFamily="34" charset="0"/>
              </a:rPr>
              <a:t> нефтегазоносной зоне, где установлены залежи углеводородов в отложениях нижнего мела, средней и верхней юры. Развитие коллекторов в разрезе нижнеюрского комплекса и наличие </a:t>
            </a:r>
            <a:r>
              <a:rPr lang="ru-RU" sz="1200" dirty="0" err="1">
                <a:latin typeface="Arial" panose="020B0604020202020204" pitchFamily="34" charset="0"/>
                <a:cs typeface="Arial" panose="020B0604020202020204" pitchFamily="34" charset="0"/>
              </a:rPr>
              <a:t>нефтенасыщенного</a:t>
            </a:r>
            <a:r>
              <a:rPr lang="ru-RU" sz="1200" dirty="0">
                <a:latin typeface="Arial" panose="020B0604020202020204" pitchFamily="34" charset="0"/>
                <a:cs typeface="Arial" panose="020B0604020202020204" pitchFamily="34" charset="0"/>
              </a:rPr>
              <a:t> керна в отдельных скважинах свидетельствуют об их перспективности. На отдельных площадях (</a:t>
            </a:r>
            <a:r>
              <a:rPr lang="ru-RU" sz="1200" dirty="0" err="1">
                <a:latin typeface="Arial" panose="020B0604020202020204" pitchFamily="34" charset="0"/>
                <a:cs typeface="Arial" panose="020B0604020202020204" pitchFamily="34" charset="0"/>
              </a:rPr>
              <a:t>Кызылкия</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Акшабулак</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Кенлык</a:t>
            </a:r>
            <a:r>
              <a:rPr lang="ru-RU" sz="1200" dirty="0">
                <a:latin typeface="Arial" panose="020B0604020202020204" pitchFamily="34" charset="0"/>
                <a:cs typeface="Arial" panose="020B0604020202020204" pitchFamily="34" charset="0"/>
              </a:rPr>
              <a:t>) в ряде скважин выявлены нефтегазоносность отложений фундамента (ее выветренной части).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25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p>
          <a:p>
            <a:pPr indent="360000" algn="just" defTabSz="432000">
              <a:tabLst>
                <a:tab pos="432000" algn="l"/>
              </a:tabLst>
            </a:pPr>
            <a:r>
              <a:rPr lang="ru-RU" sz="1200" b="1" dirty="0">
                <a:latin typeface="Arial" panose="020B0604020202020204" pitchFamily="34" charset="0"/>
                <a:cs typeface="Arial" panose="020B0604020202020204" pitchFamily="34" charset="0"/>
              </a:rPr>
              <a:t> Исторические отчеты</a:t>
            </a:r>
            <a:r>
              <a:rPr lang="ru-RU" sz="1200" dirty="0">
                <a:latin typeface="Arial" panose="020B0604020202020204" pitchFamily="34" charset="0"/>
                <a:cs typeface="Arial" panose="020B0604020202020204" pitchFamily="34" charset="0"/>
              </a:rPr>
              <a:t> в АО «НГС» по №РГФ/ТГФ: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на соседнем участке Арал 1.</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25 041 750,0</a:t>
            </a: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1366,06 км2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013158" y="2026671"/>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313734" y="2248908"/>
            <a:ext cx="1583798" cy="30532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313734" y="1278207"/>
            <a:ext cx="1583798" cy="74846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5" name="Таблица 14">
            <a:extLst>
              <a:ext uri="{FF2B5EF4-FFF2-40B4-BE49-F238E27FC236}">
                <a16:creationId xmlns:a16="http://schemas.microsoft.com/office/drawing/2014/main" id="{CF30B21C-41D2-4F26-84C2-30859766418C}"/>
              </a:ext>
            </a:extLst>
          </p:cNvPr>
          <p:cNvGraphicFramePr>
            <a:graphicFrameLocks noGrp="1"/>
          </p:cNvGraphicFramePr>
          <p:nvPr/>
        </p:nvGraphicFramePr>
        <p:xfrm>
          <a:off x="6956527" y="3020085"/>
          <a:ext cx="5156198" cy="3398520"/>
        </p:xfrm>
        <a:graphic>
          <a:graphicData uri="http://schemas.openxmlformats.org/drawingml/2006/table">
            <a:tbl>
              <a:tblPr/>
              <a:tblGrid>
                <a:gridCol w="138059">
                  <a:extLst>
                    <a:ext uri="{9D8B030D-6E8A-4147-A177-3AD203B41FA5}">
                      <a16:colId xmlns:a16="http://schemas.microsoft.com/office/drawing/2014/main" val="3976480454"/>
                    </a:ext>
                  </a:extLst>
                </a:gridCol>
                <a:gridCol w="234100">
                  <a:extLst>
                    <a:ext uri="{9D8B030D-6E8A-4147-A177-3AD203B41FA5}">
                      <a16:colId xmlns:a16="http://schemas.microsoft.com/office/drawing/2014/main" val="2538043625"/>
                    </a:ext>
                  </a:extLst>
                </a:gridCol>
                <a:gridCol w="234100">
                  <a:extLst>
                    <a:ext uri="{9D8B030D-6E8A-4147-A177-3AD203B41FA5}">
                      <a16:colId xmlns:a16="http://schemas.microsoft.com/office/drawing/2014/main" val="2023270365"/>
                    </a:ext>
                  </a:extLst>
                </a:gridCol>
                <a:gridCol w="234100">
                  <a:extLst>
                    <a:ext uri="{9D8B030D-6E8A-4147-A177-3AD203B41FA5}">
                      <a16:colId xmlns:a16="http://schemas.microsoft.com/office/drawing/2014/main" val="4285727340"/>
                    </a:ext>
                  </a:extLst>
                </a:gridCol>
                <a:gridCol w="258110">
                  <a:extLst>
                    <a:ext uri="{9D8B030D-6E8A-4147-A177-3AD203B41FA5}">
                      <a16:colId xmlns:a16="http://schemas.microsoft.com/office/drawing/2014/main" val="3202856338"/>
                    </a:ext>
                  </a:extLst>
                </a:gridCol>
                <a:gridCol w="258110">
                  <a:extLst>
                    <a:ext uri="{9D8B030D-6E8A-4147-A177-3AD203B41FA5}">
                      <a16:colId xmlns:a16="http://schemas.microsoft.com/office/drawing/2014/main" val="381919656"/>
                    </a:ext>
                  </a:extLst>
                </a:gridCol>
                <a:gridCol w="258110">
                  <a:extLst>
                    <a:ext uri="{9D8B030D-6E8A-4147-A177-3AD203B41FA5}">
                      <a16:colId xmlns:a16="http://schemas.microsoft.com/office/drawing/2014/main" val="3797695770"/>
                    </a:ext>
                  </a:extLst>
                </a:gridCol>
                <a:gridCol w="138059">
                  <a:extLst>
                    <a:ext uri="{9D8B030D-6E8A-4147-A177-3AD203B41FA5}">
                      <a16:colId xmlns:a16="http://schemas.microsoft.com/office/drawing/2014/main" val="3485762825"/>
                    </a:ext>
                  </a:extLst>
                </a:gridCol>
                <a:gridCol w="234100">
                  <a:extLst>
                    <a:ext uri="{9D8B030D-6E8A-4147-A177-3AD203B41FA5}">
                      <a16:colId xmlns:a16="http://schemas.microsoft.com/office/drawing/2014/main" val="4098500683"/>
                    </a:ext>
                  </a:extLst>
                </a:gridCol>
                <a:gridCol w="234100">
                  <a:extLst>
                    <a:ext uri="{9D8B030D-6E8A-4147-A177-3AD203B41FA5}">
                      <a16:colId xmlns:a16="http://schemas.microsoft.com/office/drawing/2014/main" val="983147630"/>
                    </a:ext>
                  </a:extLst>
                </a:gridCol>
                <a:gridCol w="234100">
                  <a:extLst>
                    <a:ext uri="{9D8B030D-6E8A-4147-A177-3AD203B41FA5}">
                      <a16:colId xmlns:a16="http://schemas.microsoft.com/office/drawing/2014/main" val="3029506162"/>
                    </a:ext>
                  </a:extLst>
                </a:gridCol>
                <a:gridCol w="270115">
                  <a:extLst>
                    <a:ext uri="{9D8B030D-6E8A-4147-A177-3AD203B41FA5}">
                      <a16:colId xmlns:a16="http://schemas.microsoft.com/office/drawing/2014/main" val="3870795035"/>
                    </a:ext>
                  </a:extLst>
                </a:gridCol>
                <a:gridCol w="270115">
                  <a:extLst>
                    <a:ext uri="{9D8B030D-6E8A-4147-A177-3AD203B41FA5}">
                      <a16:colId xmlns:a16="http://schemas.microsoft.com/office/drawing/2014/main" val="1577971805"/>
                    </a:ext>
                  </a:extLst>
                </a:gridCol>
                <a:gridCol w="270115">
                  <a:extLst>
                    <a:ext uri="{9D8B030D-6E8A-4147-A177-3AD203B41FA5}">
                      <a16:colId xmlns:a16="http://schemas.microsoft.com/office/drawing/2014/main" val="437328391"/>
                    </a:ext>
                  </a:extLst>
                </a:gridCol>
                <a:gridCol w="270115">
                  <a:extLst>
                    <a:ext uri="{9D8B030D-6E8A-4147-A177-3AD203B41FA5}">
                      <a16:colId xmlns:a16="http://schemas.microsoft.com/office/drawing/2014/main" val="4152856733"/>
                    </a:ext>
                  </a:extLst>
                </a:gridCol>
                <a:gridCol w="270115">
                  <a:extLst>
                    <a:ext uri="{9D8B030D-6E8A-4147-A177-3AD203B41FA5}">
                      <a16:colId xmlns:a16="http://schemas.microsoft.com/office/drawing/2014/main" val="796202297"/>
                    </a:ext>
                  </a:extLst>
                </a:gridCol>
                <a:gridCol w="270115">
                  <a:extLst>
                    <a:ext uri="{9D8B030D-6E8A-4147-A177-3AD203B41FA5}">
                      <a16:colId xmlns:a16="http://schemas.microsoft.com/office/drawing/2014/main" val="430898521"/>
                    </a:ext>
                  </a:extLst>
                </a:gridCol>
                <a:gridCol w="270115">
                  <a:extLst>
                    <a:ext uri="{9D8B030D-6E8A-4147-A177-3AD203B41FA5}">
                      <a16:colId xmlns:a16="http://schemas.microsoft.com/office/drawing/2014/main" val="859033598"/>
                    </a:ext>
                  </a:extLst>
                </a:gridCol>
                <a:gridCol w="270115">
                  <a:extLst>
                    <a:ext uri="{9D8B030D-6E8A-4147-A177-3AD203B41FA5}">
                      <a16:colId xmlns:a16="http://schemas.microsoft.com/office/drawing/2014/main" val="767801630"/>
                    </a:ext>
                  </a:extLst>
                </a:gridCol>
                <a:gridCol w="270115">
                  <a:extLst>
                    <a:ext uri="{9D8B030D-6E8A-4147-A177-3AD203B41FA5}">
                      <a16:colId xmlns:a16="http://schemas.microsoft.com/office/drawing/2014/main" val="1901524353"/>
                    </a:ext>
                  </a:extLst>
                </a:gridCol>
                <a:gridCol w="270115">
                  <a:extLst>
                    <a:ext uri="{9D8B030D-6E8A-4147-A177-3AD203B41FA5}">
                      <a16:colId xmlns:a16="http://schemas.microsoft.com/office/drawing/2014/main" val="4272101045"/>
                    </a:ext>
                  </a:extLst>
                </a:gridCol>
              </a:tblGrid>
              <a:tr h="85311">
                <a:tc gridSpan="21">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44239"/>
                  </a:ext>
                </a:extLst>
              </a:tr>
              <a:tr h="85311">
                <a:tc rowSpan="2">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21753"/>
                  </a:ext>
                </a:extLst>
              </a:tr>
              <a:tr h="85311">
                <a:tc vMerge="1">
                  <a:txBody>
                    <a:bodyPr/>
                    <a:lstStyle/>
                    <a:p>
                      <a:endParaRPr lang="ru-KZ"/>
                    </a:p>
                  </a:txBody>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85311">
                <a:tc>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85311">
                <a:tc>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85311">
                <a:tc>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959589"/>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7259491"/>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2490907"/>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1966022"/>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636712"/>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58180"/>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655513"/>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459286"/>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961628"/>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0" i="0" u="none" strike="noStrike" dirty="0">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800" b="0" i="0" u="none" strike="noStrike" dirty="0">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5791027"/>
                  </a:ext>
                </a:extLst>
              </a:tr>
            </a:tbl>
          </a:graphicData>
        </a:graphic>
      </p:graphicFrame>
      <p:pic>
        <p:nvPicPr>
          <p:cNvPr id="2" name="Рисунок 1">
            <a:extLst>
              <a:ext uri="{FF2B5EF4-FFF2-40B4-BE49-F238E27FC236}">
                <a16:creationId xmlns:a16="http://schemas.microsoft.com/office/drawing/2014/main" id="{DD821520-2EFD-4F5F-B943-32AF6853DFD9}"/>
              </a:ext>
            </a:extLst>
          </p:cNvPr>
          <p:cNvPicPr>
            <a:picLocks noChangeAspect="1"/>
          </p:cNvPicPr>
          <p:nvPr/>
        </p:nvPicPr>
        <p:blipFill>
          <a:blip r:embed="rId5"/>
          <a:stretch>
            <a:fillRect/>
          </a:stretch>
        </p:blipFill>
        <p:spPr>
          <a:xfrm>
            <a:off x="9897532" y="1304395"/>
            <a:ext cx="2203207" cy="1249841"/>
          </a:xfrm>
          <a:prstGeom prst="rect">
            <a:avLst/>
          </a:prstGeom>
          <a:ln w="12700">
            <a:solidFill>
              <a:schemeClr val="tx1"/>
            </a:solidFill>
          </a:ln>
        </p:spPr>
      </p:pic>
      <p:pic>
        <p:nvPicPr>
          <p:cNvPr id="7" name="Рисунок 6">
            <a:extLst>
              <a:ext uri="{FF2B5EF4-FFF2-40B4-BE49-F238E27FC236}">
                <a16:creationId xmlns:a16="http://schemas.microsoft.com/office/drawing/2014/main" id="{7B4719BB-52DE-4429-8CA6-C036E5A56B84}"/>
              </a:ext>
            </a:extLst>
          </p:cNvPr>
          <p:cNvPicPr>
            <a:picLocks noChangeAspect="1"/>
          </p:cNvPicPr>
          <p:nvPr/>
        </p:nvPicPr>
        <p:blipFill>
          <a:blip r:embed="rId6"/>
          <a:stretch>
            <a:fillRect/>
          </a:stretch>
        </p:blipFill>
        <p:spPr>
          <a:xfrm>
            <a:off x="9890631" y="1001513"/>
            <a:ext cx="2210108" cy="1933845"/>
          </a:xfrm>
          <a:prstGeom prst="rect">
            <a:avLst/>
          </a:prstGeom>
        </p:spPr>
      </p:pic>
    </p:spTree>
    <p:extLst>
      <p:ext uri="{BB962C8B-B14F-4D97-AF65-F5344CB8AC3E}">
        <p14:creationId xmlns:p14="http://schemas.microsoft.com/office/powerpoint/2010/main" val="3708277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2676048" cy="1546398"/>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08812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Арал Северный-2 в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Кызылординской</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70898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отношении участок расположен в северной части </a:t>
            </a:r>
            <a:r>
              <a:rPr lang="ru-RU" sz="1200" dirty="0" err="1">
                <a:latin typeface="Arial" panose="020B0604020202020204" pitchFamily="34" charset="0"/>
                <a:cs typeface="Arial" panose="020B0604020202020204" pitchFamily="34" charset="0"/>
              </a:rPr>
              <a:t>Ащисайского</a:t>
            </a:r>
            <a:r>
              <a:rPr lang="ru-RU" sz="1200" dirty="0">
                <a:latin typeface="Arial" panose="020B0604020202020204" pitchFamily="34" charset="0"/>
                <a:cs typeface="Arial" panose="020B0604020202020204" pitchFamily="34" charset="0"/>
              </a:rPr>
              <a:t> поднятия, занимающего центральную часть одноименной горст-антиклинали, разделяющей </a:t>
            </a:r>
            <a:r>
              <a:rPr lang="ru-RU" sz="1200" dirty="0" err="1">
                <a:latin typeface="Arial" panose="020B0604020202020204" pitchFamily="34" charset="0"/>
                <a:cs typeface="Arial" panose="020B0604020202020204" pitchFamily="34" charset="0"/>
              </a:rPr>
              <a:t>Акшабулакскую</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Бозингенскую</a:t>
            </a:r>
            <a:r>
              <a:rPr lang="ru-RU" sz="1200" dirty="0">
                <a:latin typeface="Arial" panose="020B0604020202020204" pitchFamily="34" charset="0"/>
                <a:cs typeface="Arial" panose="020B0604020202020204" pitchFamily="34" charset="0"/>
              </a:rPr>
              <a:t> грабен – синклинали  Пробуренными скважинами на соседней территории вскрыт комплекс отложений </a:t>
            </a:r>
            <a:r>
              <a:rPr lang="ru-RU" sz="1200" dirty="0" err="1">
                <a:latin typeface="Arial" panose="020B0604020202020204" pitchFamily="34" charset="0"/>
                <a:cs typeface="Arial" panose="020B0604020202020204" pitchFamily="34" charset="0"/>
              </a:rPr>
              <a:t>домезозойского</a:t>
            </a:r>
            <a:r>
              <a:rPr lang="ru-RU" sz="1200" dirty="0">
                <a:latin typeface="Arial" panose="020B0604020202020204" pitchFamily="34" charset="0"/>
                <a:cs typeface="Arial" panose="020B0604020202020204" pitchFamily="34" charset="0"/>
              </a:rPr>
              <a:t> основания, на которых с региональным стратиграфическим несогласием залегает верхнеюрские и мел-палеогеновые отложения, отличающиеся тектоническим режимом формирования. Коллекторами в меловых и юрских горизонтах являются пески, песчаники и алевролиты, </a:t>
            </a:r>
            <a:r>
              <a:rPr lang="ru-RU" sz="1200" dirty="0" err="1">
                <a:latin typeface="Arial" panose="020B0604020202020204" pitchFamily="34" charset="0"/>
                <a:cs typeface="Arial" panose="020B0604020202020204" pitchFamily="34" charset="0"/>
              </a:rPr>
              <a:t>пелитовая</a:t>
            </a:r>
            <a:r>
              <a:rPr lang="ru-RU" sz="1200" dirty="0">
                <a:latin typeface="Arial" panose="020B0604020202020204" pitchFamily="34" charset="0"/>
                <a:cs typeface="Arial" panose="020B0604020202020204" pitchFamily="34" charset="0"/>
              </a:rPr>
              <a:t> составляющая которых по данным керна не превышает  для мела 36,5%, для юры - 38%. Содержание карбонатного цемента, в основном меняется от 0 до 38%. Литологическая характеристика и фильтрационно-емкостные свойства коллекторов меловых отложений изменяются в следующих пределах: пористость от 15% до 39%, проницаемость от 1 до 5000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в юрских отложениях изменяются в следующих пределах: пористость от 15% до 30%, проницаемость от 1 до 3200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Участок приурочен к </a:t>
            </a:r>
            <a:r>
              <a:rPr lang="ru-RU" sz="1200" dirty="0" err="1">
                <a:latin typeface="Arial" panose="020B0604020202020204" pitchFamily="34" charset="0"/>
                <a:cs typeface="Arial" panose="020B0604020202020204" pitchFamily="34" charset="0"/>
              </a:rPr>
              <a:t>Южно</a:t>
            </a:r>
            <a:r>
              <a:rPr lang="ru-RU" sz="1200" dirty="0">
                <a:latin typeface="Arial" panose="020B0604020202020204" pitchFamily="34" charset="0"/>
                <a:cs typeface="Arial" panose="020B0604020202020204" pitchFamily="34" charset="0"/>
              </a:rPr>
              <a:t> - </a:t>
            </a:r>
            <a:r>
              <a:rPr lang="ru-RU" sz="1200" dirty="0" err="1">
                <a:latin typeface="Arial" panose="020B0604020202020204" pitchFamily="34" charset="0"/>
                <a:cs typeface="Arial" panose="020B0604020202020204" pitchFamily="34" charset="0"/>
              </a:rPr>
              <a:t>Торгайской</a:t>
            </a:r>
            <a:r>
              <a:rPr lang="ru-RU" sz="1200" dirty="0">
                <a:latin typeface="Arial" panose="020B0604020202020204" pitchFamily="34" charset="0"/>
                <a:cs typeface="Arial" panose="020B0604020202020204" pitchFamily="34" charset="0"/>
              </a:rPr>
              <a:t> нефтегазоносной зоне, где установлены залежи углеводородов в отложениях нижнего мела, средней и верхней юры. Развитие коллекторов в разрезе нижнеюрского комплекса и наличие </a:t>
            </a:r>
            <a:r>
              <a:rPr lang="ru-RU" sz="1200" dirty="0" err="1">
                <a:latin typeface="Arial" panose="020B0604020202020204" pitchFamily="34" charset="0"/>
                <a:cs typeface="Arial" panose="020B0604020202020204" pitchFamily="34" charset="0"/>
              </a:rPr>
              <a:t>нефтенасыщенного</a:t>
            </a:r>
            <a:r>
              <a:rPr lang="ru-RU" sz="1200" dirty="0">
                <a:latin typeface="Arial" panose="020B0604020202020204" pitchFamily="34" charset="0"/>
                <a:cs typeface="Arial" panose="020B0604020202020204" pitchFamily="34" charset="0"/>
              </a:rPr>
              <a:t> керна в отдельных скважинах свидетельствуют об их перспективности. На отдельных площадях (</a:t>
            </a:r>
            <a:r>
              <a:rPr lang="ru-RU" sz="1200" dirty="0" err="1">
                <a:latin typeface="Arial" panose="020B0604020202020204" pitchFamily="34" charset="0"/>
                <a:cs typeface="Arial" panose="020B0604020202020204" pitchFamily="34" charset="0"/>
              </a:rPr>
              <a:t>Кызылкия</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Акшабулак</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Кенлык</a:t>
            </a:r>
            <a:r>
              <a:rPr lang="ru-RU" sz="1200" dirty="0">
                <a:latin typeface="Arial" panose="020B0604020202020204" pitchFamily="34" charset="0"/>
                <a:cs typeface="Arial" panose="020B0604020202020204" pitchFamily="34" charset="0"/>
              </a:rPr>
              <a:t>) в ряде скважин выявлены нефтегазоносность отложений фундамента (ее выветренной части).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65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Арал 1 </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61 285 250,0</a:t>
            </a: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3345,84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810133" y="1799520"/>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110709" y="2021757"/>
            <a:ext cx="1719089" cy="21772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110709" y="965648"/>
            <a:ext cx="1719089" cy="83387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5" name="Таблица 14">
            <a:extLst>
              <a:ext uri="{FF2B5EF4-FFF2-40B4-BE49-F238E27FC236}">
                <a16:creationId xmlns:a16="http://schemas.microsoft.com/office/drawing/2014/main" id="{65E68146-03F3-4498-8F20-F39A2F021870}"/>
              </a:ext>
            </a:extLst>
          </p:cNvPr>
          <p:cNvGraphicFramePr>
            <a:graphicFrameLocks noGrp="1"/>
          </p:cNvGraphicFramePr>
          <p:nvPr/>
        </p:nvGraphicFramePr>
        <p:xfrm>
          <a:off x="6956527" y="2512078"/>
          <a:ext cx="5156198" cy="3952875"/>
        </p:xfrm>
        <a:graphic>
          <a:graphicData uri="http://schemas.openxmlformats.org/drawingml/2006/table">
            <a:tbl>
              <a:tblPr/>
              <a:tblGrid>
                <a:gridCol w="138059">
                  <a:extLst>
                    <a:ext uri="{9D8B030D-6E8A-4147-A177-3AD203B41FA5}">
                      <a16:colId xmlns:a16="http://schemas.microsoft.com/office/drawing/2014/main" val="3976480454"/>
                    </a:ext>
                  </a:extLst>
                </a:gridCol>
                <a:gridCol w="234100">
                  <a:extLst>
                    <a:ext uri="{9D8B030D-6E8A-4147-A177-3AD203B41FA5}">
                      <a16:colId xmlns:a16="http://schemas.microsoft.com/office/drawing/2014/main" val="2538043625"/>
                    </a:ext>
                  </a:extLst>
                </a:gridCol>
                <a:gridCol w="234100">
                  <a:extLst>
                    <a:ext uri="{9D8B030D-6E8A-4147-A177-3AD203B41FA5}">
                      <a16:colId xmlns:a16="http://schemas.microsoft.com/office/drawing/2014/main" val="2023270365"/>
                    </a:ext>
                  </a:extLst>
                </a:gridCol>
                <a:gridCol w="234100">
                  <a:extLst>
                    <a:ext uri="{9D8B030D-6E8A-4147-A177-3AD203B41FA5}">
                      <a16:colId xmlns:a16="http://schemas.microsoft.com/office/drawing/2014/main" val="4285727340"/>
                    </a:ext>
                  </a:extLst>
                </a:gridCol>
                <a:gridCol w="258110">
                  <a:extLst>
                    <a:ext uri="{9D8B030D-6E8A-4147-A177-3AD203B41FA5}">
                      <a16:colId xmlns:a16="http://schemas.microsoft.com/office/drawing/2014/main" val="3202856338"/>
                    </a:ext>
                  </a:extLst>
                </a:gridCol>
                <a:gridCol w="258110">
                  <a:extLst>
                    <a:ext uri="{9D8B030D-6E8A-4147-A177-3AD203B41FA5}">
                      <a16:colId xmlns:a16="http://schemas.microsoft.com/office/drawing/2014/main" val="381919656"/>
                    </a:ext>
                  </a:extLst>
                </a:gridCol>
                <a:gridCol w="258110">
                  <a:extLst>
                    <a:ext uri="{9D8B030D-6E8A-4147-A177-3AD203B41FA5}">
                      <a16:colId xmlns:a16="http://schemas.microsoft.com/office/drawing/2014/main" val="3797695770"/>
                    </a:ext>
                  </a:extLst>
                </a:gridCol>
                <a:gridCol w="138059">
                  <a:extLst>
                    <a:ext uri="{9D8B030D-6E8A-4147-A177-3AD203B41FA5}">
                      <a16:colId xmlns:a16="http://schemas.microsoft.com/office/drawing/2014/main" val="3485762825"/>
                    </a:ext>
                  </a:extLst>
                </a:gridCol>
                <a:gridCol w="234100">
                  <a:extLst>
                    <a:ext uri="{9D8B030D-6E8A-4147-A177-3AD203B41FA5}">
                      <a16:colId xmlns:a16="http://schemas.microsoft.com/office/drawing/2014/main" val="4098500683"/>
                    </a:ext>
                  </a:extLst>
                </a:gridCol>
                <a:gridCol w="234100">
                  <a:extLst>
                    <a:ext uri="{9D8B030D-6E8A-4147-A177-3AD203B41FA5}">
                      <a16:colId xmlns:a16="http://schemas.microsoft.com/office/drawing/2014/main" val="983147630"/>
                    </a:ext>
                  </a:extLst>
                </a:gridCol>
                <a:gridCol w="234100">
                  <a:extLst>
                    <a:ext uri="{9D8B030D-6E8A-4147-A177-3AD203B41FA5}">
                      <a16:colId xmlns:a16="http://schemas.microsoft.com/office/drawing/2014/main" val="3029506162"/>
                    </a:ext>
                  </a:extLst>
                </a:gridCol>
                <a:gridCol w="270115">
                  <a:extLst>
                    <a:ext uri="{9D8B030D-6E8A-4147-A177-3AD203B41FA5}">
                      <a16:colId xmlns:a16="http://schemas.microsoft.com/office/drawing/2014/main" val="3870795035"/>
                    </a:ext>
                  </a:extLst>
                </a:gridCol>
                <a:gridCol w="270115">
                  <a:extLst>
                    <a:ext uri="{9D8B030D-6E8A-4147-A177-3AD203B41FA5}">
                      <a16:colId xmlns:a16="http://schemas.microsoft.com/office/drawing/2014/main" val="1577971805"/>
                    </a:ext>
                  </a:extLst>
                </a:gridCol>
                <a:gridCol w="270115">
                  <a:extLst>
                    <a:ext uri="{9D8B030D-6E8A-4147-A177-3AD203B41FA5}">
                      <a16:colId xmlns:a16="http://schemas.microsoft.com/office/drawing/2014/main" val="437328391"/>
                    </a:ext>
                  </a:extLst>
                </a:gridCol>
                <a:gridCol w="270115">
                  <a:extLst>
                    <a:ext uri="{9D8B030D-6E8A-4147-A177-3AD203B41FA5}">
                      <a16:colId xmlns:a16="http://schemas.microsoft.com/office/drawing/2014/main" val="4152856733"/>
                    </a:ext>
                  </a:extLst>
                </a:gridCol>
                <a:gridCol w="270115">
                  <a:extLst>
                    <a:ext uri="{9D8B030D-6E8A-4147-A177-3AD203B41FA5}">
                      <a16:colId xmlns:a16="http://schemas.microsoft.com/office/drawing/2014/main" val="796202297"/>
                    </a:ext>
                  </a:extLst>
                </a:gridCol>
                <a:gridCol w="270115">
                  <a:extLst>
                    <a:ext uri="{9D8B030D-6E8A-4147-A177-3AD203B41FA5}">
                      <a16:colId xmlns:a16="http://schemas.microsoft.com/office/drawing/2014/main" val="430898521"/>
                    </a:ext>
                  </a:extLst>
                </a:gridCol>
                <a:gridCol w="270115">
                  <a:extLst>
                    <a:ext uri="{9D8B030D-6E8A-4147-A177-3AD203B41FA5}">
                      <a16:colId xmlns:a16="http://schemas.microsoft.com/office/drawing/2014/main" val="859033598"/>
                    </a:ext>
                  </a:extLst>
                </a:gridCol>
                <a:gridCol w="270115">
                  <a:extLst>
                    <a:ext uri="{9D8B030D-6E8A-4147-A177-3AD203B41FA5}">
                      <a16:colId xmlns:a16="http://schemas.microsoft.com/office/drawing/2014/main" val="767801630"/>
                    </a:ext>
                  </a:extLst>
                </a:gridCol>
                <a:gridCol w="270115">
                  <a:extLst>
                    <a:ext uri="{9D8B030D-6E8A-4147-A177-3AD203B41FA5}">
                      <a16:colId xmlns:a16="http://schemas.microsoft.com/office/drawing/2014/main" val="1901524353"/>
                    </a:ext>
                  </a:extLst>
                </a:gridCol>
                <a:gridCol w="270115">
                  <a:extLst>
                    <a:ext uri="{9D8B030D-6E8A-4147-A177-3AD203B41FA5}">
                      <a16:colId xmlns:a16="http://schemas.microsoft.com/office/drawing/2014/main" val="4272101045"/>
                    </a:ext>
                  </a:extLst>
                </a:gridCol>
              </a:tblGrid>
              <a:tr h="108244">
                <a:tc gridSpan="21">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44239"/>
                  </a:ext>
                </a:extLst>
              </a:tr>
              <a:tr h="208162">
                <a:tc rowSpan="2">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21753"/>
                  </a:ext>
                </a:extLst>
              </a:tr>
              <a:tr h="108244">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959589"/>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7259491"/>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249090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1966022"/>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636712"/>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58180"/>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655513"/>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45928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961628"/>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579102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8258695"/>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1538318"/>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5485035"/>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80334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326074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32235559"/>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6315463"/>
                  </a:ext>
                </a:extLst>
              </a:tr>
            </a:tbl>
          </a:graphicData>
        </a:graphic>
      </p:graphicFrame>
      <p:pic>
        <p:nvPicPr>
          <p:cNvPr id="4" name="Рисунок 3">
            <a:extLst>
              <a:ext uri="{FF2B5EF4-FFF2-40B4-BE49-F238E27FC236}">
                <a16:creationId xmlns:a16="http://schemas.microsoft.com/office/drawing/2014/main" id="{BA302039-E398-423D-BD5F-7323788AD880}"/>
              </a:ext>
            </a:extLst>
          </p:cNvPr>
          <p:cNvPicPr>
            <a:picLocks noChangeAspect="1"/>
          </p:cNvPicPr>
          <p:nvPr/>
        </p:nvPicPr>
        <p:blipFill>
          <a:blip r:embed="rId5"/>
          <a:stretch>
            <a:fillRect/>
          </a:stretch>
        </p:blipFill>
        <p:spPr>
          <a:xfrm>
            <a:off x="9901776" y="924602"/>
            <a:ext cx="1902631" cy="1506828"/>
          </a:xfrm>
          <a:prstGeom prst="rect">
            <a:avLst/>
          </a:prstGeom>
          <a:ln w="12700">
            <a:solidFill>
              <a:schemeClr val="tx1"/>
            </a:solidFill>
          </a:ln>
        </p:spPr>
      </p:pic>
    </p:spTree>
    <p:extLst>
      <p:ext uri="{BB962C8B-B14F-4D97-AF65-F5344CB8AC3E}">
        <p14:creationId xmlns:p14="http://schemas.microsoft.com/office/powerpoint/2010/main" val="2135156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2007181" cy="1159883"/>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3925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Арал Южный в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Кызылординской</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70898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тектоническом отношении участок расположен в северной части </a:t>
            </a:r>
            <a:r>
              <a:rPr lang="ru-RU" sz="1200" dirty="0" err="1">
                <a:latin typeface="Arial" panose="020B0604020202020204" pitchFamily="34" charset="0"/>
                <a:cs typeface="Arial" panose="020B0604020202020204" pitchFamily="34" charset="0"/>
              </a:rPr>
              <a:t>Ащисайского</a:t>
            </a:r>
            <a:r>
              <a:rPr lang="ru-RU" sz="1200" dirty="0">
                <a:latin typeface="Arial" panose="020B0604020202020204" pitchFamily="34" charset="0"/>
                <a:cs typeface="Arial" panose="020B0604020202020204" pitchFamily="34" charset="0"/>
              </a:rPr>
              <a:t> поднятия, занимающего центральную часть одноименной горст-антиклинали, разделяющей </a:t>
            </a:r>
            <a:r>
              <a:rPr lang="ru-RU" sz="1200" dirty="0" err="1">
                <a:latin typeface="Arial" panose="020B0604020202020204" pitchFamily="34" charset="0"/>
                <a:cs typeface="Arial" panose="020B0604020202020204" pitchFamily="34" charset="0"/>
              </a:rPr>
              <a:t>Акшабулакскую</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Бозингенскую</a:t>
            </a:r>
            <a:r>
              <a:rPr lang="ru-RU" sz="1200" dirty="0">
                <a:latin typeface="Arial" panose="020B0604020202020204" pitchFamily="34" charset="0"/>
                <a:cs typeface="Arial" panose="020B0604020202020204" pitchFamily="34" charset="0"/>
              </a:rPr>
              <a:t> грабен – синклинали  Пробуренными скважинами на соседней территории вскрыт комплекс отложений </a:t>
            </a:r>
            <a:r>
              <a:rPr lang="ru-RU" sz="1200" dirty="0" err="1">
                <a:latin typeface="Arial" panose="020B0604020202020204" pitchFamily="34" charset="0"/>
                <a:cs typeface="Arial" panose="020B0604020202020204" pitchFamily="34" charset="0"/>
              </a:rPr>
              <a:t>домезозойского</a:t>
            </a:r>
            <a:r>
              <a:rPr lang="ru-RU" sz="1200" dirty="0">
                <a:latin typeface="Arial" panose="020B0604020202020204" pitchFamily="34" charset="0"/>
                <a:cs typeface="Arial" panose="020B0604020202020204" pitchFamily="34" charset="0"/>
              </a:rPr>
              <a:t> основания, на которых с региональным стратиграфическим несогласием залегает верхнеюрские и мел-палеогеновые отложения, отличающиеся тектоническим режимом формирования. Коллекторами в меловых и юрских горизонтах являются пески, песчаники и алевролиты, </a:t>
            </a:r>
            <a:r>
              <a:rPr lang="ru-RU" sz="1200" dirty="0" err="1">
                <a:latin typeface="Arial" panose="020B0604020202020204" pitchFamily="34" charset="0"/>
                <a:cs typeface="Arial" panose="020B0604020202020204" pitchFamily="34" charset="0"/>
              </a:rPr>
              <a:t>пелитовая</a:t>
            </a:r>
            <a:r>
              <a:rPr lang="ru-RU" sz="1200" dirty="0">
                <a:latin typeface="Arial" panose="020B0604020202020204" pitchFamily="34" charset="0"/>
                <a:cs typeface="Arial" panose="020B0604020202020204" pitchFamily="34" charset="0"/>
              </a:rPr>
              <a:t> составляющая которых по данным керна не превышает  для мела 36,5%, для юры - 38%. Содержание карбонатного цемента, в основном меняется от 0 до 38%. Литологическая характеристика и фильтрационно-емкостные свойства коллекторов меловых отложений изменяются в следующих пределах: пористость от 15% до 39%, проницаемость от 1 до 5000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в юрских отложениях изменяются в следующих пределах: пористость от 15% до 30%, проницаемость от 1 до 3200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Участок приурочен к </a:t>
            </a:r>
            <a:r>
              <a:rPr lang="ru-RU" sz="1200" dirty="0" err="1">
                <a:latin typeface="Arial" panose="020B0604020202020204" pitchFamily="34" charset="0"/>
                <a:cs typeface="Arial" panose="020B0604020202020204" pitchFamily="34" charset="0"/>
              </a:rPr>
              <a:t>Южно</a:t>
            </a:r>
            <a:r>
              <a:rPr lang="ru-RU" sz="1200" dirty="0">
                <a:latin typeface="Arial" panose="020B0604020202020204" pitchFamily="34" charset="0"/>
                <a:cs typeface="Arial" panose="020B0604020202020204" pitchFamily="34" charset="0"/>
              </a:rPr>
              <a:t> - </a:t>
            </a:r>
            <a:r>
              <a:rPr lang="ru-RU" sz="1200" dirty="0" err="1">
                <a:latin typeface="Arial" panose="020B0604020202020204" pitchFamily="34" charset="0"/>
                <a:cs typeface="Arial" panose="020B0604020202020204" pitchFamily="34" charset="0"/>
              </a:rPr>
              <a:t>Торгайской</a:t>
            </a:r>
            <a:r>
              <a:rPr lang="ru-RU" sz="1200" dirty="0">
                <a:latin typeface="Arial" panose="020B0604020202020204" pitchFamily="34" charset="0"/>
                <a:cs typeface="Arial" panose="020B0604020202020204" pitchFamily="34" charset="0"/>
              </a:rPr>
              <a:t> нефтегазоносной зоне, где установлены залежи углеводородов в отложениях нижнего мела, средней и верхней юры. Развитие коллекторов в разрезе нижнеюрского комплекса и наличие </a:t>
            </a:r>
            <a:r>
              <a:rPr lang="ru-RU" sz="1200" dirty="0" err="1">
                <a:latin typeface="Arial" panose="020B0604020202020204" pitchFamily="34" charset="0"/>
                <a:cs typeface="Arial" panose="020B0604020202020204" pitchFamily="34" charset="0"/>
              </a:rPr>
              <a:t>нефтенасыщенного</a:t>
            </a:r>
            <a:r>
              <a:rPr lang="ru-RU" sz="1200" dirty="0">
                <a:latin typeface="Arial" panose="020B0604020202020204" pitchFamily="34" charset="0"/>
                <a:cs typeface="Arial" panose="020B0604020202020204" pitchFamily="34" charset="0"/>
              </a:rPr>
              <a:t> керна в отдельных скважинах свидетельствуют об их перспективности. На отдельных площадях (</a:t>
            </a:r>
            <a:r>
              <a:rPr lang="ru-RU" sz="1200" dirty="0" err="1">
                <a:latin typeface="Arial" panose="020B0604020202020204" pitchFamily="34" charset="0"/>
                <a:cs typeface="Arial" panose="020B0604020202020204" pitchFamily="34" charset="0"/>
              </a:rPr>
              <a:t>Кызылкия</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Акшабулак</a:t>
            </a:r>
            <a:r>
              <a:rPr lang="ru-RU" sz="1200" dirty="0">
                <a:latin typeface="Arial" panose="020B0604020202020204" pitchFamily="34" charset="0"/>
                <a:cs typeface="Arial" panose="020B0604020202020204" pitchFamily="34" charset="0"/>
              </a:rPr>
              <a:t>, </a:t>
            </a:r>
            <a:r>
              <a:rPr lang="ru-RU" sz="1200" dirty="0" err="1">
                <a:latin typeface="Arial" panose="020B0604020202020204" pitchFamily="34" charset="0"/>
                <a:cs typeface="Arial" panose="020B0604020202020204" pitchFamily="34" charset="0"/>
              </a:rPr>
              <a:t>Кенлык</a:t>
            </a:r>
            <a:r>
              <a:rPr lang="ru-RU" sz="1200" dirty="0">
                <a:latin typeface="Arial" panose="020B0604020202020204" pitchFamily="34" charset="0"/>
                <a:cs typeface="Arial" panose="020B0604020202020204" pitchFamily="34" charset="0"/>
              </a:rPr>
              <a:t>) в ряде скважин выявлены нефтегазоносность отложений фундамента (ее выветренной части).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60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endParaRPr lang="ru-RU"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Орал 1, </a:t>
            </a:r>
            <a:r>
              <a:rPr lang="ru-RU" sz="1200" dirty="0" err="1">
                <a:latin typeface="Arial" panose="020B0604020202020204" pitchFamily="34" charset="0"/>
                <a:cs typeface="Arial" panose="020B0604020202020204" pitchFamily="34" charset="0"/>
              </a:rPr>
              <a:t>Сарашыганак</a:t>
            </a:r>
            <a:r>
              <a:rPr lang="ru-RU" sz="1200" dirty="0">
                <a:latin typeface="Arial" panose="020B0604020202020204" pitchFamily="34" charset="0"/>
                <a:cs typeface="Arial" panose="020B0604020202020204" pitchFamily="34" charset="0"/>
              </a:rPr>
              <a:t> А-2 </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67 686 250,0</a:t>
            </a: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880851" y="6501137"/>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3749,69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579588" y="1558456"/>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7880164" y="1780693"/>
            <a:ext cx="1704240" cy="36245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7880164" y="707075"/>
            <a:ext cx="1704240" cy="85138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5" name="Таблица 14">
            <a:extLst>
              <a:ext uri="{FF2B5EF4-FFF2-40B4-BE49-F238E27FC236}">
                <a16:creationId xmlns:a16="http://schemas.microsoft.com/office/drawing/2014/main" id="{CA9EDFF0-43DE-4837-B6CB-46413FB5E7F3}"/>
              </a:ext>
            </a:extLst>
          </p:cNvPr>
          <p:cNvGraphicFramePr>
            <a:graphicFrameLocks noGrp="1"/>
          </p:cNvGraphicFramePr>
          <p:nvPr>
            <p:extLst>
              <p:ext uri="{D42A27DB-BD31-4B8C-83A1-F6EECF244321}">
                <p14:modId xmlns:p14="http://schemas.microsoft.com/office/powerpoint/2010/main" val="4256478283"/>
              </p:ext>
            </p:extLst>
          </p:nvPr>
        </p:nvGraphicFramePr>
        <p:xfrm>
          <a:off x="6956527" y="2213052"/>
          <a:ext cx="5156198" cy="4324350"/>
        </p:xfrm>
        <a:graphic>
          <a:graphicData uri="http://schemas.openxmlformats.org/drawingml/2006/table">
            <a:tbl>
              <a:tblPr/>
              <a:tblGrid>
                <a:gridCol w="138059">
                  <a:extLst>
                    <a:ext uri="{9D8B030D-6E8A-4147-A177-3AD203B41FA5}">
                      <a16:colId xmlns:a16="http://schemas.microsoft.com/office/drawing/2014/main" val="3976480454"/>
                    </a:ext>
                  </a:extLst>
                </a:gridCol>
                <a:gridCol w="234100">
                  <a:extLst>
                    <a:ext uri="{9D8B030D-6E8A-4147-A177-3AD203B41FA5}">
                      <a16:colId xmlns:a16="http://schemas.microsoft.com/office/drawing/2014/main" val="2538043625"/>
                    </a:ext>
                  </a:extLst>
                </a:gridCol>
                <a:gridCol w="234100">
                  <a:extLst>
                    <a:ext uri="{9D8B030D-6E8A-4147-A177-3AD203B41FA5}">
                      <a16:colId xmlns:a16="http://schemas.microsoft.com/office/drawing/2014/main" val="2023270365"/>
                    </a:ext>
                  </a:extLst>
                </a:gridCol>
                <a:gridCol w="234100">
                  <a:extLst>
                    <a:ext uri="{9D8B030D-6E8A-4147-A177-3AD203B41FA5}">
                      <a16:colId xmlns:a16="http://schemas.microsoft.com/office/drawing/2014/main" val="4285727340"/>
                    </a:ext>
                  </a:extLst>
                </a:gridCol>
                <a:gridCol w="258110">
                  <a:extLst>
                    <a:ext uri="{9D8B030D-6E8A-4147-A177-3AD203B41FA5}">
                      <a16:colId xmlns:a16="http://schemas.microsoft.com/office/drawing/2014/main" val="3202856338"/>
                    </a:ext>
                  </a:extLst>
                </a:gridCol>
                <a:gridCol w="258110">
                  <a:extLst>
                    <a:ext uri="{9D8B030D-6E8A-4147-A177-3AD203B41FA5}">
                      <a16:colId xmlns:a16="http://schemas.microsoft.com/office/drawing/2014/main" val="381919656"/>
                    </a:ext>
                  </a:extLst>
                </a:gridCol>
                <a:gridCol w="258110">
                  <a:extLst>
                    <a:ext uri="{9D8B030D-6E8A-4147-A177-3AD203B41FA5}">
                      <a16:colId xmlns:a16="http://schemas.microsoft.com/office/drawing/2014/main" val="3797695770"/>
                    </a:ext>
                  </a:extLst>
                </a:gridCol>
                <a:gridCol w="138059">
                  <a:extLst>
                    <a:ext uri="{9D8B030D-6E8A-4147-A177-3AD203B41FA5}">
                      <a16:colId xmlns:a16="http://schemas.microsoft.com/office/drawing/2014/main" val="3485762825"/>
                    </a:ext>
                  </a:extLst>
                </a:gridCol>
                <a:gridCol w="234100">
                  <a:extLst>
                    <a:ext uri="{9D8B030D-6E8A-4147-A177-3AD203B41FA5}">
                      <a16:colId xmlns:a16="http://schemas.microsoft.com/office/drawing/2014/main" val="4098500683"/>
                    </a:ext>
                  </a:extLst>
                </a:gridCol>
                <a:gridCol w="234100">
                  <a:extLst>
                    <a:ext uri="{9D8B030D-6E8A-4147-A177-3AD203B41FA5}">
                      <a16:colId xmlns:a16="http://schemas.microsoft.com/office/drawing/2014/main" val="983147630"/>
                    </a:ext>
                  </a:extLst>
                </a:gridCol>
                <a:gridCol w="234100">
                  <a:extLst>
                    <a:ext uri="{9D8B030D-6E8A-4147-A177-3AD203B41FA5}">
                      <a16:colId xmlns:a16="http://schemas.microsoft.com/office/drawing/2014/main" val="3029506162"/>
                    </a:ext>
                  </a:extLst>
                </a:gridCol>
                <a:gridCol w="270115">
                  <a:extLst>
                    <a:ext uri="{9D8B030D-6E8A-4147-A177-3AD203B41FA5}">
                      <a16:colId xmlns:a16="http://schemas.microsoft.com/office/drawing/2014/main" val="3870795035"/>
                    </a:ext>
                  </a:extLst>
                </a:gridCol>
                <a:gridCol w="270115">
                  <a:extLst>
                    <a:ext uri="{9D8B030D-6E8A-4147-A177-3AD203B41FA5}">
                      <a16:colId xmlns:a16="http://schemas.microsoft.com/office/drawing/2014/main" val="1577971805"/>
                    </a:ext>
                  </a:extLst>
                </a:gridCol>
                <a:gridCol w="270115">
                  <a:extLst>
                    <a:ext uri="{9D8B030D-6E8A-4147-A177-3AD203B41FA5}">
                      <a16:colId xmlns:a16="http://schemas.microsoft.com/office/drawing/2014/main" val="437328391"/>
                    </a:ext>
                  </a:extLst>
                </a:gridCol>
                <a:gridCol w="270115">
                  <a:extLst>
                    <a:ext uri="{9D8B030D-6E8A-4147-A177-3AD203B41FA5}">
                      <a16:colId xmlns:a16="http://schemas.microsoft.com/office/drawing/2014/main" val="4152856733"/>
                    </a:ext>
                  </a:extLst>
                </a:gridCol>
                <a:gridCol w="270115">
                  <a:extLst>
                    <a:ext uri="{9D8B030D-6E8A-4147-A177-3AD203B41FA5}">
                      <a16:colId xmlns:a16="http://schemas.microsoft.com/office/drawing/2014/main" val="796202297"/>
                    </a:ext>
                  </a:extLst>
                </a:gridCol>
                <a:gridCol w="270115">
                  <a:extLst>
                    <a:ext uri="{9D8B030D-6E8A-4147-A177-3AD203B41FA5}">
                      <a16:colId xmlns:a16="http://schemas.microsoft.com/office/drawing/2014/main" val="430898521"/>
                    </a:ext>
                  </a:extLst>
                </a:gridCol>
                <a:gridCol w="270115">
                  <a:extLst>
                    <a:ext uri="{9D8B030D-6E8A-4147-A177-3AD203B41FA5}">
                      <a16:colId xmlns:a16="http://schemas.microsoft.com/office/drawing/2014/main" val="859033598"/>
                    </a:ext>
                  </a:extLst>
                </a:gridCol>
                <a:gridCol w="270115">
                  <a:extLst>
                    <a:ext uri="{9D8B030D-6E8A-4147-A177-3AD203B41FA5}">
                      <a16:colId xmlns:a16="http://schemas.microsoft.com/office/drawing/2014/main" val="767801630"/>
                    </a:ext>
                  </a:extLst>
                </a:gridCol>
                <a:gridCol w="270115">
                  <a:extLst>
                    <a:ext uri="{9D8B030D-6E8A-4147-A177-3AD203B41FA5}">
                      <a16:colId xmlns:a16="http://schemas.microsoft.com/office/drawing/2014/main" val="1901524353"/>
                    </a:ext>
                  </a:extLst>
                </a:gridCol>
                <a:gridCol w="270115">
                  <a:extLst>
                    <a:ext uri="{9D8B030D-6E8A-4147-A177-3AD203B41FA5}">
                      <a16:colId xmlns:a16="http://schemas.microsoft.com/office/drawing/2014/main" val="4272101045"/>
                    </a:ext>
                  </a:extLst>
                </a:gridCol>
              </a:tblGrid>
              <a:tr h="108244">
                <a:tc gridSpan="21">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44239"/>
                  </a:ext>
                </a:extLst>
              </a:tr>
              <a:tr h="208162">
                <a:tc rowSpan="2">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21753"/>
                  </a:ext>
                </a:extLst>
              </a:tr>
              <a:tr h="108244">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959589"/>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7259491"/>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249090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1966022"/>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636712"/>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58180"/>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655513"/>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45928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961628"/>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579102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8258695"/>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1538318"/>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5485035"/>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80334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326074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32235559"/>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90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6315463"/>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91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94454634"/>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92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344635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endParaRP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33788366"/>
                  </a:ext>
                </a:extLst>
              </a:tr>
            </a:tbl>
          </a:graphicData>
        </a:graphic>
      </p:graphicFrame>
      <p:pic>
        <p:nvPicPr>
          <p:cNvPr id="3" name="Рисунок 2">
            <a:extLst>
              <a:ext uri="{FF2B5EF4-FFF2-40B4-BE49-F238E27FC236}">
                <a16:creationId xmlns:a16="http://schemas.microsoft.com/office/drawing/2014/main" id="{1A3940DC-3062-4F63-9C67-432C3759B795}"/>
              </a:ext>
            </a:extLst>
          </p:cNvPr>
          <p:cNvPicPr>
            <a:picLocks noChangeAspect="1"/>
          </p:cNvPicPr>
          <p:nvPr/>
        </p:nvPicPr>
        <p:blipFill>
          <a:blip r:embed="rId5"/>
          <a:stretch>
            <a:fillRect/>
          </a:stretch>
        </p:blipFill>
        <p:spPr>
          <a:xfrm>
            <a:off x="9584404" y="696368"/>
            <a:ext cx="1422671" cy="1458897"/>
          </a:xfrm>
          <a:prstGeom prst="rect">
            <a:avLst/>
          </a:prstGeom>
        </p:spPr>
      </p:pic>
    </p:spTree>
    <p:extLst>
      <p:ext uri="{BB962C8B-B14F-4D97-AF65-F5344CB8AC3E}">
        <p14:creationId xmlns:p14="http://schemas.microsoft.com/office/powerpoint/2010/main" val="15155545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244949" cy="400110"/>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a:t>
            </a:r>
            <a:r>
              <a:rPr lang="ru-RU" sz="2000" b="1" dirty="0" err="1">
                <a:latin typeface="Arial" panose="020B0604020202020204" pitchFamily="34" charset="0"/>
                <a:ea typeface="+mj-ea"/>
                <a:cs typeface="Arial" panose="020B0604020202020204" pitchFamily="34" charset="0"/>
              </a:rPr>
              <a:t>Бестакыр</a:t>
            </a:r>
            <a:r>
              <a:rPr lang="ru-RU" sz="2000" b="1" dirty="0">
                <a:latin typeface="Arial" panose="020B0604020202020204" pitchFamily="34" charset="0"/>
                <a:ea typeface="+mj-ea"/>
                <a:cs typeface="Arial" panose="020B0604020202020204" pitchFamily="34" charset="0"/>
              </a:rPr>
              <a:t> Южный в </a:t>
            </a:r>
            <a:r>
              <a:rPr lang="ru-RU" sz="2000" b="1" dirty="0" err="1">
                <a:latin typeface="Arial" panose="020B0604020202020204" pitchFamily="34" charset="0"/>
                <a:ea typeface="+mj-ea"/>
                <a:cs typeface="Arial" panose="020B0604020202020204" pitchFamily="34" charset="0"/>
              </a:rPr>
              <a:t>Улытауской</a:t>
            </a:r>
            <a:r>
              <a:rPr lang="ru-RU" sz="2000" b="1" dirty="0">
                <a:latin typeface="Arial" panose="020B0604020202020204" pitchFamily="34" charset="0"/>
                <a:ea typeface="+mj-ea"/>
                <a:cs typeface="Arial" panose="020B0604020202020204" pitchFamily="34" charset="0"/>
              </a:rPr>
              <a:t> области</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0" y="782462"/>
            <a:ext cx="6956526" cy="6186309"/>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 В качестве региональных покрышек в пределах Южно-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ОБ выступают глинисто-</a:t>
            </a:r>
            <a:r>
              <a:rPr lang="ru-RU" sz="1200" dirty="0" err="1">
                <a:latin typeface="Arial" panose="020B0604020202020204" pitchFamily="34" charset="0"/>
                <a:cs typeface="Arial" panose="020B0604020202020204" pitchFamily="34" charset="0"/>
              </a:rPr>
              <a:t>аргиллитовые</a:t>
            </a:r>
            <a:r>
              <a:rPr lang="ru-RU" sz="1200" dirty="0">
                <a:latin typeface="Arial" panose="020B0604020202020204" pitchFamily="34" charset="0"/>
                <a:cs typeface="Arial" panose="020B0604020202020204" pitchFamily="34" charset="0"/>
              </a:rPr>
              <a:t> толщи палеогена, верхнего мела, нижнего мела и верхней юры. Роль зональных покрышек выполняют как отдельные глинисто-</a:t>
            </a:r>
            <a:r>
              <a:rPr lang="ru-RU" sz="1200" dirty="0" err="1">
                <a:latin typeface="Arial" panose="020B0604020202020204" pitchFamily="34" charset="0"/>
                <a:cs typeface="Arial" panose="020B0604020202020204" pitchFamily="34" charset="0"/>
              </a:rPr>
              <a:t>аргиллитовые</a:t>
            </a:r>
            <a:r>
              <a:rPr lang="ru-RU" sz="1200" dirty="0">
                <a:latin typeface="Arial" panose="020B0604020202020204" pitchFamily="34" charset="0"/>
                <a:cs typeface="Arial" panose="020B0604020202020204" pitchFamily="34" charset="0"/>
              </a:rPr>
              <a:t> пост-среднеюрские образования, так и </a:t>
            </a:r>
            <a:r>
              <a:rPr lang="ru-RU" sz="1200" dirty="0" err="1">
                <a:latin typeface="Arial" panose="020B0604020202020204" pitchFamily="34" charset="0"/>
                <a:cs typeface="Arial" panose="020B0604020202020204" pitchFamily="34" charset="0"/>
              </a:rPr>
              <a:t>аргиллитовые</a:t>
            </a:r>
            <a:r>
              <a:rPr lang="ru-RU" sz="1200" dirty="0">
                <a:latin typeface="Arial" panose="020B0604020202020204" pitchFamily="34" charset="0"/>
                <a:cs typeface="Arial" panose="020B0604020202020204" pitchFamily="34" charset="0"/>
              </a:rPr>
              <a:t> толщи нижне-среднеюрских отложений, развитые в основном в контурах (внутренних частях) грабен-синклинали. В ранге региональных коллекторов выступают </a:t>
            </a:r>
            <a:r>
              <a:rPr lang="ru-RU" sz="1200" dirty="0" err="1">
                <a:latin typeface="Arial" panose="020B0604020202020204" pitchFamily="34" charset="0"/>
                <a:cs typeface="Arial" panose="020B0604020202020204" pitchFamily="34" charset="0"/>
              </a:rPr>
              <a:t>верхнеальбско-сеноманские</a:t>
            </a:r>
            <a:r>
              <a:rPr lang="ru-RU" sz="1200" dirty="0">
                <a:latin typeface="Arial" panose="020B0604020202020204" pitchFamily="34" charset="0"/>
                <a:cs typeface="Arial" panose="020B0604020202020204" pitchFamily="34" charset="0"/>
              </a:rPr>
              <a:t> песчаные горизонты, базальные песчано-конгломератовые толщи </a:t>
            </a:r>
            <a:r>
              <a:rPr lang="ru-RU" sz="1200" dirty="0" err="1">
                <a:latin typeface="Arial" panose="020B0604020202020204" pitchFamily="34" charset="0"/>
                <a:cs typeface="Arial" panose="020B0604020202020204" pitchFamily="34" charset="0"/>
              </a:rPr>
              <a:t>арыскумского</a:t>
            </a:r>
            <a:r>
              <a:rPr lang="ru-RU" sz="1200" dirty="0">
                <a:latin typeface="Arial" panose="020B0604020202020204" pitchFamily="34" charset="0"/>
                <a:cs typeface="Arial" panose="020B0604020202020204" pitchFamily="34" charset="0"/>
              </a:rPr>
              <a:t> горизонта нижнего мела, а также песчано-алевролитовые горизонты </a:t>
            </a:r>
            <a:r>
              <a:rPr lang="ru-RU" sz="1200" dirty="0" err="1">
                <a:latin typeface="Arial" panose="020B0604020202020204" pitchFamily="34" charset="0"/>
                <a:cs typeface="Arial" panose="020B0604020202020204" pitchFamily="34" charset="0"/>
              </a:rPr>
              <a:t>кумкольской</a:t>
            </a:r>
            <a:r>
              <a:rPr lang="ru-RU" sz="1200" dirty="0">
                <a:latin typeface="Arial" panose="020B0604020202020204" pitchFamily="34" charset="0"/>
                <a:cs typeface="Arial" panose="020B0604020202020204" pitchFamily="34" charset="0"/>
              </a:rPr>
              <a:t> свиты верхней юры. В качестве зонально-локальных выступают главным образом нижне-среднеюрские песчано-конгломератовые толщи, развитые в пределах грабен-синклиналей (рифтов) и в зонах их выклинивания вдоль </a:t>
            </a:r>
            <a:r>
              <a:rPr lang="ru-RU" sz="1200" dirty="0" err="1">
                <a:latin typeface="Arial" panose="020B0604020202020204" pitchFamily="34" charset="0"/>
                <a:cs typeface="Arial" panose="020B0604020202020204" pitchFamily="34" charset="0"/>
              </a:rPr>
              <a:t>межрифтовых</a:t>
            </a:r>
            <a:r>
              <a:rPr lang="ru-RU" sz="1200" dirty="0">
                <a:latin typeface="Arial" panose="020B0604020202020204" pitchFamily="34" charset="0"/>
                <a:cs typeface="Arial" panose="020B0604020202020204" pitchFamily="34" charset="0"/>
              </a:rPr>
              <a:t> выступов (горст-антиклинали). Нижний нефтегазоносный </a:t>
            </a:r>
            <a:r>
              <a:rPr lang="ru-RU" sz="1200" dirty="0" err="1">
                <a:latin typeface="Arial" panose="020B0604020202020204" pitchFamily="34" charset="0"/>
                <a:cs typeface="Arial" panose="020B0604020202020204" pitchFamily="34" charset="0"/>
              </a:rPr>
              <a:t>подкомплекс</a:t>
            </a:r>
            <a:r>
              <a:rPr lang="ru-RU" sz="1200" dirty="0">
                <a:latin typeface="Arial" panose="020B0604020202020204" pitchFamily="34" charset="0"/>
                <a:cs typeface="Arial" panose="020B0604020202020204" pitchFamily="34" charset="0"/>
              </a:rPr>
              <a:t> охватывает две свиты: </a:t>
            </a:r>
            <a:r>
              <a:rPr lang="ru-RU" sz="1200" dirty="0" err="1">
                <a:latin typeface="Arial" panose="020B0604020202020204" pitchFamily="34" charset="0"/>
                <a:cs typeface="Arial" panose="020B0604020202020204" pitchFamily="34" charset="0"/>
              </a:rPr>
              <a:t>сазымбайскую</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айбалинскую</a:t>
            </a:r>
            <a:r>
              <a:rPr lang="ru-RU" sz="1200" dirty="0">
                <a:latin typeface="Arial" panose="020B0604020202020204" pitchFamily="34" charset="0"/>
                <a:cs typeface="Arial" panose="020B0604020202020204" pitchFamily="34" charset="0"/>
              </a:rPr>
              <a:t>, представленные, соответственно, песчано-конгломератовой и </a:t>
            </a:r>
            <a:r>
              <a:rPr lang="ru-RU" sz="1200" dirty="0" err="1">
                <a:latin typeface="Arial" panose="020B0604020202020204" pitchFamily="34" charset="0"/>
                <a:cs typeface="Arial" panose="020B0604020202020204" pitchFamily="34" charset="0"/>
              </a:rPr>
              <a:t>алевро</a:t>
            </a:r>
            <a:r>
              <a:rPr lang="ru-RU" sz="1200" dirty="0">
                <a:latin typeface="Arial" panose="020B0604020202020204" pitchFamily="34" charset="0"/>
                <a:cs typeface="Arial" panose="020B0604020202020204" pitchFamily="34" charset="0"/>
              </a:rPr>
              <a:t>-песчано-</a:t>
            </a:r>
            <a:r>
              <a:rPr lang="ru-RU" sz="1200" dirty="0" err="1">
                <a:latin typeface="Arial" panose="020B0604020202020204" pitchFamily="34" charset="0"/>
                <a:cs typeface="Arial" panose="020B0604020202020204" pitchFamily="34" charset="0"/>
              </a:rPr>
              <a:t>аргиллитовой</a:t>
            </a:r>
            <a:r>
              <a:rPr lang="ru-RU" sz="1200" dirty="0">
                <a:latin typeface="Arial" panose="020B0604020202020204" pitchFamily="34" charset="0"/>
                <a:cs typeface="Arial" panose="020B0604020202020204" pitchFamily="34" charset="0"/>
              </a:rPr>
              <a:t> толщами. В отложениях </a:t>
            </a:r>
            <a:r>
              <a:rPr lang="ru-RU" sz="1200" dirty="0" err="1">
                <a:latin typeface="Arial" panose="020B0604020202020204" pitchFamily="34" charset="0"/>
                <a:cs typeface="Arial" panose="020B0604020202020204" pitchFamily="34" charset="0"/>
              </a:rPr>
              <a:t>айбалинской</a:t>
            </a:r>
            <a:r>
              <a:rPr lang="ru-RU" sz="1200" dirty="0">
                <a:latin typeface="Arial" panose="020B0604020202020204" pitchFamily="34" charset="0"/>
                <a:cs typeface="Arial" panose="020B0604020202020204" pitchFamily="34" charset="0"/>
              </a:rPr>
              <a:t> свиты установлены пачки с активными </a:t>
            </a:r>
            <a:r>
              <a:rPr lang="ru-RU" sz="1200" dirty="0" err="1">
                <a:latin typeface="Arial" panose="020B0604020202020204" pitchFamily="34" charset="0"/>
                <a:cs typeface="Arial" panose="020B0604020202020204" pitchFamily="34" charset="0"/>
              </a:rPr>
              <a:t>газопроявлениями</a:t>
            </a:r>
            <a:r>
              <a:rPr lang="ru-RU" sz="1200" dirty="0">
                <a:latin typeface="Arial" panose="020B0604020202020204" pitchFamily="34" charset="0"/>
                <a:cs typeface="Arial" panose="020B0604020202020204" pitchFamily="34" charset="0"/>
              </a:rPr>
              <a:t> (скважина 1-П </a:t>
            </a:r>
            <a:r>
              <a:rPr lang="ru-RU" sz="1200" dirty="0" err="1">
                <a:latin typeface="Arial" panose="020B0604020202020204" pitchFamily="34" charset="0"/>
                <a:cs typeface="Arial" panose="020B0604020202020204" pitchFamily="34" charset="0"/>
              </a:rPr>
              <a:t>Арыскум</a:t>
            </a:r>
            <a:r>
              <a:rPr lang="ru-RU" sz="1200" dirty="0">
                <a:latin typeface="Arial" panose="020B0604020202020204" pitchFamily="34" charset="0"/>
                <a:cs typeface="Arial" panose="020B0604020202020204" pitchFamily="34" charset="0"/>
              </a:rPr>
              <a:t>, Дощан-2), а в скважине Дощан-5 пачки </a:t>
            </a:r>
            <a:r>
              <a:rPr lang="ru-RU" sz="1200" dirty="0" err="1">
                <a:latin typeface="Arial" panose="020B0604020202020204" pitchFamily="34" charset="0"/>
                <a:cs typeface="Arial" panose="020B0604020202020204" pitchFamily="34" charset="0"/>
              </a:rPr>
              <a:t>переслаивания</a:t>
            </a:r>
            <a:r>
              <a:rPr lang="ru-RU" sz="1200" dirty="0">
                <a:latin typeface="Arial" panose="020B0604020202020204" pitchFamily="34" charset="0"/>
                <a:cs typeface="Arial" panose="020B0604020202020204" pitchFamily="34" charset="0"/>
              </a:rPr>
              <a:t> аргиллитов и песчаников с коэффициентом открытой пористости Коп=16-20% в интервалах 2000-2004м и 2012-2015м получен фонтанный приток нефти с газом дебитом Он=24,8м3/сут и </a:t>
            </a:r>
            <a:r>
              <a:rPr lang="ru-RU" sz="1200" dirty="0" err="1">
                <a:latin typeface="Arial" panose="020B0604020202020204" pitchFamily="34" charset="0"/>
                <a:cs typeface="Arial" panose="020B0604020202020204" pitchFamily="34" charset="0"/>
              </a:rPr>
              <a:t>Ог</a:t>
            </a:r>
            <a:r>
              <a:rPr lang="ru-RU" sz="1200" dirty="0">
                <a:latin typeface="Arial" panose="020B0604020202020204" pitchFamily="34" charset="0"/>
                <a:cs typeface="Arial" panose="020B0604020202020204" pitchFamily="34" charset="0"/>
              </a:rPr>
              <a:t>=3,3т.м3/сут. Средний нефтегазоносный </a:t>
            </a:r>
            <a:r>
              <a:rPr lang="ru-RU" sz="1200" dirty="0" err="1">
                <a:latin typeface="Arial" panose="020B0604020202020204" pitchFamily="34" charset="0"/>
                <a:cs typeface="Arial" panose="020B0604020202020204" pitchFamily="34" charset="0"/>
              </a:rPr>
              <a:t>подкомплекс</a:t>
            </a:r>
            <a:r>
              <a:rPr lang="ru-RU" sz="1200" dirty="0">
                <a:latin typeface="Arial" panose="020B0604020202020204" pitchFamily="34" charset="0"/>
                <a:cs typeface="Arial" panose="020B0604020202020204" pitchFamily="34" charset="0"/>
              </a:rPr>
              <a:t> приурочен к толще, стратиграфический объединяющей отложения </a:t>
            </a:r>
            <a:r>
              <a:rPr lang="ru-RU" sz="1200" dirty="0" err="1">
                <a:latin typeface="Arial" panose="020B0604020202020204" pitchFamily="34" charset="0"/>
                <a:cs typeface="Arial" panose="020B0604020202020204" pitchFamily="34" charset="0"/>
              </a:rPr>
              <a:t>дощанской</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карагансайской</a:t>
            </a:r>
            <a:r>
              <a:rPr lang="ru-RU" sz="1200" dirty="0">
                <a:latin typeface="Arial" panose="020B0604020202020204" pitchFamily="34" charset="0"/>
                <a:cs typeface="Arial" panose="020B0604020202020204" pitchFamily="34" charset="0"/>
              </a:rPr>
              <a:t> свит. Из песчаников </a:t>
            </a:r>
            <a:r>
              <a:rPr lang="ru-RU" sz="1200" dirty="0" err="1">
                <a:latin typeface="Arial" panose="020B0604020202020204" pitchFamily="34" charset="0"/>
                <a:cs typeface="Arial" panose="020B0604020202020204" pitchFamily="34" charset="0"/>
              </a:rPr>
              <a:t>дощанской</a:t>
            </a:r>
            <a:r>
              <a:rPr lang="ru-RU" sz="1200" dirty="0">
                <a:latin typeface="Arial" panose="020B0604020202020204" pitchFamily="34" charset="0"/>
                <a:cs typeface="Arial" panose="020B0604020202020204" pitchFamily="34" charset="0"/>
              </a:rPr>
              <a:t> свиты получены промышленные притоки газа на структуре </a:t>
            </a:r>
            <a:r>
              <a:rPr lang="ru-RU" sz="1200" dirty="0" err="1">
                <a:latin typeface="Arial" panose="020B0604020202020204" pitchFamily="34" charset="0"/>
                <a:cs typeface="Arial" panose="020B0604020202020204" pitchFamily="34" charset="0"/>
              </a:rPr>
              <a:t>Нуралы</a:t>
            </a:r>
            <a:r>
              <a:rPr lang="ru-RU" sz="1200" dirty="0">
                <a:latin typeface="Arial" panose="020B0604020202020204" pitchFamily="34" charset="0"/>
                <a:cs typeface="Arial" panose="020B0604020202020204" pitchFamily="34" charset="0"/>
              </a:rPr>
              <a:t> (скв. №3, интервалы 2337-2345м, 2359-2361м и 2366-2370м) дебитом 24,4 т.м3/сут на 9мм </a:t>
            </a:r>
            <a:r>
              <a:rPr lang="ru-RU" sz="1200" dirty="0" err="1">
                <a:latin typeface="Arial" panose="020B0604020202020204" pitchFamily="34" charset="0"/>
                <a:cs typeface="Arial" panose="020B0604020202020204" pitchFamily="34" charset="0"/>
              </a:rPr>
              <a:t>щтуцере</a:t>
            </a:r>
            <a:r>
              <a:rPr lang="ru-RU" sz="1200" dirty="0">
                <a:latin typeface="Arial" panose="020B0604020202020204" pitchFamily="34" charset="0"/>
                <a:cs typeface="Arial" panose="020B0604020202020204" pitchFamily="34" charset="0"/>
              </a:rPr>
              <a:t>, а также нефти и газа на структуре </a:t>
            </a:r>
            <a:r>
              <a:rPr lang="ru-RU" sz="1200" dirty="0" err="1">
                <a:latin typeface="Arial" panose="020B0604020202020204" pitchFamily="34" charset="0"/>
                <a:cs typeface="Arial" panose="020B0604020202020204" pitchFamily="34" charset="0"/>
              </a:rPr>
              <a:t>Майбулак</a:t>
            </a:r>
            <a:r>
              <a:rPr lang="ru-RU" sz="1200" dirty="0">
                <a:latin typeface="Arial" panose="020B0604020202020204" pitchFamily="34" charset="0"/>
                <a:cs typeface="Arial" panose="020B0604020202020204" pitchFamily="34" charset="0"/>
              </a:rPr>
              <a:t> (скважины №1, 5 и 9) и нефти на месторождений </a:t>
            </a:r>
            <a:r>
              <a:rPr lang="ru-RU" sz="1200" dirty="0" err="1">
                <a:latin typeface="Arial" panose="020B0604020202020204" pitchFamily="34" charset="0"/>
                <a:cs typeface="Arial" panose="020B0604020202020204" pitchFamily="34" charset="0"/>
              </a:rPr>
              <a:t>Кумколь</a:t>
            </a:r>
            <a:r>
              <a:rPr lang="ru-RU" sz="1200" dirty="0">
                <a:latin typeface="Arial" panose="020B0604020202020204" pitchFamily="34" charset="0"/>
                <a:cs typeface="Arial" panose="020B0604020202020204" pitchFamily="34" charset="0"/>
              </a:rPr>
              <a:t> и др. Нефтегазоносность нижнемелового (</a:t>
            </a:r>
            <a:r>
              <a:rPr lang="ru-RU" sz="1200" dirty="0" err="1">
                <a:latin typeface="Arial" panose="020B0604020202020204" pitchFamily="34" charset="0"/>
                <a:cs typeface="Arial" panose="020B0604020202020204" pitchFamily="34" charset="0"/>
              </a:rPr>
              <a:t>неокомского</a:t>
            </a:r>
            <a:r>
              <a:rPr lang="ru-RU" sz="1200" dirty="0">
                <a:latin typeface="Arial" panose="020B0604020202020204" pitchFamily="34" charset="0"/>
                <a:cs typeface="Arial" panose="020B0604020202020204" pitchFamily="34" charset="0"/>
              </a:rPr>
              <a:t>) комплекса подтверждена открытием залежей нефти и газа на месторождениях </a:t>
            </a:r>
            <a:r>
              <a:rPr lang="ru-RU" sz="1200" dirty="0" err="1">
                <a:latin typeface="Arial" panose="020B0604020202020204" pitchFamily="34" charset="0"/>
                <a:cs typeface="Arial" panose="020B0604020202020204" pitchFamily="34" charset="0"/>
              </a:rPr>
              <a:t>Кумколь</a:t>
            </a:r>
            <a:r>
              <a:rPr lang="ru-RU" sz="1200" dirty="0">
                <a:latin typeface="Arial" panose="020B0604020202020204" pitchFamily="34" charset="0"/>
                <a:cs typeface="Arial" panose="020B0604020202020204" pitchFamily="34" charset="0"/>
              </a:rPr>
              <a:t>, Аксай, </a:t>
            </a:r>
            <a:r>
              <a:rPr lang="ru-RU" sz="1200" dirty="0" err="1">
                <a:latin typeface="Arial" panose="020B0604020202020204" pitchFamily="34" charset="0"/>
                <a:cs typeface="Arial" panose="020B0604020202020204" pitchFamily="34" charset="0"/>
              </a:rPr>
              <a:t>Кызылкия</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Нуралы</a:t>
            </a:r>
            <a:r>
              <a:rPr lang="ru-RU" sz="1200" dirty="0">
                <a:latin typeface="Arial" panose="020B0604020202020204" pitchFamily="34" charset="0"/>
                <a:cs typeface="Arial" panose="020B0604020202020204" pitchFamily="34" charset="0"/>
              </a:rPr>
              <a:t> и залежей газа на месторождениях </a:t>
            </a:r>
            <a:r>
              <a:rPr lang="ru-RU" sz="1200" dirty="0" err="1">
                <a:latin typeface="Arial" panose="020B0604020202020204" pitchFamily="34" charset="0"/>
                <a:cs typeface="Arial" panose="020B0604020202020204" pitchFamily="34" charset="0"/>
              </a:rPr>
              <a:t>Арыскум</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Коныс</a:t>
            </a:r>
            <a:r>
              <a:rPr lang="ru-RU" sz="1200" dirty="0">
                <a:latin typeface="Arial" panose="020B0604020202020204" pitchFamily="34" charset="0"/>
                <a:cs typeface="Arial" panose="020B0604020202020204" pitchFamily="34" charset="0"/>
              </a:rPr>
              <a:t>. Из отложений верхнего </a:t>
            </a:r>
            <a:r>
              <a:rPr lang="ru-RU" sz="1200" dirty="0" err="1">
                <a:latin typeface="Arial" panose="020B0604020202020204" pitchFamily="34" charset="0"/>
                <a:cs typeface="Arial" panose="020B0604020202020204" pitchFamily="34" charset="0"/>
              </a:rPr>
              <a:t>неокома</a:t>
            </a:r>
            <a:r>
              <a:rPr lang="ru-RU" sz="1200" dirty="0">
                <a:latin typeface="Arial" panose="020B0604020202020204" pitchFamily="34" charset="0"/>
                <a:cs typeface="Arial" panose="020B0604020202020204" pitchFamily="34" charset="0"/>
              </a:rPr>
              <a:t> (скважина 1-п Бектас, интервал 962-974м) получен приток высоковязкой нефти с низким газовым фактором дебитом на 7мм штуцере, равным 29,1 м3/с.</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5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a:t>
            </a:r>
            <a:endParaRPr lang="en-US"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a:t>
            </a:r>
            <a:r>
              <a:rPr lang="ru-RU" sz="1200" dirty="0" err="1">
                <a:latin typeface="Arial" panose="020B0604020202020204" pitchFamily="34" charset="0"/>
                <a:cs typeface="Arial" panose="020B0604020202020204" pitchFamily="34" charset="0"/>
              </a:rPr>
              <a:t>Сорбулак</a:t>
            </a:r>
            <a:r>
              <a:rPr lang="ru-RU" sz="1200" dirty="0">
                <a:latin typeface="Arial" panose="020B0604020202020204" pitchFamily="34" charset="0"/>
                <a:cs typeface="Arial" panose="020B0604020202020204" pitchFamily="34" charset="0"/>
              </a:rPr>
              <a:t> 3</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b="1" dirty="0">
                <a:highlight>
                  <a:srgbClr val="FFFF00"/>
                </a:highlight>
                <a:latin typeface="Arial" panose="020B0604020202020204" pitchFamily="34" charset="0"/>
                <a:cs typeface="Arial" panose="020B0604020202020204" pitchFamily="34" charset="0"/>
              </a:rPr>
              <a:t>-</a:t>
            </a: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146146"/>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25152" y="5841669"/>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4707,15 км2</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563491" y="2082501"/>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864067" y="2304738"/>
            <a:ext cx="796595" cy="177619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864067" y="1722545"/>
            <a:ext cx="796595" cy="35995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B6954E36-46AB-48FF-946C-98E20D95B288}"/>
              </a:ext>
            </a:extLst>
          </p:cNvPr>
          <p:cNvPicPr>
            <a:picLocks noChangeAspect="1"/>
          </p:cNvPicPr>
          <p:nvPr/>
        </p:nvPicPr>
        <p:blipFill>
          <a:blip r:embed="rId5"/>
          <a:stretch>
            <a:fillRect/>
          </a:stretch>
        </p:blipFill>
        <p:spPr>
          <a:xfrm>
            <a:off x="9660662" y="1722545"/>
            <a:ext cx="2452063" cy="2358389"/>
          </a:xfrm>
          <a:prstGeom prst="rect">
            <a:avLst/>
          </a:prstGeom>
        </p:spPr>
      </p:pic>
    </p:spTree>
    <p:extLst>
      <p:ext uri="{BB962C8B-B14F-4D97-AF65-F5344CB8AC3E}">
        <p14:creationId xmlns:p14="http://schemas.microsoft.com/office/powerpoint/2010/main" val="2855416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57824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Бестакыр</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lang="ru-RU" sz="2000" b="1" dirty="0">
                <a:solidFill>
                  <a:prstClr val="black"/>
                </a:solidFill>
                <a:latin typeface="Arial" panose="020B0604020202020204" pitchFamily="34" charset="0"/>
                <a:cs typeface="Arial" panose="020B0604020202020204" pitchFamily="34" charset="0"/>
              </a:rPr>
              <a:t>Северный</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Улытауской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0" y="782462"/>
            <a:ext cx="6956526" cy="6186309"/>
          </a:xfrm>
          <a:prstGeom prst="rect">
            <a:avLst/>
          </a:prstGeom>
          <a:noFill/>
        </p:spPr>
        <p:txBody>
          <a:bodyPr wrap="square" rtlCol="0">
            <a:spAutoFit/>
          </a:bodyPr>
          <a:lstStyle/>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Краткая геологическая информация: </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качестве региональных покрышек в пределах Южно-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ОБ выступают глинисто-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аргиллитовые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толщи палеогена, верхнего мела, нижнего мела и верхней юры. Роль зональных покрышек выполняют как отдельные глинисто-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аргиллитовые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пост-среднеюрские образования, так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аргиллитовые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толщи нижне-среднеюрских отложений, развитые в основном в контурах (внутренних частях) грабен-синклинали. В ранге региональных коллекторов выступают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верхнеальбско-сеноманские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песчаные горизонты, базальные песчано-конгломератовые толщи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арыскумского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горизонта нижнего мела, а также песчано-алевролитовые горизонты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кумкольской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свиты верхней юры. В качестве зонально-локальных выступают главным образом нижне-среднеюрские песчано-конгломератовые толщи, развитые в пределах грабен-синклиналей (рифтов) и в зонах их выклинивания вдоль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межрифтовых</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выступов (горст-антиклинали). Нижний нефтегазоносный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подкомплекс</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охватывает две свиты: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сазымбайскую</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айбалинскую</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представленные, соответственно, песчано-конгломератовой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алевро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-песчано-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аргиллитовой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толщами. В отложениях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айбалинской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свиты установлены пачки с активными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газопроявлениями</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(скважина 1-П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Арыскум</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Дощан-2), а в скважине Дощан-5 пачки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переслаивания</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аргиллитов и песчаников с коэффициентом открытой пористости Коп=16-20% в интервалах 2000-2004м и 2012-2015м получен фонтанный приток нефти с газом дебитом Он=24,8м3/сут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Ог</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=3,3т.м3/сут. Средний нефтегазоносный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подкомплекс</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приурочен к толще, стратиграфический объединяющей отложения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дощанской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карагансайской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свит. Из песчаников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дощанской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свиты получены промышленные притоки газа на структуре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Нуралы</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(скв. №3, интервалы 2337-2345м, 2359-2361м и 2366-2370м) дебитом 24,4 т.м3/сут на 9мм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щтуцере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а также нефти и газа на структуре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Майбулак</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(скважины №1, 5 и 9) и нефти на месторождений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Кумколь</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др. Нефтегазоносность нижнемелового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неокомского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комплекса подтверждена открытием залежей нефти и газа на месторождениях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Кумколь</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Аксай,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Кызылкия</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Нуралы</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залежей газа на месторождениях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Арыскум</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Коныс</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Из отложений верхнего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неокома</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(скважина 1-п Бектас, интервал 962-974м) получен приток высоковязкой нефти с низким газовым фактором дебитом на 7мм штуцере, равным 29,1 м3/с.</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Оценка прогнозных ресурсов</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kk-KZ"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углеводородов</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участке: </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&gt;</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5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млн.т</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усл</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топл</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Исторические отчеты</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АО «НГС» по №РГФ/ТГФ: -</a:t>
            </a:r>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Список разведочных </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скважин</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Сорбулак</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3</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Стартовый размер подписного бонуса, (тенге):</a:t>
            </a:r>
            <a:r>
              <a:rPr kumimoji="0" lang="ru-RU" sz="1200" b="1" i="0" u="none" strike="noStrike" kern="1200" cap="none" spc="0" normalizeH="0" baseline="0" noProof="0" dirty="0">
                <a:ln>
                  <a:noFill/>
                </a:ln>
                <a:solidFill>
                  <a:prstClr val="black"/>
                </a:solidFill>
                <a:effectLst/>
                <a:highlight>
                  <a:srgbClr val="FFFF00"/>
                </a:highlight>
                <a:uLnTx/>
                <a:uFillTx/>
                <a:latin typeface="Arial" panose="020B0604020202020204" pitchFamily="34" charset="0"/>
                <a:ea typeface="+mn-ea"/>
                <a:cs typeface="Arial" panose="020B0604020202020204" pitchFamily="34" charset="0"/>
              </a:rPr>
              <a:t>-</a:t>
            </a: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146146"/>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25152" y="5841669"/>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4707,15 км2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563491" y="2082501"/>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864067" y="2304738"/>
            <a:ext cx="796595" cy="177619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864067" y="1722545"/>
            <a:ext cx="796595" cy="35995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B6954E36-46AB-48FF-946C-98E20D95B288}"/>
              </a:ext>
            </a:extLst>
          </p:cNvPr>
          <p:cNvPicPr>
            <a:picLocks noChangeAspect="1"/>
          </p:cNvPicPr>
          <p:nvPr/>
        </p:nvPicPr>
        <p:blipFill>
          <a:blip r:embed="rId5"/>
          <a:stretch>
            <a:fillRect/>
          </a:stretch>
        </p:blipFill>
        <p:spPr>
          <a:xfrm>
            <a:off x="9660662" y="1722545"/>
            <a:ext cx="2452063" cy="2358389"/>
          </a:xfrm>
          <a:prstGeom prst="rect">
            <a:avLst/>
          </a:prstGeom>
        </p:spPr>
      </p:pic>
    </p:spTree>
    <p:extLst>
      <p:ext uri="{BB962C8B-B14F-4D97-AF65-F5344CB8AC3E}">
        <p14:creationId xmlns:p14="http://schemas.microsoft.com/office/powerpoint/2010/main" val="29075324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6922729" cy="400110"/>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a:t>
            </a:r>
            <a:r>
              <a:rPr lang="ru-RU" sz="2000" b="1" dirty="0" err="1">
                <a:latin typeface="Arial" panose="020B0604020202020204" pitchFamily="34" charset="0"/>
                <a:ea typeface="+mj-ea"/>
                <a:cs typeface="Arial" panose="020B0604020202020204" pitchFamily="34" charset="0"/>
              </a:rPr>
              <a:t>Талап</a:t>
            </a:r>
            <a:r>
              <a:rPr lang="ru-RU" sz="2000" b="1" dirty="0">
                <a:latin typeface="Arial" panose="020B0604020202020204" pitchFamily="34" charset="0"/>
                <a:ea typeface="+mj-ea"/>
                <a:cs typeface="Arial" panose="020B0604020202020204" pitchFamily="34" charset="0"/>
              </a:rPr>
              <a:t> 4 в </a:t>
            </a:r>
            <a:r>
              <a:rPr lang="ru-RU" sz="2000" b="1" dirty="0" err="1">
                <a:latin typeface="Arial" panose="020B0604020202020204" pitchFamily="34" charset="0"/>
                <a:ea typeface="+mj-ea"/>
                <a:cs typeface="Arial" panose="020B0604020202020204" pitchFamily="34" charset="0"/>
              </a:rPr>
              <a:t>Улытауской</a:t>
            </a:r>
            <a:r>
              <a:rPr lang="ru-RU" sz="2000" b="1" dirty="0">
                <a:latin typeface="Arial" panose="020B0604020202020204" pitchFamily="34" charset="0"/>
                <a:ea typeface="+mj-ea"/>
                <a:cs typeface="Arial" panose="020B0604020202020204" pitchFamily="34" charset="0"/>
              </a:rPr>
              <a:t> области</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5586145"/>
          </a:xfrm>
          <a:prstGeom prst="rect">
            <a:avLst/>
          </a:prstGeom>
          <a:noFill/>
        </p:spPr>
        <p:txBody>
          <a:bodyPr wrap="square" rtlCol="0">
            <a:spAutoFit/>
          </a:bodyPr>
          <a:lstStyle/>
          <a:p>
            <a:pPr indent="360000" algn="just" defTabSz="432000">
              <a:tabLst>
                <a:tab pos="432000" algn="l"/>
              </a:tabLst>
            </a:pPr>
            <a:r>
              <a:rPr lang="ru-RU" sz="1050" b="1" dirty="0">
                <a:latin typeface="Arial" panose="020B0604020202020204" pitchFamily="34" charset="0"/>
                <a:cs typeface="Arial" panose="020B0604020202020204" pitchFamily="34" charset="0"/>
              </a:rPr>
              <a:t>Краткая геологическая информация: </a:t>
            </a:r>
            <a:r>
              <a:rPr lang="ru-RU" sz="1050" dirty="0">
                <a:latin typeface="Arial" panose="020B0604020202020204" pitchFamily="34" charset="0"/>
                <a:cs typeface="Arial" panose="020B0604020202020204" pitchFamily="34" charset="0"/>
              </a:rPr>
              <a:t>В качестве региональных покрышек в пределах Южно-</a:t>
            </a:r>
            <a:r>
              <a:rPr lang="ru-RU" sz="1050" dirty="0" err="1">
                <a:latin typeface="Arial" panose="020B0604020202020204" pitchFamily="34" charset="0"/>
                <a:cs typeface="Arial" panose="020B0604020202020204" pitchFamily="34" charset="0"/>
              </a:rPr>
              <a:t>Торгайского</a:t>
            </a:r>
            <a:r>
              <a:rPr lang="ru-RU" sz="1050" dirty="0">
                <a:latin typeface="Arial" panose="020B0604020202020204" pitchFamily="34" charset="0"/>
                <a:cs typeface="Arial" panose="020B0604020202020204" pitchFamily="34" charset="0"/>
              </a:rPr>
              <a:t> ОБ выступают глинисто-</a:t>
            </a:r>
            <a:r>
              <a:rPr lang="ru-RU" sz="1050" dirty="0" err="1">
                <a:latin typeface="Arial" panose="020B0604020202020204" pitchFamily="34" charset="0"/>
                <a:cs typeface="Arial" panose="020B0604020202020204" pitchFamily="34" charset="0"/>
              </a:rPr>
              <a:t>аргиллитовые</a:t>
            </a:r>
            <a:r>
              <a:rPr lang="ru-RU" sz="1050" dirty="0">
                <a:latin typeface="Arial" panose="020B0604020202020204" pitchFamily="34" charset="0"/>
                <a:cs typeface="Arial" panose="020B0604020202020204" pitchFamily="34" charset="0"/>
              </a:rPr>
              <a:t> толщи палеогена, верхнего мела, нижнего мела и верхней юры. Ассоциации коллекторских и </a:t>
            </a:r>
            <a:r>
              <a:rPr lang="ru-RU" sz="1050" dirty="0" err="1">
                <a:latin typeface="Arial" panose="020B0604020202020204" pitchFamily="34" charset="0"/>
                <a:cs typeface="Arial" panose="020B0604020202020204" pitchFamily="34" charset="0"/>
              </a:rPr>
              <a:t>флюидоупорных</a:t>
            </a:r>
            <a:r>
              <a:rPr lang="ru-RU" sz="1050" dirty="0">
                <a:latin typeface="Arial" panose="020B0604020202020204" pitchFamily="34" charset="0"/>
                <a:cs typeface="Arial" panose="020B0604020202020204" pitchFamily="34" charset="0"/>
              </a:rPr>
              <a:t> горизонтов, содержащие скопления углеводородов, в целом формируют нефтегазоносные комплексы. В Южно-</a:t>
            </a:r>
            <a:r>
              <a:rPr lang="ru-RU" sz="1050" dirty="0" err="1">
                <a:latin typeface="Arial" panose="020B0604020202020204" pitchFamily="34" charset="0"/>
                <a:cs typeface="Arial" panose="020B0604020202020204" pitchFamily="34" charset="0"/>
              </a:rPr>
              <a:t>Торгайском</a:t>
            </a:r>
            <a:r>
              <a:rPr lang="ru-RU" sz="1050" dirty="0">
                <a:latin typeface="Arial" panose="020B0604020202020204" pitchFamily="34" charset="0"/>
                <a:cs typeface="Arial" panose="020B0604020202020204" pitchFamily="34" charset="0"/>
              </a:rPr>
              <a:t> ОБ они представлены несколькими типами: региональными комплексами, </a:t>
            </a:r>
            <a:r>
              <a:rPr lang="ru-RU" sz="1050" dirty="0" err="1">
                <a:latin typeface="Arial" panose="020B0604020202020204" pitchFamily="34" charset="0"/>
                <a:cs typeface="Arial" panose="020B0604020202020204" pitchFamily="34" charset="0"/>
              </a:rPr>
              <a:t>субкомплексами</a:t>
            </a:r>
            <a:r>
              <a:rPr lang="ru-RU" sz="1050" dirty="0">
                <a:latin typeface="Arial" panose="020B0604020202020204" pitchFamily="34" charset="0"/>
                <a:cs typeface="Arial" panose="020B0604020202020204" pitchFamily="34" charset="0"/>
              </a:rPr>
              <a:t> и зональными комплексами. В его пределах за  региональный нефтегазоносный - принимается юрский, в качестве </a:t>
            </a:r>
            <a:r>
              <a:rPr lang="ru-RU" sz="1050" dirty="0" err="1">
                <a:latin typeface="Arial" panose="020B0604020202020204" pitchFamily="34" charset="0"/>
                <a:cs typeface="Arial" panose="020B0604020202020204" pitchFamily="34" charset="0"/>
              </a:rPr>
              <a:t>субкомплексов</a:t>
            </a:r>
            <a:r>
              <a:rPr lang="ru-RU" sz="1050" dirty="0">
                <a:latin typeface="Arial" panose="020B0604020202020204" pitchFamily="34" charset="0"/>
                <a:cs typeface="Arial" panose="020B0604020202020204" pitchFamily="34" charset="0"/>
              </a:rPr>
              <a:t> – нижнемеловой, связанный с базальными толщами мезозоя и подстилающими дезинтегрированными </a:t>
            </a:r>
            <a:r>
              <a:rPr lang="ru-RU" sz="1050" dirty="0" err="1">
                <a:latin typeface="Arial" panose="020B0604020202020204" pitchFamily="34" charset="0"/>
                <a:cs typeface="Arial" panose="020B0604020202020204" pitchFamily="34" charset="0"/>
              </a:rPr>
              <a:t>домезозойскими</a:t>
            </a:r>
            <a:r>
              <a:rPr lang="ru-RU" sz="1050" dirty="0">
                <a:latin typeface="Arial" panose="020B0604020202020204" pitchFamily="34" charset="0"/>
                <a:cs typeface="Arial" panose="020B0604020202020204" pitchFamily="34" charset="0"/>
              </a:rPr>
              <a:t> образованиями, а в качестве зонально-локального </a:t>
            </a:r>
            <a:r>
              <a:rPr lang="ru-RU" sz="1050" dirty="0" err="1">
                <a:latin typeface="Arial" panose="020B0604020202020204" pitchFamily="34" charset="0"/>
                <a:cs typeface="Arial" panose="020B0604020202020204" pitchFamily="34" charset="0"/>
              </a:rPr>
              <a:t>субкомплекса</a:t>
            </a:r>
            <a:r>
              <a:rPr lang="ru-RU" sz="1050" dirty="0">
                <a:latin typeface="Arial" panose="020B0604020202020204" pitchFamily="34" charset="0"/>
                <a:cs typeface="Arial" panose="020B0604020202020204" pitchFamily="34" charset="0"/>
              </a:rPr>
              <a:t> - верхнепалеозойские карбонатно-терригенные отложения, сформированные дезинтегрированными толщами выступов фундамента. Нижний юрский нефтегазоносный </a:t>
            </a:r>
            <a:r>
              <a:rPr lang="ru-RU" sz="1050" dirty="0" err="1">
                <a:latin typeface="Arial" panose="020B0604020202020204" pitchFamily="34" charset="0"/>
                <a:cs typeface="Arial" panose="020B0604020202020204" pitchFamily="34" charset="0"/>
              </a:rPr>
              <a:t>подкомплекс</a:t>
            </a:r>
            <a:r>
              <a:rPr lang="ru-RU" sz="1050" dirty="0">
                <a:latin typeface="Arial" panose="020B0604020202020204" pitchFamily="34" charset="0"/>
                <a:cs typeface="Arial" panose="020B0604020202020204" pitchFamily="34" charset="0"/>
              </a:rPr>
              <a:t> охватывает две свиты: </a:t>
            </a:r>
            <a:r>
              <a:rPr lang="ru-RU" sz="1050" dirty="0" err="1">
                <a:latin typeface="Arial" panose="020B0604020202020204" pitchFamily="34" charset="0"/>
                <a:cs typeface="Arial" panose="020B0604020202020204" pitchFamily="34" charset="0"/>
              </a:rPr>
              <a:t>сазымбайскую</a:t>
            </a:r>
            <a:r>
              <a:rPr lang="ru-RU" sz="1050" dirty="0">
                <a:latin typeface="Arial" panose="020B0604020202020204" pitchFamily="34" charset="0"/>
                <a:cs typeface="Arial" panose="020B0604020202020204" pitchFamily="34" charset="0"/>
              </a:rPr>
              <a:t> и </a:t>
            </a:r>
            <a:r>
              <a:rPr lang="ru-RU" sz="1050" dirty="0" err="1">
                <a:latin typeface="Arial" panose="020B0604020202020204" pitchFamily="34" charset="0"/>
                <a:cs typeface="Arial" panose="020B0604020202020204" pitchFamily="34" charset="0"/>
              </a:rPr>
              <a:t>айбалинскую</a:t>
            </a:r>
            <a:r>
              <a:rPr lang="ru-RU" sz="1050" dirty="0">
                <a:latin typeface="Arial" panose="020B0604020202020204" pitchFamily="34" charset="0"/>
                <a:cs typeface="Arial" panose="020B0604020202020204" pitchFamily="34" charset="0"/>
              </a:rPr>
              <a:t>, представленные, соответственно, песчано-конгломератовой и </a:t>
            </a:r>
            <a:r>
              <a:rPr lang="ru-RU" sz="1050" dirty="0" err="1">
                <a:latin typeface="Arial" panose="020B0604020202020204" pitchFamily="34" charset="0"/>
                <a:cs typeface="Arial" panose="020B0604020202020204" pitchFamily="34" charset="0"/>
              </a:rPr>
              <a:t>алевро</a:t>
            </a:r>
            <a:r>
              <a:rPr lang="ru-RU" sz="1050" dirty="0">
                <a:latin typeface="Arial" panose="020B0604020202020204" pitchFamily="34" charset="0"/>
                <a:cs typeface="Arial" panose="020B0604020202020204" pitchFamily="34" charset="0"/>
              </a:rPr>
              <a:t>-песчано-</a:t>
            </a:r>
            <a:r>
              <a:rPr lang="ru-RU" sz="1050" dirty="0" err="1">
                <a:latin typeface="Arial" panose="020B0604020202020204" pitchFamily="34" charset="0"/>
                <a:cs typeface="Arial" panose="020B0604020202020204" pitchFamily="34" charset="0"/>
              </a:rPr>
              <a:t>аргиллитовой</a:t>
            </a:r>
            <a:r>
              <a:rPr lang="ru-RU" sz="1050" dirty="0">
                <a:latin typeface="Arial" panose="020B0604020202020204" pitchFamily="34" charset="0"/>
                <a:cs typeface="Arial" panose="020B0604020202020204" pitchFamily="34" charset="0"/>
              </a:rPr>
              <a:t> толщами. В отложениях </a:t>
            </a:r>
            <a:r>
              <a:rPr lang="ru-RU" sz="1050" dirty="0" err="1">
                <a:latin typeface="Arial" panose="020B0604020202020204" pitchFamily="34" charset="0"/>
                <a:cs typeface="Arial" panose="020B0604020202020204" pitchFamily="34" charset="0"/>
              </a:rPr>
              <a:t>айбалинской</a:t>
            </a:r>
            <a:r>
              <a:rPr lang="ru-RU" sz="1050" dirty="0">
                <a:latin typeface="Arial" panose="020B0604020202020204" pitchFamily="34" charset="0"/>
                <a:cs typeface="Arial" panose="020B0604020202020204" pitchFamily="34" charset="0"/>
              </a:rPr>
              <a:t> свиты установлены пачки с активными </a:t>
            </a:r>
            <a:r>
              <a:rPr lang="ru-RU" sz="1050" dirty="0" err="1">
                <a:latin typeface="Arial" panose="020B0604020202020204" pitchFamily="34" charset="0"/>
                <a:cs typeface="Arial" panose="020B0604020202020204" pitchFamily="34" charset="0"/>
              </a:rPr>
              <a:t>газопроявлениями</a:t>
            </a:r>
            <a:r>
              <a:rPr lang="ru-RU" sz="1050" dirty="0">
                <a:latin typeface="Arial" panose="020B0604020202020204" pitchFamily="34" charset="0"/>
                <a:cs typeface="Arial" panose="020B0604020202020204" pitchFamily="34" charset="0"/>
              </a:rPr>
              <a:t> (скважина 1-П </a:t>
            </a:r>
            <a:r>
              <a:rPr lang="ru-RU" sz="1050" dirty="0" err="1">
                <a:latin typeface="Arial" panose="020B0604020202020204" pitchFamily="34" charset="0"/>
                <a:cs typeface="Arial" panose="020B0604020202020204" pitchFamily="34" charset="0"/>
              </a:rPr>
              <a:t>Арыскум</a:t>
            </a:r>
            <a:r>
              <a:rPr lang="ru-RU" sz="1050" dirty="0">
                <a:latin typeface="Arial" panose="020B0604020202020204" pitchFamily="34" charset="0"/>
                <a:cs typeface="Arial" panose="020B0604020202020204" pitchFamily="34" charset="0"/>
              </a:rPr>
              <a:t>, Дощан-2), а в скважине Дощан-5 пачки </a:t>
            </a:r>
            <a:r>
              <a:rPr lang="ru-RU" sz="1050" dirty="0" err="1">
                <a:latin typeface="Arial" panose="020B0604020202020204" pitchFamily="34" charset="0"/>
                <a:cs typeface="Arial" panose="020B0604020202020204" pitchFamily="34" charset="0"/>
              </a:rPr>
              <a:t>переслаивания</a:t>
            </a:r>
            <a:r>
              <a:rPr lang="ru-RU" sz="1050" dirty="0">
                <a:latin typeface="Arial" panose="020B0604020202020204" pitchFamily="34" charset="0"/>
                <a:cs typeface="Arial" panose="020B0604020202020204" pitchFamily="34" charset="0"/>
              </a:rPr>
              <a:t> аргиллитов и песчаников с коэффициентом открытой пористости Коп=16-20% в интервалах 2000-2004м и 2012-2015м получен фонтанный приток нефти с газом дебитом Он=24,8м3/сут и </a:t>
            </a:r>
            <a:r>
              <a:rPr lang="ru-RU" sz="1050" dirty="0" err="1">
                <a:latin typeface="Arial" panose="020B0604020202020204" pitchFamily="34" charset="0"/>
                <a:cs typeface="Arial" panose="020B0604020202020204" pitchFamily="34" charset="0"/>
              </a:rPr>
              <a:t>Ог</a:t>
            </a:r>
            <a:r>
              <a:rPr lang="ru-RU" sz="1050" dirty="0">
                <a:latin typeface="Arial" panose="020B0604020202020204" pitchFamily="34" charset="0"/>
                <a:cs typeface="Arial" panose="020B0604020202020204" pitchFamily="34" charset="0"/>
              </a:rPr>
              <a:t>=3,3т.м3/сут. Средний юрский нефтегазоносный </a:t>
            </a:r>
            <a:r>
              <a:rPr lang="ru-RU" sz="1050" dirty="0" err="1">
                <a:latin typeface="Arial" panose="020B0604020202020204" pitchFamily="34" charset="0"/>
                <a:cs typeface="Arial" panose="020B0604020202020204" pitchFamily="34" charset="0"/>
              </a:rPr>
              <a:t>подкомплекс</a:t>
            </a:r>
            <a:r>
              <a:rPr lang="ru-RU" sz="1050" dirty="0">
                <a:latin typeface="Arial" panose="020B0604020202020204" pitchFamily="34" charset="0"/>
                <a:cs typeface="Arial" panose="020B0604020202020204" pitchFamily="34" charset="0"/>
              </a:rPr>
              <a:t> приурочен к толще, стратиграфический объединяющей отложения </a:t>
            </a:r>
            <a:r>
              <a:rPr lang="ru-RU" sz="1050" dirty="0" err="1">
                <a:latin typeface="Arial" panose="020B0604020202020204" pitchFamily="34" charset="0"/>
                <a:cs typeface="Arial" panose="020B0604020202020204" pitchFamily="34" charset="0"/>
              </a:rPr>
              <a:t>дощанской</a:t>
            </a:r>
            <a:r>
              <a:rPr lang="ru-RU" sz="1050" dirty="0">
                <a:latin typeface="Arial" panose="020B0604020202020204" pitchFamily="34" charset="0"/>
                <a:cs typeface="Arial" panose="020B0604020202020204" pitchFamily="34" charset="0"/>
              </a:rPr>
              <a:t> и </a:t>
            </a:r>
            <a:r>
              <a:rPr lang="ru-RU" sz="1050" dirty="0" err="1">
                <a:latin typeface="Arial" panose="020B0604020202020204" pitchFamily="34" charset="0"/>
                <a:cs typeface="Arial" panose="020B0604020202020204" pitchFamily="34" charset="0"/>
              </a:rPr>
              <a:t>карагансайской</a:t>
            </a:r>
            <a:r>
              <a:rPr lang="ru-RU" sz="1050" dirty="0">
                <a:latin typeface="Arial" panose="020B0604020202020204" pitchFamily="34" charset="0"/>
                <a:cs typeface="Arial" panose="020B0604020202020204" pitchFamily="34" charset="0"/>
              </a:rPr>
              <a:t> свит. Из песчаников </a:t>
            </a:r>
            <a:r>
              <a:rPr lang="ru-RU" sz="1050" dirty="0" err="1">
                <a:latin typeface="Arial" panose="020B0604020202020204" pitchFamily="34" charset="0"/>
                <a:cs typeface="Arial" panose="020B0604020202020204" pitchFamily="34" charset="0"/>
              </a:rPr>
              <a:t>дощанской</a:t>
            </a:r>
            <a:r>
              <a:rPr lang="ru-RU" sz="1050" dirty="0">
                <a:latin typeface="Arial" panose="020B0604020202020204" pitchFamily="34" charset="0"/>
                <a:cs typeface="Arial" panose="020B0604020202020204" pitchFamily="34" charset="0"/>
              </a:rPr>
              <a:t> свиты получены промышленные притоки газа на структуре </a:t>
            </a:r>
            <a:r>
              <a:rPr lang="ru-RU" sz="1050" dirty="0" err="1">
                <a:latin typeface="Arial" panose="020B0604020202020204" pitchFamily="34" charset="0"/>
                <a:cs typeface="Arial" panose="020B0604020202020204" pitchFamily="34" charset="0"/>
              </a:rPr>
              <a:t>Нуралы</a:t>
            </a:r>
            <a:r>
              <a:rPr lang="ru-RU" sz="1050" dirty="0">
                <a:latin typeface="Arial" panose="020B0604020202020204" pitchFamily="34" charset="0"/>
                <a:cs typeface="Arial" panose="020B0604020202020204" pitchFamily="34" charset="0"/>
              </a:rPr>
              <a:t> (скв. №3, интервалы 2337-2345м, 2359-2361м и 2366-2370м) дебитом 24,4 т.м3/сут на 9мм </a:t>
            </a:r>
            <a:r>
              <a:rPr lang="ru-RU" sz="1050" dirty="0" err="1">
                <a:latin typeface="Arial" panose="020B0604020202020204" pitchFamily="34" charset="0"/>
                <a:cs typeface="Arial" panose="020B0604020202020204" pitchFamily="34" charset="0"/>
              </a:rPr>
              <a:t>щтуцере</a:t>
            </a:r>
            <a:r>
              <a:rPr lang="ru-RU" sz="1050" dirty="0">
                <a:latin typeface="Arial" panose="020B0604020202020204" pitchFamily="34" charset="0"/>
                <a:cs typeface="Arial" panose="020B0604020202020204" pitchFamily="34" charset="0"/>
              </a:rPr>
              <a:t>, а также нефти и газа на структуре </a:t>
            </a:r>
            <a:r>
              <a:rPr lang="ru-RU" sz="1050" dirty="0" err="1">
                <a:latin typeface="Arial" panose="020B0604020202020204" pitchFamily="34" charset="0"/>
                <a:cs typeface="Arial" panose="020B0604020202020204" pitchFamily="34" charset="0"/>
              </a:rPr>
              <a:t>Майбулак</a:t>
            </a:r>
            <a:r>
              <a:rPr lang="ru-RU" sz="1050" dirty="0">
                <a:latin typeface="Arial" panose="020B0604020202020204" pitchFamily="34" charset="0"/>
                <a:cs typeface="Arial" panose="020B0604020202020204" pitchFamily="34" charset="0"/>
              </a:rPr>
              <a:t> (скважины №1, 5 и 9) и нефти на месторождений </a:t>
            </a:r>
            <a:r>
              <a:rPr lang="ru-RU" sz="1050" dirty="0" err="1">
                <a:latin typeface="Arial" panose="020B0604020202020204" pitchFamily="34" charset="0"/>
                <a:cs typeface="Arial" panose="020B0604020202020204" pitchFamily="34" charset="0"/>
              </a:rPr>
              <a:t>Кумколь</a:t>
            </a:r>
            <a:r>
              <a:rPr lang="ru-RU" sz="1050" dirty="0">
                <a:latin typeface="Arial" panose="020B0604020202020204" pitchFamily="34" charset="0"/>
                <a:cs typeface="Arial" panose="020B0604020202020204" pitchFamily="34" charset="0"/>
              </a:rPr>
              <a:t> и др. Верхний юрский нефтегазоносный </a:t>
            </a:r>
            <a:r>
              <a:rPr lang="ru-RU" sz="1050" dirty="0" err="1">
                <a:latin typeface="Arial" panose="020B0604020202020204" pitchFamily="34" charset="0"/>
                <a:cs typeface="Arial" panose="020B0604020202020204" pitchFamily="34" charset="0"/>
              </a:rPr>
              <a:t>подкомплекс</a:t>
            </a:r>
            <a:r>
              <a:rPr lang="ru-RU" sz="1050" dirty="0">
                <a:latin typeface="Arial" panose="020B0604020202020204" pitchFamily="34" charset="0"/>
                <a:cs typeface="Arial" panose="020B0604020202020204" pitchFamily="34" charset="0"/>
              </a:rPr>
              <a:t> приурочен к верхнеюрской толще, сложенной песчано-алевролитовыми и глинисто-</a:t>
            </a:r>
            <a:r>
              <a:rPr lang="ru-RU" sz="1050" dirty="0" err="1">
                <a:latin typeface="Arial" panose="020B0604020202020204" pitchFamily="34" charset="0"/>
                <a:cs typeface="Arial" panose="020B0604020202020204" pitchFamily="34" charset="0"/>
              </a:rPr>
              <a:t>аргиллитовыми</a:t>
            </a:r>
            <a:r>
              <a:rPr lang="ru-RU" sz="1050" dirty="0">
                <a:latin typeface="Arial" panose="020B0604020202020204" pitchFamily="34" charset="0"/>
                <a:cs typeface="Arial" panose="020B0604020202020204" pitchFamily="34" charset="0"/>
              </a:rPr>
              <a:t> пачками </a:t>
            </a:r>
            <a:r>
              <a:rPr lang="ru-RU" sz="1050" dirty="0" err="1">
                <a:latin typeface="Arial" panose="020B0604020202020204" pitchFamily="34" charset="0"/>
                <a:cs typeface="Arial" panose="020B0604020202020204" pitchFamily="34" charset="0"/>
              </a:rPr>
              <a:t>кумкольской</a:t>
            </a:r>
            <a:r>
              <a:rPr lang="ru-RU" sz="1050" dirty="0">
                <a:latin typeface="Arial" panose="020B0604020202020204" pitchFamily="34" charset="0"/>
                <a:cs typeface="Arial" panose="020B0604020202020204" pitchFamily="34" charset="0"/>
              </a:rPr>
              <a:t> и </a:t>
            </a:r>
            <a:r>
              <a:rPr lang="ru-RU" sz="1050" dirty="0" err="1">
                <a:latin typeface="Arial" panose="020B0604020202020204" pitchFamily="34" charset="0"/>
                <a:cs typeface="Arial" panose="020B0604020202020204" pitchFamily="34" charset="0"/>
              </a:rPr>
              <a:t>акшабулакской</a:t>
            </a:r>
            <a:r>
              <a:rPr lang="ru-RU" sz="1050" dirty="0">
                <a:latin typeface="Arial" panose="020B0604020202020204" pitchFamily="34" charset="0"/>
                <a:cs typeface="Arial" panose="020B0604020202020204" pitchFamily="34" charset="0"/>
              </a:rPr>
              <a:t> свит. Нефтегазоносность </a:t>
            </a:r>
            <a:r>
              <a:rPr lang="ru-RU" sz="1050" dirty="0" err="1">
                <a:latin typeface="Arial" panose="020B0604020202020204" pitchFamily="34" charset="0"/>
                <a:cs typeface="Arial" panose="020B0604020202020204" pitchFamily="34" charset="0"/>
              </a:rPr>
              <a:t>подкомплекса</a:t>
            </a:r>
            <a:r>
              <a:rPr lang="ru-RU" sz="1050" dirty="0">
                <a:latin typeface="Arial" panose="020B0604020202020204" pitchFamily="34" charset="0"/>
                <a:cs typeface="Arial" panose="020B0604020202020204" pitchFamily="34" charset="0"/>
              </a:rPr>
              <a:t> подтверждена получением промышленных притоков нефти и газа на площадях </a:t>
            </a:r>
            <a:r>
              <a:rPr lang="ru-RU" sz="1050" dirty="0" err="1">
                <a:latin typeface="Arial" panose="020B0604020202020204" pitchFamily="34" charset="0"/>
                <a:cs typeface="Arial" panose="020B0604020202020204" pitchFamily="34" charset="0"/>
              </a:rPr>
              <a:t>Кумколь</a:t>
            </a:r>
            <a:r>
              <a:rPr lang="ru-RU" sz="1050" dirty="0">
                <a:latin typeface="Arial" panose="020B0604020202020204" pitchFamily="34" charset="0"/>
                <a:cs typeface="Arial" panose="020B0604020202020204" pitchFamily="34" charset="0"/>
              </a:rPr>
              <a:t>, </a:t>
            </a:r>
            <a:r>
              <a:rPr lang="ru-RU" sz="1050" dirty="0" err="1">
                <a:latin typeface="Arial" panose="020B0604020202020204" pitchFamily="34" charset="0"/>
                <a:cs typeface="Arial" panose="020B0604020202020204" pitchFamily="34" charset="0"/>
              </a:rPr>
              <a:t>Арыскум</a:t>
            </a:r>
            <a:r>
              <a:rPr lang="ru-RU" sz="1050" dirty="0">
                <a:latin typeface="Arial" panose="020B0604020202020204" pitchFamily="34" charset="0"/>
                <a:cs typeface="Arial" panose="020B0604020202020204" pitchFamily="34" charset="0"/>
              </a:rPr>
              <a:t>, </a:t>
            </a:r>
            <a:r>
              <a:rPr lang="ru-RU" sz="1050" dirty="0" err="1">
                <a:latin typeface="Arial" panose="020B0604020202020204" pitchFamily="34" charset="0"/>
                <a:cs typeface="Arial" panose="020B0604020202020204" pitchFamily="34" charset="0"/>
              </a:rPr>
              <a:t>Нуралы</a:t>
            </a:r>
            <a:r>
              <a:rPr lang="ru-RU" sz="1050" dirty="0">
                <a:latin typeface="Arial" panose="020B0604020202020204" pitchFamily="34" charset="0"/>
                <a:cs typeface="Arial" panose="020B0604020202020204" pitchFamily="34" charset="0"/>
              </a:rPr>
              <a:t>, Аксай, </a:t>
            </a:r>
            <a:r>
              <a:rPr lang="ru-RU" sz="1050" dirty="0" err="1">
                <a:latin typeface="Arial" panose="020B0604020202020204" pitchFamily="34" charset="0"/>
                <a:cs typeface="Arial" panose="020B0604020202020204" pitchFamily="34" charset="0"/>
              </a:rPr>
              <a:t>Кызылкия</a:t>
            </a:r>
            <a:r>
              <a:rPr lang="ru-RU" sz="1050" dirty="0">
                <a:latin typeface="Arial" panose="020B0604020202020204" pitchFamily="34" charset="0"/>
                <a:cs typeface="Arial" panose="020B0604020202020204" pitchFamily="34" charset="0"/>
              </a:rPr>
              <a:t>, </a:t>
            </a:r>
            <a:r>
              <a:rPr lang="ru-RU" sz="1050" dirty="0" err="1">
                <a:latin typeface="Arial" panose="020B0604020202020204" pitchFamily="34" charset="0"/>
                <a:cs typeface="Arial" panose="020B0604020202020204" pitchFamily="34" charset="0"/>
              </a:rPr>
              <a:t>Акшабулак</a:t>
            </a:r>
            <a:r>
              <a:rPr lang="ru-RU" sz="1050" dirty="0">
                <a:latin typeface="Arial" panose="020B0604020202020204" pitchFamily="34" charset="0"/>
                <a:cs typeface="Arial" panose="020B0604020202020204" pitchFamily="34" charset="0"/>
              </a:rPr>
              <a:t>, </a:t>
            </a:r>
            <a:r>
              <a:rPr lang="ru-RU" sz="1050" dirty="0" err="1">
                <a:latin typeface="Arial" panose="020B0604020202020204" pitchFamily="34" charset="0"/>
                <a:cs typeface="Arial" panose="020B0604020202020204" pitchFamily="34" charset="0"/>
              </a:rPr>
              <a:t>Дощан</a:t>
            </a:r>
            <a:r>
              <a:rPr lang="ru-RU" sz="1050" dirty="0">
                <a:latin typeface="Arial" panose="020B0604020202020204" pitchFamily="34" charset="0"/>
                <a:cs typeface="Arial" panose="020B0604020202020204" pitchFamily="34" charset="0"/>
              </a:rPr>
              <a:t>, </a:t>
            </a:r>
            <a:r>
              <a:rPr lang="ru-RU" sz="1050" dirty="0" err="1">
                <a:latin typeface="Arial" panose="020B0604020202020204" pitchFamily="34" charset="0"/>
                <a:cs typeface="Arial" panose="020B0604020202020204" pitchFamily="34" charset="0"/>
              </a:rPr>
              <a:t>Майбулак</a:t>
            </a:r>
            <a:r>
              <a:rPr lang="ru-RU" sz="1050" dirty="0">
                <a:latin typeface="Arial" panose="020B0604020202020204" pitchFamily="34" charset="0"/>
                <a:cs typeface="Arial" panose="020B0604020202020204" pitchFamily="34" charset="0"/>
              </a:rPr>
              <a:t>. Нижнемеловой нефтегазоносный комплекс приурочен к </a:t>
            </a:r>
            <a:r>
              <a:rPr lang="ru-RU" sz="1050" dirty="0" err="1">
                <a:latin typeface="Arial" panose="020B0604020202020204" pitchFamily="34" charset="0"/>
                <a:cs typeface="Arial" panose="020B0604020202020204" pitchFamily="34" charset="0"/>
              </a:rPr>
              <a:t>верхненеокомской</a:t>
            </a:r>
            <a:r>
              <a:rPr lang="ru-RU" sz="1050" dirty="0">
                <a:latin typeface="Arial" panose="020B0604020202020204" pitchFamily="34" charset="0"/>
                <a:cs typeface="Arial" panose="020B0604020202020204" pitchFamily="34" charset="0"/>
              </a:rPr>
              <a:t> свите и </a:t>
            </a:r>
            <a:r>
              <a:rPr lang="ru-RU" sz="1050" dirty="0" err="1">
                <a:latin typeface="Arial" panose="020B0604020202020204" pitchFamily="34" charset="0"/>
                <a:cs typeface="Arial" panose="020B0604020202020204" pitchFamily="34" charset="0"/>
              </a:rPr>
              <a:t>арыскумской</a:t>
            </a:r>
            <a:r>
              <a:rPr lang="ru-RU" sz="1050" dirty="0">
                <a:latin typeface="Arial" panose="020B0604020202020204" pitchFamily="34" charset="0"/>
                <a:cs typeface="Arial" panose="020B0604020202020204" pitchFamily="34" charset="0"/>
              </a:rPr>
              <a:t> свите нижнего </a:t>
            </a:r>
            <a:r>
              <a:rPr lang="ru-RU" sz="1050" dirty="0" err="1">
                <a:latin typeface="Arial" panose="020B0604020202020204" pitchFamily="34" charset="0"/>
                <a:cs typeface="Arial" panose="020B0604020202020204" pitchFamily="34" charset="0"/>
              </a:rPr>
              <a:t>неокома</a:t>
            </a:r>
            <a:r>
              <a:rPr lang="ru-RU" sz="1050" dirty="0">
                <a:latin typeface="Arial" panose="020B0604020202020204" pitchFamily="34" charset="0"/>
                <a:cs typeface="Arial" panose="020B0604020202020204" pitchFamily="34" charset="0"/>
              </a:rPr>
              <a:t>. Нефтегазоносность нижнемелового (</a:t>
            </a:r>
            <a:r>
              <a:rPr lang="ru-RU" sz="1050" dirty="0" err="1">
                <a:latin typeface="Arial" panose="020B0604020202020204" pitchFamily="34" charset="0"/>
                <a:cs typeface="Arial" panose="020B0604020202020204" pitchFamily="34" charset="0"/>
              </a:rPr>
              <a:t>неокомского</a:t>
            </a:r>
            <a:r>
              <a:rPr lang="ru-RU" sz="1050" dirty="0">
                <a:latin typeface="Arial" panose="020B0604020202020204" pitchFamily="34" charset="0"/>
                <a:cs typeface="Arial" panose="020B0604020202020204" pitchFamily="34" charset="0"/>
              </a:rPr>
              <a:t>) комплекса подтверждена открытием залежей нефти и газа на месторождениях </a:t>
            </a:r>
            <a:r>
              <a:rPr lang="ru-RU" sz="1050" dirty="0" err="1">
                <a:latin typeface="Arial" panose="020B0604020202020204" pitchFamily="34" charset="0"/>
                <a:cs typeface="Arial" panose="020B0604020202020204" pitchFamily="34" charset="0"/>
              </a:rPr>
              <a:t>Кумколь</a:t>
            </a:r>
            <a:r>
              <a:rPr lang="ru-RU" sz="1050" dirty="0">
                <a:latin typeface="Arial" panose="020B0604020202020204" pitchFamily="34" charset="0"/>
                <a:cs typeface="Arial" panose="020B0604020202020204" pitchFamily="34" charset="0"/>
              </a:rPr>
              <a:t>, Аксай, </a:t>
            </a:r>
            <a:r>
              <a:rPr lang="ru-RU" sz="1050" dirty="0" err="1">
                <a:latin typeface="Arial" panose="020B0604020202020204" pitchFamily="34" charset="0"/>
                <a:cs typeface="Arial" panose="020B0604020202020204" pitchFamily="34" charset="0"/>
              </a:rPr>
              <a:t>Кызылкия</a:t>
            </a:r>
            <a:r>
              <a:rPr lang="ru-RU" sz="1050" dirty="0">
                <a:latin typeface="Arial" panose="020B0604020202020204" pitchFamily="34" charset="0"/>
                <a:cs typeface="Arial" panose="020B0604020202020204" pitchFamily="34" charset="0"/>
              </a:rPr>
              <a:t> и </a:t>
            </a:r>
            <a:r>
              <a:rPr lang="ru-RU" sz="1050" dirty="0" err="1">
                <a:latin typeface="Arial" panose="020B0604020202020204" pitchFamily="34" charset="0"/>
                <a:cs typeface="Arial" panose="020B0604020202020204" pitchFamily="34" charset="0"/>
              </a:rPr>
              <a:t>Нуралы</a:t>
            </a:r>
            <a:r>
              <a:rPr lang="ru-RU" sz="1050" dirty="0">
                <a:latin typeface="Arial" panose="020B0604020202020204" pitchFamily="34" charset="0"/>
                <a:cs typeface="Arial" panose="020B0604020202020204" pitchFamily="34" charset="0"/>
              </a:rPr>
              <a:t> и залежей газа на месторождениях </a:t>
            </a:r>
            <a:r>
              <a:rPr lang="ru-RU" sz="1050" dirty="0" err="1">
                <a:latin typeface="Arial" panose="020B0604020202020204" pitchFamily="34" charset="0"/>
                <a:cs typeface="Arial" panose="020B0604020202020204" pitchFamily="34" charset="0"/>
              </a:rPr>
              <a:t>Арыскум</a:t>
            </a:r>
            <a:r>
              <a:rPr lang="ru-RU" sz="1050" dirty="0">
                <a:latin typeface="Arial" panose="020B0604020202020204" pitchFamily="34" charset="0"/>
                <a:cs typeface="Arial" panose="020B0604020202020204" pitchFamily="34" charset="0"/>
              </a:rPr>
              <a:t> и </a:t>
            </a:r>
            <a:r>
              <a:rPr lang="ru-RU" sz="1050" dirty="0" err="1">
                <a:latin typeface="Arial" panose="020B0604020202020204" pitchFamily="34" charset="0"/>
                <a:cs typeface="Arial" panose="020B0604020202020204" pitchFamily="34" charset="0"/>
              </a:rPr>
              <a:t>Коныс</a:t>
            </a:r>
            <a:r>
              <a:rPr lang="ru-RU" sz="1050" dirty="0">
                <a:latin typeface="Arial" panose="020B0604020202020204" pitchFamily="34" charset="0"/>
                <a:cs typeface="Arial" panose="020B0604020202020204" pitchFamily="34" charset="0"/>
              </a:rPr>
              <a:t>. Из отложений верхнего </a:t>
            </a:r>
            <a:r>
              <a:rPr lang="ru-RU" sz="1050" dirty="0" err="1">
                <a:latin typeface="Arial" panose="020B0604020202020204" pitchFamily="34" charset="0"/>
                <a:cs typeface="Arial" panose="020B0604020202020204" pitchFamily="34" charset="0"/>
              </a:rPr>
              <a:t>неокома</a:t>
            </a:r>
            <a:r>
              <a:rPr lang="ru-RU" sz="1050" dirty="0">
                <a:latin typeface="Arial" panose="020B0604020202020204" pitchFamily="34" charset="0"/>
                <a:cs typeface="Arial" panose="020B0604020202020204" pitchFamily="34" charset="0"/>
              </a:rPr>
              <a:t> (скважина 1-п Бектас, интервал 962-974м) получен приток высоковязкой нефти с низким газовым фактором дебитом на 7мм штуцере, равным 29,1 м3/с.</a:t>
            </a:r>
          </a:p>
          <a:p>
            <a:pPr indent="360000" algn="just" defTabSz="432000">
              <a:tabLst>
                <a:tab pos="432000" algn="l"/>
              </a:tabLst>
            </a:pPr>
            <a:r>
              <a:rPr lang="ru-RU" sz="1050" b="1" dirty="0">
                <a:latin typeface="Arial" panose="020B0604020202020204" pitchFamily="34" charset="0"/>
                <a:cs typeface="Arial" panose="020B0604020202020204" pitchFamily="34" charset="0"/>
              </a:rPr>
              <a:t>Оценка прогнозных ресурсов</a:t>
            </a:r>
            <a:r>
              <a:rPr lang="en-US" sz="1050" b="1" dirty="0">
                <a:latin typeface="Arial" panose="020B0604020202020204" pitchFamily="34" charset="0"/>
                <a:cs typeface="Arial" panose="020B0604020202020204" pitchFamily="34" charset="0"/>
              </a:rPr>
              <a:t> </a:t>
            </a:r>
            <a:r>
              <a:rPr lang="kk-KZ" sz="1050" b="1" dirty="0">
                <a:latin typeface="Arial" panose="020B0604020202020204" pitchFamily="34" charset="0"/>
                <a:cs typeface="Arial" panose="020B0604020202020204" pitchFamily="34" charset="0"/>
              </a:rPr>
              <a:t>углеводородов</a:t>
            </a:r>
            <a:r>
              <a:rPr lang="ru-RU" sz="1050" b="1" dirty="0">
                <a:latin typeface="Arial" panose="020B0604020202020204" pitchFamily="34" charset="0"/>
                <a:cs typeface="Arial" panose="020B0604020202020204" pitchFamily="34" charset="0"/>
              </a:rPr>
              <a:t> на участке: </a:t>
            </a:r>
            <a:r>
              <a:rPr lang="en-US" sz="1050" b="1" dirty="0">
                <a:latin typeface="Arial" panose="020B0604020202020204" pitchFamily="34" charset="0"/>
                <a:cs typeface="Arial" panose="020B0604020202020204" pitchFamily="34" charset="0"/>
              </a:rPr>
              <a:t>&gt;</a:t>
            </a:r>
            <a:r>
              <a:rPr lang="ru-RU" sz="1050" b="1" dirty="0">
                <a:latin typeface="Arial" panose="020B0604020202020204" pitchFamily="34" charset="0"/>
                <a:cs typeface="Arial" panose="020B0604020202020204" pitchFamily="34" charset="0"/>
              </a:rPr>
              <a:t>20 </a:t>
            </a:r>
            <a:r>
              <a:rPr lang="ru-RU" sz="1050" b="1" dirty="0" err="1">
                <a:latin typeface="Arial" panose="020B0604020202020204" pitchFamily="34" charset="0"/>
                <a:cs typeface="Arial" panose="020B0604020202020204" pitchFamily="34" charset="0"/>
              </a:rPr>
              <a:t>млн.т</a:t>
            </a:r>
            <a:r>
              <a:rPr lang="ru-RU" sz="1050" b="1" dirty="0">
                <a:latin typeface="Arial" panose="020B0604020202020204" pitchFamily="34" charset="0"/>
                <a:cs typeface="Arial" panose="020B0604020202020204" pitchFamily="34" charset="0"/>
              </a:rPr>
              <a:t>. </a:t>
            </a:r>
            <a:r>
              <a:rPr lang="ru-RU" sz="1050" b="1" dirty="0" err="1">
                <a:latin typeface="Arial" panose="020B0604020202020204" pitchFamily="34" charset="0"/>
                <a:cs typeface="Arial" panose="020B0604020202020204" pitchFamily="34" charset="0"/>
              </a:rPr>
              <a:t>усл</a:t>
            </a:r>
            <a:r>
              <a:rPr lang="ru-RU" sz="1050" b="1" dirty="0">
                <a:latin typeface="Arial" panose="020B0604020202020204" pitchFamily="34" charset="0"/>
                <a:cs typeface="Arial" panose="020B0604020202020204" pitchFamily="34" charset="0"/>
              </a:rPr>
              <a:t>. </a:t>
            </a:r>
            <a:r>
              <a:rPr lang="ru-RU" sz="1050" b="1" dirty="0" err="1">
                <a:latin typeface="Arial" panose="020B0604020202020204" pitchFamily="34" charset="0"/>
                <a:cs typeface="Arial" panose="020B0604020202020204" pitchFamily="34" charset="0"/>
              </a:rPr>
              <a:t>топл</a:t>
            </a:r>
            <a:r>
              <a:rPr lang="ru-RU" sz="1050" b="1" dirty="0">
                <a:latin typeface="Arial" panose="020B0604020202020204" pitchFamily="34" charset="0"/>
                <a:cs typeface="Arial" panose="020B0604020202020204" pitchFamily="34" charset="0"/>
              </a:rPr>
              <a:t>.</a:t>
            </a:r>
            <a:endParaRPr lang="ru-RU" sz="1050" dirty="0">
              <a:latin typeface="Arial" panose="020B0604020202020204" pitchFamily="34" charset="0"/>
              <a:cs typeface="Arial" panose="020B0604020202020204" pitchFamily="34" charset="0"/>
            </a:endParaRPr>
          </a:p>
          <a:p>
            <a:pPr indent="360000" algn="just" defTabSz="432000">
              <a:tabLst>
                <a:tab pos="432000" algn="l"/>
              </a:tabLst>
            </a:pPr>
            <a:r>
              <a:rPr lang="ru-RU" sz="1050" b="1" dirty="0">
                <a:latin typeface="Arial" panose="020B0604020202020204" pitchFamily="34" charset="0"/>
                <a:cs typeface="Arial" panose="020B0604020202020204" pitchFamily="34" charset="0"/>
              </a:rPr>
              <a:t>Исторические отчеты</a:t>
            </a:r>
            <a:r>
              <a:rPr lang="ru-RU" sz="105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050" dirty="0">
                <a:latin typeface="Arial" panose="020B0604020202020204" pitchFamily="34" charset="0"/>
                <a:cs typeface="Arial" panose="020B0604020202020204" pitchFamily="34" charset="0"/>
              </a:rPr>
              <a:t>Список разведочных </a:t>
            </a:r>
            <a:r>
              <a:rPr lang="ru-RU" sz="1050" b="1" dirty="0">
                <a:latin typeface="Arial" panose="020B0604020202020204" pitchFamily="34" charset="0"/>
                <a:cs typeface="Arial" panose="020B0604020202020204" pitchFamily="34" charset="0"/>
              </a:rPr>
              <a:t>скважин</a:t>
            </a:r>
            <a:r>
              <a:rPr lang="ru-RU" sz="105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050" b="1" dirty="0">
                <a:latin typeface="Arial" panose="020B0604020202020204" pitchFamily="34" charset="0"/>
                <a:cs typeface="Arial" panose="020B0604020202020204" pitchFamily="34" charset="0"/>
              </a:rPr>
              <a:t>Стартовый размер подписного бонуса, (тенге): </a:t>
            </a:r>
            <a:r>
              <a:rPr lang="ru-RU" sz="1050" dirty="0">
                <a:latin typeface="Arial" panose="020B0604020202020204" pitchFamily="34" charset="0"/>
                <a:cs typeface="Arial" panose="020B0604020202020204" pitchFamily="34" charset="0"/>
              </a:rPr>
              <a:t>12 975 000,0</a:t>
            </a:r>
            <a:endParaRPr lang="ru-RU" sz="105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4510212"/>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353,12 км2</a:t>
            </a:r>
          </a:p>
          <a:p>
            <a:r>
              <a:rPr lang="ru-RU" sz="1000" dirty="0">
                <a:latin typeface="Arial" panose="020B0604020202020204" pitchFamily="34" charset="0"/>
                <a:cs typeface="Arial" panose="020B0604020202020204" pitchFamily="34" charset="0"/>
              </a:rPr>
              <a:t>Глубина – до кристаллического фундамента </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487291" y="1953510"/>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787867" y="2175747"/>
            <a:ext cx="1163327" cy="220463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flipV="1">
            <a:off x="8787867" y="1953510"/>
            <a:ext cx="1207897" cy="65854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CD13E883-4593-40BC-B25A-94986570BBAB}"/>
              </a:ext>
            </a:extLst>
          </p:cNvPr>
          <p:cNvPicPr>
            <a:picLocks noChangeAspect="1"/>
          </p:cNvPicPr>
          <p:nvPr/>
        </p:nvPicPr>
        <p:blipFill>
          <a:blip r:embed="rId5"/>
          <a:stretch>
            <a:fillRect/>
          </a:stretch>
        </p:blipFill>
        <p:spPr>
          <a:xfrm>
            <a:off x="9995764" y="2612052"/>
            <a:ext cx="2004947" cy="1796006"/>
          </a:xfrm>
          <a:prstGeom prst="rect">
            <a:avLst/>
          </a:prstGeom>
        </p:spPr>
      </p:pic>
    </p:spTree>
    <p:extLst>
      <p:ext uri="{BB962C8B-B14F-4D97-AF65-F5344CB8AC3E}">
        <p14:creationId xmlns:p14="http://schemas.microsoft.com/office/powerpoint/2010/main" val="3035421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2755158" cy="1592113"/>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92295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Жаркайын</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Северный в Костанайской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5078313"/>
          </a:xfrm>
          <a:prstGeom prst="rect">
            <a:avLst/>
          </a:prstGeom>
          <a:noFill/>
        </p:spPr>
        <p:txBody>
          <a:bodyPr wrap="square" rtlCol="0">
            <a:spAutoFit/>
          </a:bodyPr>
          <a:lstStyle/>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Краткая геологическая информация: </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В пределах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бассейна проявления нефти, газа и битумов отмечены во многих пунктах и в довольно широком стратиграфическом диапазоне осадков. В основном они связаны с карбонатно-терригенными толщами верхнего палеозоя (D3fm-C1), но в ряде случаев были установлены среди эффузивных пород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пермотриаса</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рэт</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-лейаса (туринская серия). В различных частях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осадочного бассейна подавляющее большинство признаков нефти и многочисленных, довольно интенсивных,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нефтегазопроявлений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вплоть до непромышленных притоков, связано с квазиплатформенным комплексом пород верхнего палеозоя. В пределах участка стратиграфический диапазон осадочных отложений, с породными ассоциациями которых связаны известные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нефтегазопроявления</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достаточно широк - от верхнедевонских до среднекаменноугольных включительно. В пределах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бассейна в качестве возможного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нефтегазоматеринского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комплекса может быть принята вся толща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верхнедевонско-нижнекаменноугольных</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образований. С большей достоверностью в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Торгайском</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бассейне выделяются покрышки зонального типа, которыми можно считать глинистые толщи нижнего мела, глинисто-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аргиллитовые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комплексы пород средней-верхней юры и продукты траппового вулканизма нижнего-среднего триаса. В толще осадочных образований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бассейна достаточно широко развиты коллекторы разнообразных типов. В качестве зональных коллекторов принимаются: песчано-конгломератовые комплексы пород средне-</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верхнекаменноугольного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возраста. К рангу региональных коллекторов относятся толщи карбонатных и песчаных пород верхнего девона и нижнего карбона. </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Оценка прогнозных ресурсов</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kk-KZ"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углеводородов</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участке: </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&gt;</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20 млн. т.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усл</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топл</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Исторические отчеты</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АО «НГС» по №РГФ/ТГФ: - </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Список разведочных </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скважин</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Стартовый размер подписного бонуса, (тенге):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51 900 000 </a:t>
            </a:r>
            <a:endPar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2816879"/>
          <a:ext cx="5156198" cy="3581400"/>
        </p:xfrm>
        <a:graphic>
          <a:graphicData uri="http://schemas.openxmlformats.org/drawingml/2006/table">
            <a:tbl>
              <a:tblPr/>
              <a:tblGrid>
                <a:gridCol w="138059">
                  <a:extLst>
                    <a:ext uri="{9D8B030D-6E8A-4147-A177-3AD203B41FA5}">
                      <a16:colId xmlns:a16="http://schemas.microsoft.com/office/drawing/2014/main" val="3976480454"/>
                    </a:ext>
                  </a:extLst>
                </a:gridCol>
                <a:gridCol w="234100">
                  <a:extLst>
                    <a:ext uri="{9D8B030D-6E8A-4147-A177-3AD203B41FA5}">
                      <a16:colId xmlns:a16="http://schemas.microsoft.com/office/drawing/2014/main" val="2538043625"/>
                    </a:ext>
                  </a:extLst>
                </a:gridCol>
                <a:gridCol w="234100">
                  <a:extLst>
                    <a:ext uri="{9D8B030D-6E8A-4147-A177-3AD203B41FA5}">
                      <a16:colId xmlns:a16="http://schemas.microsoft.com/office/drawing/2014/main" val="2023270365"/>
                    </a:ext>
                  </a:extLst>
                </a:gridCol>
                <a:gridCol w="234100">
                  <a:extLst>
                    <a:ext uri="{9D8B030D-6E8A-4147-A177-3AD203B41FA5}">
                      <a16:colId xmlns:a16="http://schemas.microsoft.com/office/drawing/2014/main" val="4285727340"/>
                    </a:ext>
                  </a:extLst>
                </a:gridCol>
                <a:gridCol w="258110">
                  <a:extLst>
                    <a:ext uri="{9D8B030D-6E8A-4147-A177-3AD203B41FA5}">
                      <a16:colId xmlns:a16="http://schemas.microsoft.com/office/drawing/2014/main" val="3202856338"/>
                    </a:ext>
                  </a:extLst>
                </a:gridCol>
                <a:gridCol w="258110">
                  <a:extLst>
                    <a:ext uri="{9D8B030D-6E8A-4147-A177-3AD203B41FA5}">
                      <a16:colId xmlns:a16="http://schemas.microsoft.com/office/drawing/2014/main" val="381919656"/>
                    </a:ext>
                  </a:extLst>
                </a:gridCol>
                <a:gridCol w="258110">
                  <a:extLst>
                    <a:ext uri="{9D8B030D-6E8A-4147-A177-3AD203B41FA5}">
                      <a16:colId xmlns:a16="http://schemas.microsoft.com/office/drawing/2014/main" val="3797695770"/>
                    </a:ext>
                  </a:extLst>
                </a:gridCol>
                <a:gridCol w="138059">
                  <a:extLst>
                    <a:ext uri="{9D8B030D-6E8A-4147-A177-3AD203B41FA5}">
                      <a16:colId xmlns:a16="http://schemas.microsoft.com/office/drawing/2014/main" val="3485762825"/>
                    </a:ext>
                  </a:extLst>
                </a:gridCol>
                <a:gridCol w="234100">
                  <a:extLst>
                    <a:ext uri="{9D8B030D-6E8A-4147-A177-3AD203B41FA5}">
                      <a16:colId xmlns:a16="http://schemas.microsoft.com/office/drawing/2014/main" val="4098500683"/>
                    </a:ext>
                  </a:extLst>
                </a:gridCol>
                <a:gridCol w="234100">
                  <a:extLst>
                    <a:ext uri="{9D8B030D-6E8A-4147-A177-3AD203B41FA5}">
                      <a16:colId xmlns:a16="http://schemas.microsoft.com/office/drawing/2014/main" val="983147630"/>
                    </a:ext>
                  </a:extLst>
                </a:gridCol>
                <a:gridCol w="234100">
                  <a:extLst>
                    <a:ext uri="{9D8B030D-6E8A-4147-A177-3AD203B41FA5}">
                      <a16:colId xmlns:a16="http://schemas.microsoft.com/office/drawing/2014/main" val="3029506162"/>
                    </a:ext>
                  </a:extLst>
                </a:gridCol>
                <a:gridCol w="270115">
                  <a:extLst>
                    <a:ext uri="{9D8B030D-6E8A-4147-A177-3AD203B41FA5}">
                      <a16:colId xmlns:a16="http://schemas.microsoft.com/office/drawing/2014/main" val="3870795035"/>
                    </a:ext>
                  </a:extLst>
                </a:gridCol>
                <a:gridCol w="270115">
                  <a:extLst>
                    <a:ext uri="{9D8B030D-6E8A-4147-A177-3AD203B41FA5}">
                      <a16:colId xmlns:a16="http://schemas.microsoft.com/office/drawing/2014/main" val="1577971805"/>
                    </a:ext>
                  </a:extLst>
                </a:gridCol>
                <a:gridCol w="270115">
                  <a:extLst>
                    <a:ext uri="{9D8B030D-6E8A-4147-A177-3AD203B41FA5}">
                      <a16:colId xmlns:a16="http://schemas.microsoft.com/office/drawing/2014/main" val="437328391"/>
                    </a:ext>
                  </a:extLst>
                </a:gridCol>
                <a:gridCol w="270115">
                  <a:extLst>
                    <a:ext uri="{9D8B030D-6E8A-4147-A177-3AD203B41FA5}">
                      <a16:colId xmlns:a16="http://schemas.microsoft.com/office/drawing/2014/main" val="4152856733"/>
                    </a:ext>
                  </a:extLst>
                </a:gridCol>
                <a:gridCol w="270115">
                  <a:extLst>
                    <a:ext uri="{9D8B030D-6E8A-4147-A177-3AD203B41FA5}">
                      <a16:colId xmlns:a16="http://schemas.microsoft.com/office/drawing/2014/main" val="796202297"/>
                    </a:ext>
                  </a:extLst>
                </a:gridCol>
                <a:gridCol w="270115">
                  <a:extLst>
                    <a:ext uri="{9D8B030D-6E8A-4147-A177-3AD203B41FA5}">
                      <a16:colId xmlns:a16="http://schemas.microsoft.com/office/drawing/2014/main" val="430898521"/>
                    </a:ext>
                  </a:extLst>
                </a:gridCol>
                <a:gridCol w="270115">
                  <a:extLst>
                    <a:ext uri="{9D8B030D-6E8A-4147-A177-3AD203B41FA5}">
                      <a16:colId xmlns:a16="http://schemas.microsoft.com/office/drawing/2014/main" val="859033598"/>
                    </a:ext>
                  </a:extLst>
                </a:gridCol>
                <a:gridCol w="270115">
                  <a:extLst>
                    <a:ext uri="{9D8B030D-6E8A-4147-A177-3AD203B41FA5}">
                      <a16:colId xmlns:a16="http://schemas.microsoft.com/office/drawing/2014/main" val="767801630"/>
                    </a:ext>
                  </a:extLst>
                </a:gridCol>
                <a:gridCol w="270115">
                  <a:extLst>
                    <a:ext uri="{9D8B030D-6E8A-4147-A177-3AD203B41FA5}">
                      <a16:colId xmlns:a16="http://schemas.microsoft.com/office/drawing/2014/main" val="1901524353"/>
                    </a:ext>
                  </a:extLst>
                </a:gridCol>
                <a:gridCol w="270115">
                  <a:extLst>
                    <a:ext uri="{9D8B030D-6E8A-4147-A177-3AD203B41FA5}">
                      <a16:colId xmlns:a16="http://schemas.microsoft.com/office/drawing/2014/main" val="4272101045"/>
                    </a:ext>
                  </a:extLst>
                </a:gridCol>
              </a:tblGrid>
              <a:tr h="85311">
                <a:tc gridSpan="21">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44239"/>
                  </a:ext>
                </a:extLst>
              </a:tr>
              <a:tr h="85311">
                <a:tc rowSpan="2">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21753"/>
                  </a:ext>
                </a:extLst>
              </a:tr>
              <a:tr h="85311">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85311">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85311">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85311">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85311">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959589"/>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7259491"/>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2490907"/>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1966022"/>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636712"/>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58180"/>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655513"/>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459286"/>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961628"/>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5791027"/>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8258695"/>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1538318"/>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5485035"/>
                  </a:ext>
                </a:extLst>
              </a:tr>
              <a:tr h="85311">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803347"/>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2429,48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953891" y="1031313"/>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254467" y="1253550"/>
            <a:ext cx="1565939" cy="152493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254467" y="896154"/>
            <a:ext cx="1565939" cy="13515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EC454685-7E90-4083-B213-137C1BF9CF34}"/>
              </a:ext>
            </a:extLst>
          </p:cNvPr>
          <p:cNvPicPr>
            <a:picLocks noChangeAspect="1"/>
          </p:cNvPicPr>
          <p:nvPr/>
        </p:nvPicPr>
        <p:blipFill>
          <a:blip r:embed="rId5"/>
          <a:stretch>
            <a:fillRect/>
          </a:stretch>
        </p:blipFill>
        <p:spPr>
          <a:xfrm>
            <a:off x="9820406" y="882346"/>
            <a:ext cx="1978207" cy="1896142"/>
          </a:xfrm>
          <a:prstGeom prst="rect">
            <a:avLst/>
          </a:prstGeom>
        </p:spPr>
      </p:pic>
    </p:spTree>
    <p:extLst>
      <p:ext uri="{BB962C8B-B14F-4D97-AF65-F5344CB8AC3E}">
        <p14:creationId xmlns:p14="http://schemas.microsoft.com/office/powerpoint/2010/main" val="3959264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891610"/>
            <a:ext cx="2755158" cy="1592113"/>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589659"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Жаркайын</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Южный в Костанайской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5816977"/>
          </a:xfrm>
          <a:prstGeom prst="rect">
            <a:avLst/>
          </a:prstGeom>
          <a:noFill/>
        </p:spPr>
        <p:txBody>
          <a:bodyPr wrap="square" rtlCol="0">
            <a:spAutoFit/>
          </a:bodyPr>
          <a:lstStyle/>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Краткая геологическая информация: </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В пределах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бассейна проявления нефти, газа и битумов отмечены во многих пунктах и в довольно широком стратиграфическом диапазоне осадков. В основном они связаны с карбонатно-терригенными толщами верхнего палеозоя (D3fm-C1), но в ряде случаев были установлены среди эффузивных пород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пермотриаса</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рэт</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-лейаса (туринская серия). В различных частях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осадочного бассейна подавляющее большинство признаков нефти и многочисленных, довольно интенсивных,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нефтегазопроявлений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вплоть до непромышленных притоков, связано с квазиплатформенным комплексом пород верхнего палеозоя. В пределах участка стратиграфический диапазон осадочных отложений, с породными ассоциациями которых связаны известные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нефтегазопроявления</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достаточно широк - от верхнедевонских до среднекаменноугольных включительно. В пределах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бассейна в качестве возможного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нефтегазоматеринского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комплекса может быть принята вся толща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верхнедевонско-нижнекаменноугольных</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образований. С большей достоверностью в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Торгайском</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бассейне выделяются покрышки зонального типа, которыми можно считать глинистые толщи нижнего мела, глинисто-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аргиллитовые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комплексы пород средней-верхней юры и продукты траппового вулканизма нижнего-среднего триаса. В толще осадочных образований Северо-</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Торгайского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бассейна достаточно широко развиты коллекторы разнообразных типов. В качестве зональных коллекторов принимаются: песчано-конгломератовые толщи пород средней юры, которые в единичных рифтах (грабенах, депрессиях)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Убагано-Кушмурунской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Приишимской</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зон и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песча</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-но-конгломератовые комплексы пород средне-</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верхнекаменноугольного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возраста. К рангу региональных коллекторов относятся толщи карбонатных и песчаных пород верхнего девона и нижнего карбона. К зональным коллекторам относятся карбонатные и песчанистые породы среднего девона и зона дезинтеграции протерозойско-нижнепалеозойских </a:t>
            </a:r>
            <a:r>
              <a:rPr kumimoji="0" lang="ru-RU" sz="12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складчато</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-метаморфических образований выступов фундамента. </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Оценка прогнозных ресурсов</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kk-KZ"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углеводородов</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участке: </a:t>
            </a: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&gt;</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60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млн.т</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усл</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2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топл</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Исторические отчеты</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АО «НГС» по №РГФ/ТГФ: -</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Список разведочных </a:t>
            </a: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скважин</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marL="0" marR="0" lvl="0" indent="360000" algn="just" defTabSz="432000" rtl="0" eaLnBrk="1" fontAlgn="auto" latinLnBrk="0" hangingPunct="1">
              <a:lnSpc>
                <a:spcPct val="100000"/>
              </a:lnSpc>
              <a:spcBef>
                <a:spcPts val="0"/>
              </a:spcBef>
              <a:spcAft>
                <a:spcPts val="0"/>
              </a:spcAft>
              <a:buClrTx/>
              <a:buSzTx/>
              <a:buFontTx/>
              <a:buNone/>
              <a:tabLst>
                <a:tab pos="432000" algn="l"/>
              </a:tabLst>
              <a:defRPr/>
            </a:pPr>
            <a:r>
              <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Стартовый размер подписного бонуса, (тенге):</a:t>
            </a:r>
            <a:r>
              <a:rPr kumimoji="0" lang="ru-RU"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48 180 500 </a:t>
            </a:r>
            <a:endParaRPr kumimoji="0" lang="ru-RU"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2512078"/>
          <a:ext cx="5156198" cy="3952875"/>
        </p:xfrm>
        <a:graphic>
          <a:graphicData uri="http://schemas.openxmlformats.org/drawingml/2006/table">
            <a:tbl>
              <a:tblPr/>
              <a:tblGrid>
                <a:gridCol w="138059">
                  <a:extLst>
                    <a:ext uri="{9D8B030D-6E8A-4147-A177-3AD203B41FA5}">
                      <a16:colId xmlns:a16="http://schemas.microsoft.com/office/drawing/2014/main" val="3976480454"/>
                    </a:ext>
                  </a:extLst>
                </a:gridCol>
                <a:gridCol w="234100">
                  <a:extLst>
                    <a:ext uri="{9D8B030D-6E8A-4147-A177-3AD203B41FA5}">
                      <a16:colId xmlns:a16="http://schemas.microsoft.com/office/drawing/2014/main" val="2538043625"/>
                    </a:ext>
                  </a:extLst>
                </a:gridCol>
                <a:gridCol w="234100">
                  <a:extLst>
                    <a:ext uri="{9D8B030D-6E8A-4147-A177-3AD203B41FA5}">
                      <a16:colId xmlns:a16="http://schemas.microsoft.com/office/drawing/2014/main" val="2023270365"/>
                    </a:ext>
                  </a:extLst>
                </a:gridCol>
                <a:gridCol w="234100">
                  <a:extLst>
                    <a:ext uri="{9D8B030D-6E8A-4147-A177-3AD203B41FA5}">
                      <a16:colId xmlns:a16="http://schemas.microsoft.com/office/drawing/2014/main" val="4285727340"/>
                    </a:ext>
                  </a:extLst>
                </a:gridCol>
                <a:gridCol w="258110">
                  <a:extLst>
                    <a:ext uri="{9D8B030D-6E8A-4147-A177-3AD203B41FA5}">
                      <a16:colId xmlns:a16="http://schemas.microsoft.com/office/drawing/2014/main" val="3202856338"/>
                    </a:ext>
                  </a:extLst>
                </a:gridCol>
                <a:gridCol w="258110">
                  <a:extLst>
                    <a:ext uri="{9D8B030D-6E8A-4147-A177-3AD203B41FA5}">
                      <a16:colId xmlns:a16="http://schemas.microsoft.com/office/drawing/2014/main" val="381919656"/>
                    </a:ext>
                  </a:extLst>
                </a:gridCol>
                <a:gridCol w="258110">
                  <a:extLst>
                    <a:ext uri="{9D8B030D-6E8A-4147-A177-3AD203B41FA5}">
                      <a16:colId xmlns:a16="http://schemas.microsoft.com/office/drawing/2014/main" val="3797695770"/>
                    </a:ext>
                  </a:extLst>
                </a:gridCol>
                <a:gridCol w="138059">
                  <a:extLst>
                    <a:ext uri="{9D8B030D-6E8A-4147-A177-3AD203B41FA5}">
                      <a16:colId xmlns:a16="http://schemas.microsoft.com/office/drawing/2014/main" val="3485762825"/>
                    </a:ext>
                  </a:extLst>
                </a:gridCol>
                <a:gridCol w="234100">
                  <a:extLst>
                    <a:ext uri="{9D8B030D-6E8A-4147-A177-3AD203B41FA5}">
                      <a16:colId xmlns:a16="http://schemas.microsoft.com/office/drawing/2014/main" val="4098500683"/>
                    </a:ext>
                  </a:extLst>
                </a:gridCol>
                <a:gridCol w="234100">
                  <a:extLst>
                    <a:ext uri="{9D8B030D-6E8A-4147-A177-3AD203B41FA5}">
                      <a16:colId xmlns:a16="http://schemas.microsoft.com/office/drawing/2014/main" val="983147630"/>
                    </a:ext>
                  </a:extLst>
                </a:gridCol>
                <a:gridCol w="234100">
                  <a:extLst>
                    <a:ext uri="{9D8B030D-6E8A-4147-A177-3AD203B41FA5}">
                      <a16:colId xmlns:a16="http://schemas.microsoft.com/office/drawing/2014/main" val="3029506162"/>
                    </a:ext>
                  </a:extLst>
                </a:gridCol>
                <a:gridCol w="270115">
                  <a:extLst>
                    <a:ext uri="{9D8B030D-6E8A-4147-A177-3AD203B41FA5}">
                      <a16:colId xmlns:a16="http://schemas.microsoft.com/office/drawing/2014/main" val="3870795035"/>
                    </a:ext>
                  </a:extLst>
                </a:gridCol>
                <a:gridCol w="270115">
                  <a:extLst>
                    <a:ext uri="{9D8B030D-6E8A-4147-A177-3AD203B41FA5}">
                      <a16:colId xmlns:a16="http://schemas.microsoft.com/office/drawing/2014/main" val="1577971805"/>
                    </a:ext>
                  </a:extLst>
                </a:gridCol>
                <a:gridCol w="270115">
                  <a:extLst>
                    <a:ext uri="{9D8B030D-6E8A-4147-A177-3AD203B41FA5}">
                      <a16:colId xmlns:a16="http://schemas.microsoft.com/office/drawing/2014/main" val="437328391"/>
                    </a:ext>
                  </a:extLst>
                </a:gridCol>
                <a:gridCol w="270115">
                  <a:extLst>
                    <a:ext uri="{9D8B030D-6E8A-4147-A177-3AD203B41FA5}">
                      <a16:colId xmlns:a16="http://schemas.microsoft.com/office/drawing/2014/main" val="4152856733"/>
                    </a:ext>
                  </a:extLst>
                </a:gridCol>
                <a:gridCol w="270115">
                  <a:extLst>
                    <a:ext uri="{9D8B030D-6E8A-4147-A177-3AD203B41FA5}">
                      <a16:colId xmlns:a16="http://schemas.microsoft.com/office/drawing/2014/main" val="796202297"/>
                    </a:ext>
                  </a:extLst>
                </a:gridCol>
                <a:gridCol w="270115">
                  <a:extLst>
                    <a:ext uri="{9D8B030D-6E8A-4147-A177-3AD203B41FA5}">
                      <a16:colId xmlns:a16="http://schemas.microsoft.com/office/drawing/2014/main" val="430898521"/>
                    </a:ext>
                  </a:extLst>
                </a:gridCol>
                <a:gridCol w="270115">
                  <a:extLst>
                    <a:ext uri="{9D8B030D-6E8A-4147-A177-3AD203B41FA5}">
                      <a16:colId xmlns:a16="http://schemas.microsoft.com/office/drawing/2014/main" val="859033598"/>
                    </a:ext>
                  </a:extLst>
                </a:gridCol>
                <a:gridCol w="270115">
                  <a:extLst>
                    <a:ext uri="{9D8B030D-6E8A-4147-A177-3AD203B41FA5}">
                      <a16:colId xmlns:a16="http://schemas.microsoft.com/office/drawing/2014/main" val="767801630"/>
                    </a:ext>
                  </a:extLst>
                </a:gridCol>
                <a:gridCol w="270115">
                  <a:extLst>
                    <a:ext uri="{9D8B030D-6E8A-4147-A177-3AD203B41FA5}">
                      <a16:colId xmlns:a16="http://schemas.microsoft.com/office/drawing/2014/main" val="1901524353"/>
                    </a:ext>
                  </a:extLst>
                </a:gridCol>
                <a:gridCol w="270115">
                  <a:extLst>
                    <a:ext uri="{9D8B030D-6E8A-4147-A177-3AD203B41FA5}">
                      <a16:colId xmlns:a16="http://schemas.microsoft.com/office/drawing/2014/main" val="4272101045"/>
                    </a:ext>
                  </a:extLst>
                </a:gridCol>
              </a:tblGrid>
              <a:tr h="108244">
                <a:tc gridSpan="21">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44239"/>
                  </a:ext>
                </a:extLst>
              </a:tr>
              <a:tr h="208162">
                <a:tc rowSpan="2">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21753"/>
                  </a:ext>
                </a:extLst>
              </a:tr>
              <a:tr h="108244">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dirty="0">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08244">
                <a:tc>
                  <a:txBody>
                    <a:bodyPr/>
                    <a:lstStyle/>
                    <a:p>
                      <a:pPr algn="ctr" fontAlgn="ctr"/>
                      <a:r>
                        <a:rPr lang="ru-KZ" sz="75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108244">
                <a:tc>
                  <a:txBody>
                    <a:bodyPr/>
                    <a:lstStyle/>
                    <a:p>
                      <a:pPr algn="ctr" fontAlgn="ctr"/>
                      <a:r>
                        <a:rPr lang="ru-KZ" sz="750" b="1"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39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959589"/>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69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7259491"/>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249090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1966022"/>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636712"/>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58180"/>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655513"/>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19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45928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961628"/>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49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39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579102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88258695"/>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79</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71538318"/>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80</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55485035"/>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53</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81</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29803347"/>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54</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82</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93260746"/>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27</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55</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32235559"/>
                  </a:ext>
                </a:extLst>
              </a:tr>
              <a:tr h="108244">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28</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750" b="1" i="0" u="none" strike="noStrike" dirty="0">
                          <a:solidFill>
                            <a:srgbClr val="000000"/>
                          </a:solidFill>
                          <a:effectLst/>
                          <a:latin typeface="Arial" panose="020B0604020202020204" pitchFamily="34" charset="0"/>
                          <a:cs typeface="Arial" panose="020B0604020202020204" pitchFamily="34" charset="0"/>
                        </a:rPr>
                        <a:t>56</a:t>
                      </a: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64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756"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endParaRPr lang="ru-KZ" sz="75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86315463"/>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Общая площадь участка недр – 2288,46 км2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Глубина – до кристаллического фундамента</a:t>
            </a:r>
            <a:endParaRPr kumimoji="0" lang="ru-KZ" sz="1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7953891" y="997445"/>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KZ"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254467" y="1219682"/>
            <a:ext cx="1719032" cy="126404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254467" y="896154"/>
            <a:ext cx="1719032" cy="10129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Рисунок 1">
            <a:extLst>
              <a:ext uri="{FF2B5EF4-FFF2-40B4-BE49-F238E27FC236}">
                <a16:creationId xmlns:a16="http://schemas.microsoft.com/office/drawing/2014/main" id="{C2D0496C-E38B-4A95-8A7B-E2E0EF601AE2}"/>
              </a:ext>
            </a:extLst>
          </p:cNvPr>
          <p:cNvPicPr>
            <a:picLocks noChangeAspect="1"/>
          </p:cNvPicPr>
          <p:nvPr/>
        </p:nvPicPr>
        <p:blipFill>
          <a:blip r:embed="rId5"/>
          <a:stretch>
            <a:fillRect/>
          </a:stretch>
        </p:blipFill>
        <p:spPr>
          <a:xfrm>
            <a:off x="9973499" y="886201"/>
            <a:ext cx="1671424" cy="1601934"/>
          </a:xfrm>
          <a:prstGeom prst="rect">
            <a:avLst/>
          </a:prstGeom>
        </p:spPr>
      </p:pic>
    </p:spTree>
    <p:extLst>
      <p:ext uri="{BB962C8B-B14F-4D97-AF65-F5344CB8AC3E}">
        <p14:creationId xmlns:p14="http://schemas.microsoft.com/office/powerpoint/2010/main" val="3780006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090915" cy="1786136"/>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958350" cy="400110"/>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a:t>
            </a:r>
            <a:r>
              <a:rPr lang="ru-RU" sz="2000" b="1" dirty="0" err="1">
                <a:latin typeface="Arial" panose="020B0604020202020204" pitchFamily="34" charset="0"/>
                <a:ea typeface="+mj-ea"/>
                <a:cs typeface="Arial" panose="020B0604020202020204" pitchFamily="34" charset="0"/>
              </a:rPr>
              <a:t>Жаркайын</a:t>
            </a:r>
            <a:r>
              <a:rPr lang="ru-RU" sz="2000" b="1" dirty="0">
                <a:latin typeface="Arial" panose="020B0604020202020204" pitchFamily="34" charset="0"/>
                <a:ea typeface="+mj-ea"/>
                <a:cs typeface="Arial" panose="020B0604020202020204" pitchFamily="34" charset="0"/>
              </a:rPr>
              <a:t> Южный - 2 в Костанайской области</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5816977"/>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пределах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проявления нефти, газа и битумов отмечены во многих пунктах и в довольно широком стратиграфическом диапазоне осадков. В основном они связаны с карбонатно-терригенными толщами верхнего палеозоя (D3fm-C1), но в ряде случаев были установлены среди эффузивных пород </a:t>
            </a:r>
            <a:r>
              <a:rPr lang="ru-RU" sz="1200" dirty="0" err="1">
                <a:latin typeface="Arial" panose="020B0604020202020204" pitchFamily="34" charset="0"/>
                <a:cs typeface="Arial" panose="020B0604020202020204" pitchFamily="34" charset="0"/>
              </a:rPr>
              <a:t>пермотриаса</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рэт</a:t>
            </a:r>
            <a:r>
              <a:rPr lang="ru-RU" sz="1200" dirty="0">
                <a:latin typeface="Arial" panose="020B0604020202020204" pitchFamily="34" charset="0"/>
                <a:cs typeface="Arial" panose="020B0604020202020204" pitchFamily="34" charset="0"/>
              </a:rPr>
              <a:t>-лейаса (туринская серия). В различных частях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осадочного бассейна подавляющее большинство признаков нефти и многочисленных, довольно интенсивных, </a:t>
            </a:r>
            <a:r>
              <a:rPr lang="ru-RU" sz="1200" dirty="0" err="1">
                <a:latin typeface="Arial" panose="020B0604020202020204" pitchFamily="34" charset="0"/>
                <a:cs typeface="Arial" panose="020B0604020202020204" pitchFamily="34" charset="0"/>
              </a:rPr>
              <a:t>нефтегазопроявлений</a:t>
            </a:r>
            <a:r>
              <a:rPr lang="ru-RU" sz="1200" dirty="0">
                <a:latin typeface="Arial" panose="020B0604020202020204" pitchFamily="34" charset="0"/>
                <a:cs typeface="Arial" panose="020B0604020202020204" pitchFamily="34" charset="0"/>
              </a:rPr>
              <a:t>, вплоть до непромышленных притоков, связано с квазиплатформенным комплексом пород верхнего палеозоя. В пределах участка стратиграфический диапазон осадочных отложений, с породными ассоциациями которых связаны известные </a:t>
            </a:r>
            <a:r>
              <a:rPr lang="ru-RU" sz="1200" dirty="0" err="1">
                <a:latin typeface="Arial" panose="020B0604020202020204" pitchFamily="34" charset="0"/>
                <a:cs typeface="Arial" panose="020B0604020202020204" pitchFamily="34" charset="0"/>
              </a:rPr>
              <a:t>нефтегазопроявления</a:t>
            </a:r>
            <a:r>
              <a:rPr lang="ru-RU" sz="1200" dirty="0">
                <a:latin typeface="Arial" panose="020B0604020202020204" pitchFamily="34" charset="0"/>
                <a:cs typeface="Arial" panose="020B0604020202020204" pitchFamily="34" charset="0"/>
              </a:rPr>
              <a:t>, достаточно широк - от верхнедевонских до среднекаменноугольных включительно. В пределах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в качестве возможного </a:t>
            </a:r>
            <a:r>
              <a:rPr lang="ru-RU" sz="1200" dirty="0" err="1">
                <a:latin typeface="Arial" panose="020B0604020202020204" pitchFamily="34" charset="0"/>
                <a:cs typeface="Arial" panose="020B0604020202020204" pitchFamily="34" charset="0"/>
              </a:rPr>
              <a:t>нефтегазоматеринского</a:t>
            </a:r>
            <a:r>
              <a:rPr lang="ru-RU" sz="1200" dirty="0">
                <a:latin typeface="Arial" panose="020B0604020202020204" pitchFamily="34" charset="0"/>
                <a:cs typeface="Arial" panose="020B0604020202020204" pitchFamily="34" charset="0"/>
              </a:rPr>
              <a:t> комплекса может быть принята вся толща </a:t>
            </a:r>
            <a:r>
              <a:rPr lang="ru-RU" sz="1200" dirty="0" err="1">
                <a:latin typeface="Arial" panose="020B0604020202020204" pitchFamily="34" charset="0"/>
                <a:cs typeface="Arial" panose="020B0604020202020204" pitchFamily="34" charset="0"/>
              </a:rPr>
              <a:t>верхнедевонско-нижнекаменноугольных</a:t>
            </a:r>
            <a:r>
              <a:rPr lang="ru-RU" sz="1200" dirty="0">
                <a:latin typeface="Arial" panose="020B0604020202020204" pitchFamily="34" charset="0"/>
                <a:cs typeface="Arial" panose="020B0604020202020204" pitchFamily="34" charset="0"/>
              </a:rPr>
              <a:t> образований. С большей достоверностью в Северо-</a:t>
            </a:r>
            <a:r>
              <a:rPr lang="ru-RU" sz="1200" dirty="0" err="1">
                <a:latin typeface="Arial" panose="020B0604020202020204" pitchFamily="34" charset="0"/>
                <a:cs typeface="Arial" panose="020B0604020202020204" pitchFamily="34" charset="0"/>
              </a:rPr>
              <a:t>Торгайском</a:t>
            </a:r>
            <a:r>
              <a:rPr lang="ru-RU" sz="1200" dirty="0">
                <a:latin typeface="Arial" panose="020B0604020202020204" pitchFamily="34" charset="0"/>
                <a:cs typeface="Arial" panose="020B0604020202020204" pitchFamily="34" charset="0"/>
              </a:rPr>
              <a:t> бассейне выделяются покрышки зонального типа, которыми можно считать глинистые толщи нижнего мела, глинисто-</a:t>
            </a:r>
            <a:r>
              <a:rPr lang="ru-RU" sz="1200" dirty="0" err="1">
                <a:latin typeface="Arial" panose="020B0604020202020204" pitchFamily="34" charset="0"/>
                <a:cs typeface="Arial" panose="020B0604020202020204" pitchFamily="34" charset="0"/>
              </a:rPr>
              <a:t>аргиллитовые</a:t>
            </a:r>
            <a:r>
              <a:rPr lang="ru-RU" sz="1200" dirty="0">
                <a:latin typeface="Arial" panose="020B0604020202020204" pitchFamily="34" charset="0"/>
                <a:cs typeface="Arial" panose="020B0604020202020204" pitchFamily="34" charset="0"/>
              </a:rPr>
              <a:t> комплексы пород средней-верхней юры и продукты траппового вулканизма нижнего-среднего триаса. В толще осадочных образований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достаточно широко развиты коллекторы разнообразных типов. В качестве зональных коллекторов принимаются: песчано-конгломератовые толщи пород средней юры, которые в единичных рифтах (грабенах, депрессиях) </a:t>
            </a:r>
            <a:r>
              <a:rPr lang="ru-RU" sz="1200" dirty="0" err="1">
                <a:latin typeface="Arial" panose="020B0604020202020204" pitchFamily="34" charset="0"/>
                <a:cs typeface="Arial" panose="020B0604020202020204" pitchFamily="34" charset="0"/>
              </a:rPr>
              <a:t>Убагано-Кушмурунской</a:t>
            </a:r>
            <a:r>
              <a:rPr lang="ru-RU" sz="1200" dirty="0">
                <a:latin typeface="Arial" panose="020B0604020202020204" pitchFamily="34" charset="0"/>
                <a:cs typeface="Arial" panose="020B0604020202020204" pitchFamily="34" charset="0"/>
              </a:rPr>
              <a:t> и </a:t>
            </a:r>
            <a:r>
              <a:rPr lang="ru-RU" sz="1200" dirty="0" err="1">
                <a:latin typeface="Arial" panose="020B0604020202020204" pitchFamily="34" charset="0"/>
                <a:cs typeface="Arial" panose="020B0604020202020204" pitchFamily="34" charset="0"/>
              </a:rPr>
              <a:t>Приишимской</a:t>
            </a:r>
            <a:r>
              <a:rPr lang="ru-RU" sz="1200" dirty="0">
                <a:latin typeface="Arial" panose="020B0604020202020204" pitchFamily="34" charset="0"/>
                <a:cs typeface="Arial" panose="020B0604020202020204" pitchFamily="34" charset="0"/>
              </a:rPr>
              <a:t> зон и </a:t>
            </a:r>
            <a:r>
              <a:rPr lang="ru-RU" sz="1200" dirty="0" err="1">
                <a:latin typeface="Arial" panose="020B0604020202020204" pitchFamily="34" charset="0"/>
                <a:cs typeface="Arial" panose="020B0604020202020204" pitchFamily="34" charset="0"/>
              </a:rPr>
              <a:t>песча</a:t>
            </a:r>
            <a:r>
              <a:rPr lang="ru-RU" sz="1200" dirty="0">
                <a:latin typeface="Arial" panose="020B0604020202020204" pitchFamily="34" charset="0"/>
                <a:cs typeface="Arial" panose="020B0604020202020204" pitchFamily="34" charset="0"/>
              </a:rPr>
              <a:t>-но-конгломератовые комплексы пород средне-</a:t>
            </a:r>
            <a:r>
              <a:rPr lang="ru-RU" sz="1200" dirty="0" err="1">
                <a:latin typeface="Arial" panose="020B0604020202020204" pitchFamily="34" charset="0"/>
                <a:cs typeface="Arial" panose="020B0604020202020204" pitchFamily="34" charset="0"/>
              </a:rPr>
              <a:t>верхнекаменноугольного</a:t>
            </a:r>
            <a:r>
              <a:rPr lang="ru-RU" sz="1200" dirty="0">
                <a:latin typeface="Arial" panose="020B0604020202020204" pitchFamily="34" charset="0"/>
                <a:cs typeface="Arial" panose="020B0604020202020204" pitchFamily="34" charset="0"/>
              </a:rPr>
              <a:t> возраста. К рангу региональных коллекторов относятся толщи карбонатных и песчаных пород верхнего девона и нижнего карбона. К зональным коллекторам относятся карбонатные и песчанистые породы среднего девона и зона дезинтеграции протерозойско-нижнепалеозойских </a:t>
            </a:r>
            <a:r>
              <a:rPr lang="ru-RU" sz="1200" dirty="0" err="1">
                <a:latin typeface="Arial" panose="020B0604020202020204" pitchFamily="34" charset="0"/>
                <a:cs typeface="Arial" panose="020B0604020202020204" pitchFamily="34" charset="0"/>
              </a:rPr>
              <a:t>складчато</a:t>
            </a:r>
            <a:r>
              <a:rPr lang="ru-RU" sz="1200" dirty="0">
                <a:latin typeface="Arial" panose="020B0604020202020204" pitchFamily="34" charset="0"/>
                <a:cs typeface="Arial" panose="020B0604020202020204" pitchFamily="34" charset="0"/>
              </a:rPr>
              <a:t>-метаморфических образований выступов фундамента.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60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a:t>
            </a:r>
            <a:r>
              <a:rPr lang="ru-RU" sz="1200" dirty="0">
                <a:latin typeface="Arial" panose="020B0604020202020204" pitchFamily="34" charset="0"/>
                <a:cs typeface="Arial" panose="020B0604020202020204" pitchFamily="34" charset="0"/>
              </a:rPr>
              <a:t> 17 170 250,0</a:t>
            </a:r>
            <a:endParaRPr lang="ru-RU" sz="120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2774546"/>
          <a:ext cx="5156199" cy="3653691"/>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133415">
                <a:tc gridSpan="14">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258981">
                <a:tc rowSpan="2">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33415">
                <a:tc vMerge="1">
                  <a:txBody>
                    <a:bodyPr/>
                    <a:lstStyle/>
                    <a:p>
                      <a:endParaRPr lang="ru-KZ"/>
                    </a:p>
                  </a:txBody>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dirty="0">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21</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dirty="0">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22</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23</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24</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25</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33415">
                <a:tc>
                  <a:txBody>
                    <a:bodyPr/>
                    <a:lstStyle/>
                    <a:p>
                      <a:pPr algn="ctr" fontAlgn="ctr"/>
                      <a:r>
                        <a:rPr lang="ru-KZ" sz="95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26</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27</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28</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29</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30</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133415">
                <a:tc>
                  <a:txBody>
                    <a:bodyPr/>
                    <a:lstStyle/>
                    <a:p>
                      <a:pPr algn="ctr" fontAlgn="ctr"/>
                      <a:r>
                        <a:rPr lang="ru-KZ" sz="95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31</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12</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32</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23291361"/>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13</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33</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64958051"/>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14</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34</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84444087"/>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15</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35</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33767914"/>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16</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36</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34827336"/>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17</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37</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645540678"/>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18</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38</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40855811"/>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19</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39</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85389018"/>
                  </a:ext>
                </a:extLst>
              </a:tr>
              <a:tr h="133415">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20</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950" b="1" i="0" u="none" strike="noStrike" dirty="0">
                          <a:solidFill>
                            <a:srgbClr val="000000"/>
                          </a:solidFill>
                          <a:effectLst/>
                          <a:latin typeface="Arial" panose="020B0604020202020204" pitchFamily="34" charset="0"/>
                          <a:cs typeface="Arial" panose="020B0604020202020204" pitchFamily="34" charset="0"/>
                        </a:rPr>
                        <a:t>40</a:t>
                      </a:r>
                      <a:endParaRPr lang="ru-KZ" sz="95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47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53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a:solidFill>
                            <a:srgbClr val="000000"/>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95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059067553"/>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812,43 км2</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106291" y="1074701"/>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406867" y="1296938"/>
            <a:ext cx="2018708" cy="134892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406867" y="939224"/>
            <a:ext cx="2018708" cy="13547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2" name="Рисунок 1">
            <a:extLst>
              <a:ext uri="{FF2B5EF4-FFF2-40B4-BE49-F238E27FC236}">
                <a16:creationId xmlns:a16="http://schemas.microsoft.com/office/drawing/2014/main" id="{6BE0E141-8319-4EBA-9A57-9F9D184EC007}"/>
              </a:ext>
            </a:extLst>
          </p:cNvPr>
          <p:cNvPicPr>
            <a:picLocks noChangeAspect="1"/>
          </p:cNvPicPr>
          <p:nvPr/>
        </p:nvPicPr>
        <p:blipFill>
          <a:blip r:embed="rId5"/>
          <a:stretch>
            <a:fillRect/>
          </a:stretch>
        </p:blipFill>
        <p:spPr>
          <a:xfrm>
            <a:off x="10425575" y="944961"/>
            <a:ext cx="1240821" cy="1700901"/>
          </a:xfrm>
          <a:prstGeom prst="rect">
            <a:avLst/>
          </a:prstGeom>
          <a:ln w="12700">
            <a:solidFill>
              <a:schemeClr val="tx1"/>
            </a:solidFill>
          </a:ln>
        </p:spPr>
      </p:pic>
    </p:spTree>
    <p:extLst>
      <p:ext uri="{BB962C8B-B14F-4D97-AF65-F5344CB8AC3E}">
        <p14:creationId xmlns:p14="http://schemas.microsoft.com/office/powerpoint/2010/main" val="34230491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663013" cy="400110"/>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Северный Тургай-1 в Костанайской области</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70898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различных частях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осадочного бассейна подавляющее большинство признаков нефти и многочисленных, довольно интенсивных, </a:t>
            </a:r>
            <a:r>
              <a:rPr lang="ru-RU" sz="1200" dirty="0" err="1">
                <a:latin typeface="Arial" panose="020B0604020202020204" pitchFamily="34" charset="0"/>
                <a:cs typeface="Arial" panose="020B0604020202020204" pitchFamily="34" charset="0"/>
              </a:rPr>
              <a:t>нефтегазопроявлений</a:t>
            </a:r>
            <a:r>
              <a:rPr lang="ru-RU" sz="1200" dirty="0">
                <a:latin typeface="Arial" panose="020B0604020202020204" pitchFamily="34" charset="0"/>
                <a:cs typeface="Arial" panose="020B0604020202020204" pitchFamily="34" charset="0"/>
              </a:rPr>
              <a:t>, вплоть до непромышленных притоков, связано с квазиплатформенным комплексом пород верхнего палеозоя.</a:t>
            </a:r>
            <a:r>
              <a:rPr lang="en-US" sz="1200" dirty="0">
                <a:latin typeface="Arial" panose="020B0604020202020204" pitchFamily="34" charset="0"/>
                <a:cs typeface="Arial" panose="020B0604020202020204" pitchFamily="34" charset="0"/>
              </a:rPr>
              <a:t> </a:t>
            </a:r>
            <a:r>
              <a:rPr lang="ru-RU" sz="1200" dirty="0">
                <a:latin typeface="Arial" panose="020B0604020202020204" pitchFamily="34" charset="0"/>
                <a:cs typeface="Arial" panose="020B0604020202020204" pitchFamily="34" charset="0"/>
              </a:rPr>
              <a:t>В пределах рассматриваемого бассейна стратиграфический диапазон осадочных отложений, с породными ассоциациями которых связаны известные </a:t>
            </a:r>
            <a:r>
              <a:rPr lang="ru-RU" sz="1200" dirty="0" err="1">
                <a:latin typeface="Arial" panose="020B0604020202020204" pitchFamily="34" charset="0"/>
                <a:cs typeface="Arial" panose="020B0604020202020204" pitchFamily="34" charset="0"/>
              </a:rPr>
              <a:t>нефтегазопроявления</a:t>
            </a:r>
            <a:r>
              <a:rPr lang="ru-RU" sz="1200" dirty="0">
                <a:latin typeface="Arial" panose="020B0604020202020204" pitchFamily="34" charset="0"/>
                <a:cs typeface="Arial" panose="020B0604020202020204" pitchFamily="34" charset="0"/>
              </a:rPr>
              <a:t>, достаточно широк - от верхнедевонских до среднекаменноугольных включительно. В пределах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в качестве возможного </a:t>
            </a:r>
            <a:r>
              <a:rPr lang="ru-RU" sz="1200" dirty="0" err="1">
                <a:latin typeface="Arial" panose="020B0604020202020204" pitchFamily="34" charset="0"/>
                <a:cs typeface="Arial" panose="020B0604020202020204" pitchFamily="34" charset="0"/>
              </a:rPr>
              <a:t>нефтегазоматеринского</a:t>
            </a:r>
            <a:r>
              <a:rPr lang="ru-RU" sz="1200" dirty="0">
                <a:latin typeface="Arial" panose="020B0604020202020204" pitchFamily="34" charset="0"/>
                <a:cs typeface="Arial" panose="020B0604020202020204" pitchFamily="34" charset="0"/>
              </a:rPr>
              <a:t> комплекса может быть принята вся толща </a:t>
            </a:r>
            <a:r>
              <a:rPr lang="ru-RU" sz="1200" dirty="0" err="1">
                <a:latin typeface="Arial" panose="020B0604020202020204" pitchFamily="34" charset="0"/>
                <a:cs typeface="Arial" panose="020B0604020202020204" pitchFamily="34" charset="0"/>
              </a:rPr>
              <a:t>верхнедевонско-нижнекаменноугольных</a:t>
            </a:r>
            <a:r>
              <a:rPr lang="ru-RU" sz="1200" dirty="0">
                <a:latin typeface="Arial" panose="020B0604020202020204" pitchFamily="34" charset="0"/>
                <a:cs typeface="Arial" panose="020B0604020202020204" pitchFamily="34" charset="0"/>
              </a:rPr>
              <a:t> образований. В толще осадочных образований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достаточно широко развиты коллекторы разнообразных типов.</a:t>
            </a:r>
            <a:r>
              <a:rPr lang="en-US" sz="1200" dirty="0">
                <a:latin typeface="Arial" panose="020B0604020202020204" pitchFamily="34" charset="0"/>
                <a:cs typeface="Arial" panose="020B0604020202020204" pitchFamily="34" charset="0"/>
              </a:rPr>
              <a:t> </a:t>
            </a:r>
            <a:r>
              <a:rPr lang="ru-RU" sz="1200" dirty="0">
                <a:latin typeface="Arial" panose="020B0604020202020204" pitchFamily="34" charset="0"/>
                <a:cs typeface="Arial" panose="020B0604020202020204" pitchFamily="34" charset="0"/>
              </a:rPr>
              <a:t>К рангу региональных коллекторов относятся толщи карбонатных и песчаных пород верхнего девона и нижнего карбона. К зональным коллекторам относятся карбонатные и песчанистые породы среднего девона и зона дезинтеграции протерозойско-нижнепалеозойских </a:t>
            </a:r>
            <a:r>
              <a:rPr lang="ru-RU" sz="1200" dirty="0" err="1">
                <a:latin typeface="Arial" panose="020B0604020202020204" pitchFamily="34" charset="0"/>
                <a:cs typeface="Arial" panose="020B0604020202020204" pitchFamily="34" charset="0"/>
              </a:rPr>
              <a:t>складчато</a:t>
            </a:r>
            <a:r>
              <a:rPr lang="ru-RU" sz="1200" dirty="0">
                <a:latin typeface="Arial" panose="020B0604020202020204" pitchFamily="34" charset="0"/>
                <a:cs typeface="Arial" panose="020B0604020202020204" pitchFamily="34" charset="0"/>
              </a:rPr>
              <a:t>-метаморфических образований выступов фундамента.</a:t>
            </a:r>
            <a:r>
              <a:rPr lang="en-US" sz="1200" dirty="0">
                <a:latin typeface="Arial" panose="020B0604020202020204" pitchFamily="34" charset="0"/>
                <a:cs typeface="Arial" panose="020B0604020202020204" pitchFamily="34" charset="0"/>
              </a:rPr>
              <a:t> </a:t>
            </a:r>
            <a:r>
              <a:rPr lang="ru-RU" sz="1200" dirty="0">
                <a:latin typeface="Arial" panose="020B0604020202020204" pitchFamily="34" charset="0"/>
                <a:cs typeface="Arial" panose="020B0604020202020204" pitchFamily="34" charset="0"/>
              </a:rPr>
              <a:t>Песчаники нижнего карбона, переслаивающиеся с известняками и сменяющие их выше по разрезу, характеризуются пористостью до 17%, проницаемостью 13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Результаты определений физических свойств </a:t>
            </a:r>
            <a:r>
              <a:rPr lang="ru-RU" sz="1200" dirty="0" err="1">
                <a:latin typeface="Arial" panose="020B0604020202020204" pitchFamily="34" charset="0"/>
                <a:cs typeface="Arial" panose="020B0604020202020204" pitchFamily="34" charset="0"/>
              </a:rPr>
              <a:t>верхневизейских</a:t>
            </a:r>
            <a:r>
              <a:rPr lang="ru-RU" sz="1200" dirty="0">
                <a:latin typeface="Arial" panose="020B0604020202020204" pitchFamily="34" charset="0"/>
                <a:cs typeface="Arial" panose="020B0604020202020204" pitchFamily="34" charset="0"/>
              </a:rPr>
              <a:t> и серпуховских пород </a:t>
            </a:r>
            <a:r>
              <a:rPr lang="ru-RU" sz="1200" dirty="0" err="1">
                <a:latin typeface="Arial" panose="020B0604020202020204" pitchFamily="34" charset="0"/>
                <a:cs typeface="Arial" panose="020B0604020202020204" pitchFamily="34" charset="0"/>
              </a:rPr>
              <a:t>Новонежинской</a:t>
            </a:r>
            <a:r>
              <a:rPr lang="ru-RU" sz="1200" dirty="0">
                <a:latin typeface="Arial" panose="020B0604020202020204" pitchFamily="34" charset="0"/>
                <a:cs typeface="Arial" panose="020B0604020202020204" pitchFamily="34" charset="0"/>
              </a:rPr>
              <a:t> площади показывают, что открытая пористость в алевролитах достигает 12,03%, песчаниках - 11,05%, брекчиях - 15,29%.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80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endParaRPr lang="ru-RU"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 </a:t>
            </a:r>
            <a:r>
              <a:rPr lang="ru-RU" sz="1200" dirty="0">
                <a:latin typeface="Arial" panose="020B0604020202020204" pitchFamily="34" charset="0"/>
                <a:cs typeface="Arial" panose="020B0604020202020204" pitchFamily="34" charset="0"/>
              </a:rPr>
              <a:t>94 890 500,0</a:t>
            </a:r>
            <a:endParaRPr lang="ru-RU" sz="120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3350274"/>
          <a:ext cx="5156199" cy="30670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130558">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205162">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24341">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21</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22</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23</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24</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24341">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130558">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130558">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12</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4103541166"/>
                  </a:ext>
                </a:extLst>
              </a:tr>
              <a:tr h="130558">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13</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224691530"/>
                  </a:ext>
                </a:extLst>
              </a:tr>
              <a:tr h="130558">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14</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863334662"/>
                  </a:ext>
                </a:extLst>
              </a:tr>
              <a:tr h="130558">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30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42524342"/>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4604,86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144829" y="1315919"/>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445405" y="1538156"/>
            <a:ext cx="1463976" cy="170291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8445405" y="1251120"/>
            <a:ext cx="1463976" cy="6479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553446FC-C5EA-444D-AB47-AC73A08007DC}"/>
              </a:ext>
            </a:extLst>
          </p:cNvPr>
          <p:cNvPicPr>
            <a:picLocks noChangeAspect="1"/>
          </p:cNvPicPr>
          <p:nvPr/>
        </p:nvPicPr>
        <p:blipFill>
          <a:blip r:embed="rId5"/>
          <a:stretch>
            <a:fillRect/>
          </a:stretch>
        </p:blipFill>
        <p:spPr>
          <a:xfrm>
            <a:off x="9909381" y="1241487"/>
            <a:ext cx="2105024" cy="2014537"/>
          </a:xfrm>
          <a:prstGeom prst="rect">
            <a:avLst/>
          </a:prstGeom>
        </p:spPr>
      </p:pic>
    </p:spTree>
    <p:extLst>
      <p:ext uri="{BB962C8B-B14F-4D97-AF65-F5344CB8AC3E}">
        <p14:creationId xmlns:p14="http://schemas.microsoft.com/office/powerpoint/2010/main" val="16884703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663013" cy="400110"/>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Северный Тургай-2 в Костанайской области</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91260" y="958636"/>
            <a:ext cx="6744902" cy="470898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В различных частях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осадочного бассейна подавляющее большинство признаков нефти и многочисленных, довольно интенсивных, </a:t>
            </a:r>
            <a:r>
              <a:rPr lang="ru-RU" sz="1200" dirty="0" err="1">
                <a:latin typeface="Arial" panose="020B0604020202020204" pitchFamily="34" charset="0"/>
                <a:cs typeface="Arial" panose="020B0604020202020204" pitchFamily="34" charset="0"/>
              </a:rPr>
              <a:t>нефтегазопроявлений</a:t>
            </a:r>
            <a:r>
              <a:rPr lang="ru-RU" sz="1200" dirty="0">
                <a:latin typeface="Arial" panose="020B0604020202020204" pitchFamily="34" charset="0"/>
                <a:cs typeface="Arial" panose="020B0604020202020204" pitchFamily="34" charset="0"/>
              </a:rPr>
              <a:t>, вплоть до непромышленных притоков, связано с квазиплатформенным комплексом пород верхнего палеозоя. В пределах рассматриваемого бассейна стратиграфический диапазон осадочных отложений, с породными ассоциациями которых связаны известные </a:t>
            </a:r>
            <a:r>
              <a:rPr lang="ru-RU" sz="1200" dirty="0" err="1">
                <a:latin typeface="Arial" panose="020B0604020202020204" pitchFamily="34" charset="0"/>
                <a:cs typeface="Arial" panose="020B0604020202020204" pitchFamily="34" charset="0"/>
              </a:rPr>
              <a:t>нефтегазопроявления</a:t>
            </a:r>
            <a:r>
              <a:rPr lang="ru-RU" sz="1200" dirty="0">
                <a:latin typeface="Arial" panose="020B0604020202020204" pitchFamily="34" charset="0"/>
                <a:cs typeface="Arial" panose="020B0604020202020204" pitchFamily="34" charset="0"/>
              </a:rPr>
              <a:t>, достаточно широк - от верхнедевонских до среднекаменноугольных включительно. В пределах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в качестве возможного </a:t>
            </a:r>
            <a:r>
              <a:rPr lang="ru-RU" sz="1200" dirty="0" err="1">
                <a:latin typeface="Arial" panose="020B0604020202020204" pitchFamily="34" charset="0"/>
                <a:cs typeface="Arial" panose="020B0604020202020204" pitchFamily="34" charset="0"/>
              </a:rPr>
              <a:t>нефтегазоматеринского</a:t>
            </a:r>
            <a:r>
              <a:rPr lang="ru-RU" sz="1200" dirty="0">
                <a:latin typeface="Arial" panose="020B0604020202020204" pitchFamily="34" charset="0"/>
                <a:cs typeface="Arial" panose="020B0604020202020204" pitchFamily="34" charset="0"/>
              </a:rPr>
              <a:t> комплекса может быть принята вся толща </a:t>
            </a:r>
            <a:r>
              <a:rPr lang="ru-RU" sz="1200" dirty="0" err="1">
                <a:latin typeface="Arial" panose="020B0604020202020204" pitchFamily="34" charset="0"/>
                <a:cs typeface="Arial" panose="020B0604020202020204" pitchFamily="34" charset="0"/>
              </a:rPr>
              <a:t>верхнедевонско-нижнекаменноугольных</a:t>
            </a:r>
            <a:r>
              <a:rPr lang="ru-RU" sz="1200" dirty="0">
                <a:latin typeface="Arial" panose="020B0604020202020204" pitchFamily="34" charset="0"/>
                <a:cs typeface="Arial" panose="020B0604020202020204" pitchFamily="34" charset="0"/>
              </a:rPr>
              <a:t> образований. В толще осадочных образований Северо-</a:t>
            </a:r>
            <a:r>
              <a:rPr lang="ru-RU" sz="1200" dirty="0" err="1">
                <a:latin typeface="Arial" panose="020B0604020202020204" pitchFamily="34" charset="0"/>
                <a:cs typeface="Arial" panose="020B0604020202020204" pitchFamily="34" charset="0"/>
              </a:rPr>
              <a:t>Торгайского</a:t>
            </a:r>
            <a:r>
              <a:rPr lang="ru-RU" sz="1200" dirty="0">
                <a:latin typeface="Arial" panose="020B0604020202020204" pitchFamily="34" charset="0"/>
                <a:cs typeface="Arial" panose="020B0604020202020204" pitchFamily="34" charset="0"/>
              </a:rPr>
              <a:t> бассейна достаточно широко развиты коллекторы разнообразных типов. К рангу региональных коллекторов относятся толщи карбонатных и песчаных пород верхнего девона и нижнего карбона. К зональным коллекторам относятся карбонатные и песчанистые породы среднего девона и зона дезинтеграции протерозойско-нижнепалеозойских </a:t>
            </a:r>
            <a:r>
              <a:rPr lang="ru-RU" sz="1200" dirty="0" err="1">
                <a:latin typeface="Arial" panose="020B0604020202020204" pitchFamily="34" charset="0"/>
                <a:cs typeface="Arial" panose="020B0604020202020204" pitchFamily="34" charset="0"/>
              </a:rPr>
              <a:t>складчато</a:t>
            </a:r>
            <a:r>
              <a:rPr lang="ru-RU" sz="1200" dirty="0">
                <a:latin typeface="Arial" panose="020B0604020202020204" pitchFamily="34" charset="0"/>
                <a:cs typeface="Arial" panose="020B0604020202020204" pitchFamily="34" charset="0"/>
              </a:rPr>
              <a:t>-метаморфических образований выступов фундамента. Песчаники нижнего карбона, переслаивающиеся с известняками и сменяющие их выше по разрезу, характеризуются пористостью до 17%, проницаемостью 13 </a:t>
            </a:r>
            <a:r>
              <a:rPr lang="ru-RU" sz="1200" dirty="0" err="1">
                <a:latin typeface="Arial" panose="020B0604020202020204" pitchFamily="34" charset="0"/>
                <a:cs typeface="Arial" panose="020B0604020202020204" pitchFamily="34" charset="0"/>
              </a:rPr>
              <a:t>мД</a:t>
            </a:r>
            <a:r>
              <a:rPr lang="ru-RU" sz="1200" dirty="0">
                <a:latin typeface="Arial" panose="020B0604020202020204" pitchFamily="34" charset="0"/>
                <a:cs typeface="Arial" panose="020B0604020202020204" pitchFamily="34" charset="0"/>
              </a:rPr>
              <a:t>. Результаты определений физических свойств </a:t>
            </a:r>
            <a:r>
              <a:rPr lang="ru-RU" sz="1200" dirty="0" err="1">
                <a:latin typeface="Arial" panose="020B0604020202020204" pitchFamily="34" charset="0"/>
                <a:cs typeface="Arial" panose="020B0604020202020204" pitchFamily="34" charset="0"/>
              </a:rPr>
              <a:t>верхневизейских</a:t>
            </a:r>
            <a:r>
              <a:rPr lang="ru-RU" sz="1200" dirty="0">
                <a:latin typeface="Arial" panose="020B0604020202020204" pitchFamily="34" charset="0"/>
                <a:cs typeface="Arial" panose="020B0604020202020204" pitchFamily="34" charset="0"/>
              </a:rPr>
              <a:t> и серпуховских пород </a:t>
            </a:r>
            <a:r>
              <a:rPr lang="ru-RU" sz="1200" dirty="0" err="1">
                <a:latin typeface="Arial" panose="020B0604020202020204" pitchFamily="34" charset="0"/>
                <a:cs typeface="Arial" panose="020B0604020202020204" pitchFamily="34" charset="0"/>
              </a:rPr>
              <a:t>Новонежинской</a:t>
            </a:r>
            <a:r>
              <a:rPr lang="ru-RU" sz="1200" dirty="0">
                <a:latin typeface="Arial" panose="020B0604020202020204" pitchFamily="34" charset="0"/>
                <a:cs typeface="Arial" panose="020B0604020202020204" pitchFamily="34" charset="0"/>
              </a:rPr>
              <a:t> площади показывают, что открытая пористость в алевролитах достигает 12,03%, песчаниках - 11,05%, брекчиях - 15,29%.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70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endParaRPr lang="ru-RU"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a:t>
            </a:r>
            <a:r>
              <a:rPr lang="ru-RU" sz="1200" dirty="0">
                <a:latin typeface="Arial" panose="020B0604020202020204" pitchFamily="34" charset="0"/>
                <a:cs typeface="Arial" panose="020B0604020202020204" pitchFamily="34" charset="0"/>
              </a:rPr>
              <a:t> 98 739 750,0</a:t>
            </a:r>
            <a:endParaRPr lang="ru-RU" sz="1200" b="1" dirty="0">
              <a:latin typeface="Arial" panose="020B0604020202020204" pitchFamily="34" charset="0"/>
              <a:cs typeface="Arial" panose="020B0604020202020204" pitchFamily="34" charset="0"/>
            </a:endParaRPr>
          </a:p>
        </p:txBody>
      </p:sp>
      <p:graphicFrame>
        <p:nvGraphicFramePr>
          <p:cNvPr id="30" name="Таблица 29">
            <a:extLst>
              <a:ext uri="{FF2B5EF4-FFF2-40B4-BE49-F238E27FC236}">
                <a16:creationId xmlns:a16="http://schemas.microsoft.com/office/drawing/2014/main" id="{3B9E2834-4885-43A8-A97D-C82BEBB99487}"/>
              </a:ext>
            </a:extLst>
          </p:cNvPr>
          <p:cNvGraphicFramePr>
            <a:graphicFrameLocks noGrp="1"/>
          </p:cNvGraphicFramePr>
          <p:nvPr/>
        </p:nvGraphicFramePr>
        <p:xfrm>
          <a:off x="6956527" y="3722815"/>
          <a:ext cx="5156199" cy="26098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11</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12</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13</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14</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36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46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15</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6</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7</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8</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9</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10</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20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65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52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bl>
          </a:graphicData>
        </a:graphic>
      </p:graphicFrame>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4476,81 км2</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8272938" y="1274495"/>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8573514" y="1496732"/>
            <a:ext cx="1177284" cy="212094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flipV="1">
            <a:off x="8573514" y="1274495"/>
            <a:ext cx="1177284" cy="4604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3" name="Рисунок 2">
            <a:extLst>
              <a:ext uri="{FF2B5EF4-FFF2-40B4-BE49-F238E27FC236}">
                <a16:creationId xmlns:a16="http://schemas.microsoft.com/office/drawing/2014/main" id="{E410473E-0032-46AA-816C-233BEEB946D5}"/>
              </a:ext>
            </a:extLst>
          </p:cNvPr>
          <p:cNvPicPr>
            <a:picLocks noChangeAspect="1"/>
          </p:cNvPicPr>
          <p:nvPr/>
        </p:nvPicPr>
        <p:blipFill>
          <a:blip r:embed="rId5"/>
          <a:stretch>
            <a:fillRect/>
          </a:stretch>
        </p:blipFill>
        <p:spPr>
          <a:xfrm>
            <a:off x="9750798" y="1320539"/>
            <a:ext cx="2349942" cy="2297134"/>
          </a:xfrm>
          <a:prstGeom prst="rect">
            <a:avLst/>
          </a:prstGeom>
        </p:spPr>
      </p:pic>
    </p:spTree>
    <p:extLst>
      <p:ext uri="{BB962C8B-B14F-4D97-AF65-F5344CB8AC3E}">
        <p14:creationId xmlns:p14="http://schemas.microsoft.com/office/powerpoint/2010/main" val="33156839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17" name="Рисунок 16" descr="Изображение выглядит как карта, текст, атлас">
            <a:extLst>
              <a:ext uri="{FF2B5EF4-FFF2-40B4-BE49-F238E27FC236}">
                <a16:creationId xmlns:a16="http://schemas.microsoft.com/office/drawing/2014/main" id="{06750427-39D6-4FB1-A81F-7FD4E9B569A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25152" y="925478"/>
            <a:ext cx="3331486" cy="1925154"/>
          </a:xfrm>
          <a:prstGeom prst="rect">
            <a:avLst/>
          </a:prstGeom>
        </p:spPr>
      </p:pic>
      <p:sp>
        <p:nvSpPr>
          <p:cNvPr id="19" name="TextBox 18">
            <a:extLst>
              <a:ext uri="{FF2B5EF4-FFF2-40B4-BE49-F238E27FC236}">
                <a16:creationId xmlns:a16="http://schemas.microsoft.com/office/drawing/2014/main" id="{8350E269-E82E-4CD2-9596-812BDDD66EA2}"/>
              </a:ext>
            </a:extLst>
          </p:cNvPr>
          <p:cNvSpPr txBox="1"/>
          <p:nvPr/>
        </p:nvSpPr>
        <p:spPr>
          <a:xfrm>
            <a:off x="757354" y="273807"/>
            <a:ext cx="8460971" cy="400110"/>
          </a:xfrm>
          <a:prstGeom prst="rect">
            <a:avLst/>
          </a:prstGeom>
          <a:noFill/>
        </p:spPr>
        <p:txBody>
          <a:bodyPr wrap="none" rtlCol="0">
            <a:spAutoFit/>
          </a:bodyPr>
          <a:lstStyle/>
          <a:p>
            <a:r>
              <a:rPr lang="ru-RU" sz="2000" b="1" dirty="0">
                <a:latin typeface="Arial" panose="020B0604020202020204" pitchFamily="34" charset="0"/>
                <a:ea typeface="+mj-ea"/>
                <a:cs typeface="Arial" panose="020B0604020202020204" pitchFamily="34" charset="0"/>
              </a:rPr>
              <a:t>Участок под разведку Прииртышский-2 в Павлодарской области</a:t>
            </a:r>
            <a:endParaRPr lang="ru-KZ" sz="2000" b="1" dirty="0">
              <a:latin typeface="Arial" panose="020B0604020202020204" pitchFamily="34" charset="0"/>
              <a:ea typeface="+mj-ea"/>
              <a:cs typeface="Arial" panose="020B0604020202020204" pitchFamily="34" charset="0"/>
            </a:endParaRPr>
          </a:p>
        </p:txBody>
      </p:sp>
      <p:sp>
        <p:nvSpPr>
          <p:cNvPr id="20" name="TextBox 19">
            <a:extLst>
              <a:ext uri="{FF2B5EF4-FFF2-40B4-BE49-F238E27FC236}">
                <a16:creationId xmlns:a16="http://schemas.microsoft.com/office/drawing/2014/main" id="{5382C220-E175-4EE0-834C-FD324D9561E2}"/>
              </a:ext>
            </a:extLst>
          </p:cNvPr>
          <p:cNvSpPr txBox="1"/>
          <p:nvPr/>
        </p:nvSpPr>
        <p:spPr>
          <a:xfrm>
            <a:off x="0" y="813202"/>
            <a:ext cx="6916827" cy="5632311"/>
          </a:xfrm>
          <a:prstGeom prst="rect">
            <a:avLst/>
          </a:prstGeom>
          <a:noFill/>
        </p:spPr>
        <p:txBody>
          <a:bodyPr wrap="square" rtlCol="0">
            <a:spAutoFit/>
          </a:bodyPr>
          <a:lstStyle/>
          <a:p>
            <a:pPr indent="360000" algn="just" defTabSz="432000">
              <a:tabLst>
                <a:tab pos="432000" algn="l"/>
              </a:tabLst>
            </a:pPr>
            <a:r>
              <a:rPr lang="ru-RU" sz="1200" b="1" dirty="0">
                <a:latin typeface="Arial" panose="020B0604020202020204" pitchFamily="34" charset="0"/>
                <a:cs typeface="Arial" panose="020B0604020202020204" pitchFamily="34" charset="0"/>
              </a:rPr>
              <a:t>Краткая геологическая информация: </a:t>
            </a:r>
            <a:r>
              <a:rPr lang="ru-RU" sz="1200" dirty="0">
                <a:latin typeface="Arial" panose="020B0604020202020204" pitchFamily="34" charset="0"/>
                <a:cs typeface="Arial" panose="020B0604020202020204" pitchFamily="34" charset="0"/>
              </a:rPr>
              <a:t>Сведения о перспективах нефтегазоносности Павлодарского </a:t>
            </a:r>
            <a:r>
              <a:rPr lang="ru-RU" sz="1200" dirty="0" err="1">
                <a:latin typeface="Arial" panose="020B0604020202020204" pitchFamily="34" charset="0"/>
                <a:cs typeface="Arial" panose="020B0604020202020204" pitchFamily="34" charset="0"/>
              </a:rPr>
              <a:t>Прииртышья</a:t>
            </a:r>
            <a:r>
              <a:rPr lang="ru-RU" sz="1200" dirty="0">
                <a:latin typeface="Arial" panose="020B0604020202020204" pitchFamily="34" charset="0"/>
                <a:cs typeface="Arial" panose="020B0604020202020204" pitchFamily="34" charset="0"/>
              </a:rPr>
              <a:t>,  расположенного в зоне сочленения каледонской и герцинской складчатых областей, крайне малы. Характеризуется общегеологическим изучением, проведены региональные сейсморазведочные исследования. Геологический разрез слагают три структурных этажа: складчатый фундамент, промежуточный верхнепалеозойско-</a:t>
            </a:r>
            <a:r>
              <a:rPr lang="ru-RU" sz="1200" dirty="0" err="1">
                <a:latin typeface="Arial" panose="020B0604020202020204" pitchFamily="34" charset="0"/>
                <a:cs typeface="Arial" panose="020B0604020202020204" pitchFamily="34" charset="0"/>
              </a:rPr>
              <a:t>нижнемезозойский</a:t>
            </a:r>
            <a:r>
              <a:rPr lang="ru-RU" sz="1200" dirty="0">
                <a:latin typeface="Arial" panose="020B0604020202020204" pitchFamily="34" charset="0"/>
                <a:cs typeface="Arial" panose="020B0604020202020204" pitchFamily="34" charset="0"/>
              </a:rPr>
              <a:t> и платформенный верхнеюрско-кайнозойский. В области каледонской складчатости наложенные мульды выполнены слабодислоцированными отложениями от </a:t>
            </a:r>
            <a:r>
              <a:rPr lang="ru-RU" sz="1200" dirty="0" err="1">
                <a:latin typeface="Arial" panose="020B0604020202020204" pitchFamily="34" charset="0"/>
                <a:cs typeface="Arial" panose="020B0604020202020204" pitchFamily="34" charset="0"/>
              </a:rPr>
              <a:t>живета</a:t>
            </a:r>
            <a:r>
              <a:rPr lang="ru-RU" sz="1200" dirty="0">
                <a:latin typeface="Arial" panose="020B0604020202020204" pitchFamily="34" charset="0"/>
                <a:cs typeface="Arial" panose="020B0604020202020204" pitchFamily="34" charset="0"/>
              </a:rPr>
              <a:t> до карбона-</a:t>
            </a:r>
            <a:r>
              <a:rPr lang="ru-RU" sz="1200" dirty="0" err="1">
                <a:latin typeface="Arial" panose="020B0604020202020204" pitchFamily="34" charset="0"/>
                <a:cs typeface="Arial" panose="020B0604020202020204" pitchFamily="34" charset="0"/>
              </a:rPr>
              <a:t>перми</a:t>
            </a:r>
            <a:r>
              <a:rPr lang="ru-RU" sz="1200" dirty="0">
                <a:latin typeface="Arial" panose="020B0604020202020204" pitchFamily="34" charset="0"/>
                <a:cs typeface="Arial" panose="020B0604020202020204" pitchFamily="34" charset="0"/>
              </a:rPr>
              <a:t>, а в области </a:t>
            </a:r>
            <a:r>
              <a:rPr lang="ru-RU" sz="1200" dirty="0" err="1">
                <a:latin typeface="Arial" panose="020B0604020202020204" pitchFamily="34" charset="0"/>
                <a:cs typeface="Arial" panose="020B0604020202020204" pitchFamily="34" charset="0"/>
              </a:rPr>
              <a:t>герцинид</a:t>
            </a:r>
            <a:r>
              <a:rPr lang="ru-RU" sz="1200" dirty="0">
                <a:latin typeface="Arial" panose="020B0604020202020204" pitchFamily="34" charset="0"/>
                <a:cs typeface="Arial" panose="020B0604020202020204" pitchFamily="34" charset="0"/>
              </a:rPr>
              <a:t> – слабодислоцированными отложениями каменноугольно-юрского возраста. Анализ волнового поля указывает на присутствие слабо дислоцированных отложений палеозоя на глубину 5-6 км. Для отложений широко распространенного промежуточного структурного этажа характерно </a:t>
            </a:r>
            <a:r>
              <a:rPr lang="ru-RU" sz="1200" dirty="0" err="1">
                <a:latin typeface="Arial" panose="020B0604020202020204" pitchFamily="34" charset="0"/>
                <a:cs typeface="Arial" panose="020B0604020202020204" pitchFamily="34" charset="0"/>
              </a:rPr>
              <a:t>пологонаклонное</a:t>
            </a:r>
            <a:r>
              <a:rPr lang="ru-RU" sz="1200" dirty="0">
                <a:latin typeface="Arial" panose="020B0604020202020204" pitchFamily="34" charset="0"/>
                <a:cs typeface="Arial" panose="020B0604020202020204" pitchFamily="34" charset="0"/>
              </a:rPr>
              <a:t> залегание, редко превышающее 10 градусов.   Плитный </a:t>
            </a:r>
            <a:r>
              <a:rPr lang="ru-RU" sz="1200" dirty="0" err="1">
                <a:latin typeface="Arial" panose="020B0604020202020204" pitchFamily="34" charset="0"/>
                <a:cs typeface="Arial" panose="020B0604020202020204" pitchFamily="34" charset="0"/>
              </a:rPr>
              <a:t>мезокайнозойский</a:t>
            </a:r>
            <a:r>
              <a:rPr lang="ru-RU" sz="1200" dirty="0">
                <a:latin typeface="Arial" panose="020B0604020202020204" pitchFamily="34" charset="0"/>
                <a:cs typeface="Arial" panose="020B0604020202020204" pitchFamily="34" charset="0"/>
              </a:rPr>
              <a:t> структурный этаж залегает </a:t>
            </a:r>
            <a:r>
              <a:rPr lang="ru-RU" sz="1200" dirty="0" err="1">
                <a:latin typeface="Arial" panose="020B0604020202020204" pitchFamily="34" charset="0"/>
                <a:cs typeface="Arial" panose="020B0604020202020204" pitchFamily="34" charset="0"/>
              </a:rPr>
              <a:t>субгоризонтально</a:t>
            </a:r>
            <a:r>
              <a:rPr lang="ru-RU" sz="1200" dirty="0">
                <a:latin typeface="Arial" panose="020B0604020202020204" pitchFamily="34" charset="0"/>
                <a:cs typeface="Arial" panose="020B0604020202020204" pitchFamily="34" charset="0"/>
              </a:rPr>
              <a:t>. </a:t>
            </a:r>
          </a:p>
          <a:p>
            <a:pPr indent="360000" algn="just" defTabSz="432000">
              <a:tabLst>
                <a:tab pos="432000" algn="l"/>
              </a:tabLst>
            </a:pPr>
            <a:r>
              <a:rPr lang="ru-RU" sz="1200" dirty="0">
                <a:latin typeface="Arial" panose="020B0604020202020204" pitchFamily="34" charset="0"/>
                <a:cs typeface="Arial" panose="020B0604020202020204" pitchFamily="34" charset="0"/>
              </a:rPr>
              <a:t>Представляющими поисковый интерес с точки зрения </a:t>
            </a:r>
            <a:r>
              <a:rPr lang="ru-RU" sz="1200" dirty="0" err="1">
                <a:latin typeface="Arial" panose="020B0604020202020204" pitchFamily="34" charset="0"/>
                <a:cs typeface="Arial" panose="020B0604020202020204" pitchFamily="34" charset="0"/>
              </a:rPr>
              <a:t>нефтегазоносносного</a:t>
            </a:r>
            <a:r>
              <a:rPr lang="ru-RU" sz="1200" dirty="0">
                <a:latin typeface="Arial" panose="020B0604020202020204" pitchFamily="34" charset="0"/>
                <a:cs typeface="Arial" panose="020B0604020202020204" pitchFamily="34" charset="0"/>
              </a:rPr>
              <a:t> потенциала, являются отложения верхнего девона - нижнего карбона. Потенциальная нефтегазоносность Павлодарского </a:t>
            </a:r>
            <a:r>
              <a:rPr lang="ru-RU" sz="1200" dirty="0" err="1">
                <a:latin typeface="Arial" panose="020B0604020202020204" pitchFamily="34" charset="0"/>
                <a:cs typeface="Arial" panose="020B0604020202020204" pitchFamily="34" charset="0"/>
              </a:rPr>
              <a:t>Прииртышья</a:t>
            </a:r>
            <a:r>
              <a:rPr lang="ru-RU" sz="1200" dirty="0">
                <a:latin typeface="Arial" panose="020B0604020202020204" pitchFamily="34" charset="0"/>
                <a:cs typeface="Arial" panose="020B0604020202020204" pitchFamily="34" charset="0"/>
              </a:rPr>
              <a:t> также связывается с зоной регионального </a:t>
            </a:r>
            <a:r>
              <a:rPr lang="ru-RU" sz="1200" dirty="0" err="1">
                <a:latin typeface="Arial" panose="020B0604020202020204" pitchFamily="34" charset="0"/>
                <a:cs typeface="Arial" panose="020B0604020202020204" pitchFamily="34" charset="0"/>
              </a:rPr>
              <a:t>воздымания</a:t>
            </a:r>
            <a:r>
              <a:rPr lang="ru-RU" sz="1200" dirty="0">
                <a:latin typeface="Arial" panose="020B0604020202020204" pitchFamily="34" charset="0"/>
                <a:cs typeface="Arial" panose="020B0604020202020204" pitchFamily="34" charset="0"/>
              </a:rPr>
              <a:t> в сторону Центрально-Казахстанского срединного массива юрского песчано-глинистого комплекса, который надежно перекрыт с </a:t>
            </a:r>
            <a:r>
              <a:rPr lang="ru-RU" sz="1200" dirty="0" err="1">
                <a:latin typeface="Arial" panose="020B0604020202020204" pitchFamily="34" charset="0"/>
                <a:cs typeface="Arial" panose="020B0604020202020204" pitchFamily="34" charset="0"/>
              </a:rPr>
              <a:t>водоупором</a:t>
            </a:r>
            <a:r>
              <a:rPr lang="ru-RU" sz="1200" dirty="0">
                <a:latin typeface="Arial" panose="020B0604020202020204" pitchFamily="34" charset="0"/>
                <a:cs typeface="Arial" panose="020B0604020202020204" pitchFamily="34" charset="0"/>
              </a:rPr>
              <a:t> глинистых пород мелового возраста. В образованиях осадочного чехла к ним можно отнести глинистые отложения </a:t>
            </a:r>
            <a:r>
              <a:rPr lang="ru-RU" sz="1200" dirty="0" err="1">
                <a:latin typeface="Arial" panose="020B0604020202020204" pitchFamily="34" charset="0"/>
                <a:cs typeface="Arial" panose="020B0604020202020204" pitchFamily="34" charset="0"/>
              </a:rPr>
              <a:t>берриас</a:t>
            </a:r>
            <a:r>
              <a:rPr lang="ru-RU" sz="1200" dirty="0">
                <a:latin typeface="Arial" panose="020B0604020202020204" pitchFamily="34" charset="0"/>
                <a:cs typeface="Arial" panose="020B0604020202020204" pitchFamily="34" charset="0"/>
              </a:rPr>
              <a:t> - </a:t>
            </a:r>
            <a:r>
              <a:rPr lang="ru-RU" sz="1200" dirty="0" err="1">
                <a:latin typeface="Arial" panose="020B0604020202020204" pitchFamily="34" charset="0"/>
                <a:cs typeface="Arial" panose="020B0604020202020204" pitchFamily="34" charset="0"/>
              </a:rPr>
              <a:t>валанжина</a:t>
            </a:r>
            <a:r>
              <a:rPr lang="ru-RU" sz="1200" dirty="0">
                <a:latin typeface="Arial" panose="020B0604020202020204" pitchFamily="34" charset="0"/>
                <a:cs typeface="Arial" panose="020B0604020202020204" pitchFamily="34" charset="0"/>
              </a:rPr>
              <a:t> и, в первую очередь, отложения верхней юры - </a:t>
            </a:r>
            <a:r>
              <a:rPr lang="ru-RU" sz="1200" dirty="0" err="1">
                <a:latin typeface="Arial" panose="020B0604020202020204" pitchFamily="34" charset="0"/>
                <a:cs typeface="Arial" panose="020B0604020202020204" pitchFamily="34" charset="0"/>
              </a:rPr>
              <a:t>баженовскую</a:t>
            </a:r>
            <a:r>
              <a:rPr lang="ru-RU" sz="1200" dirty="0">
                <a:latin typeface="Arial" panose="020B0604020202020204" pitchFamily="34" charset="0"/>
                <a:cs typeface="Arial" panose="020B0604020202020204" pitchFamily="34" charset="0"/>
              </a:rPr>
              <a:t> свиту. На юге Западно-Сибирского бассейна , в Омской опорной скважине вскрыт ее аналог - </a:t>
            </a:r>
            <a:r>
              <a:rPr lang="ru-RU" sz="1200" dirty="0" err="1">
                <a:latin typeface="Arial" panose="020B0604020202020204" pitchFamily="34" charset="0"/>
                <a:cs typeface="Arial" panose="020B0604020202020204" pitchFamily="34" charset="0"/>
              </a:rPr>
              <a:t>марьямовская</a:t>
            </a:r>
            <a:r>
              <a:rPr lang="ru-RU" sz="1200" dirty="0">
                <a:latin typeface="Arial" panose="020B0604020202020204" pitchFamily="34" charset="0"/>
                <a:cs typeface="Arial" panose="020B0604020202020204" pitchFamily="34" charset="0"/>
              </a:rPr>
              <a:t> свита; предполагается ее распространение на юг, на территорию Павлодарского </a:t>
            </a:r>
            <a:r>
              <a:rPr lang="ru-RU" sz="1200" dirty="0" err="1">
                <a:latin typeface="Arial" panose="020B0604020202020204" pitchFamily="34" charset="0"/>
                <a:cs typeface="Arial" panose="020B0604020202020204" pitchFamily="34" charset="0"/>
              </a:rPr>
              <a:t>Прииртышья</a:t>
            </a:r>
            <a:r>
              <a:rPr lang="ru-RU" sz="1200" dirty="0">
                <a:latin typeface="Arial" panose="020B0604020202020204" pitchFamily="34" charset="0"/>
                <a:cs typeface="Arial" panose="020B0604020202020204" pitchFamily="34" charset="0"/>
              </a:rPr>
              <a:t>.</a:t>
            </a:r>
          </a:p>
          <a:p>
            <a:pPr indent="360000" algn="just" defTabSz="432000">
              <a:tabLst>
                <a:tab pos="432000" algn="l"/>
              </a:tabLst>
            </a:pPr>
            <a:r>
              <a:rPr lang="ru-RU" sz="1200" dirty="0">
                <a:latin typeface="Arial" panose="020B0604020202020204" pitchFamily="34" charset="0"/>
                <a:cs typeface="Arial" panose="020B0604020202020204" pitchFamily="34" charset="0"/>
              </a:rPr>
              <a:t>Район, связанный с Западно-Сибирской низменностью с ее гигантскими нефтегазовыми запасами, несомненно заслуживает постановки детальных геологоразведочных работ </a:t>
            </a:r>
          </a:p>
          <a:p>
            <a:pPr indent="360000" algn="just" defTabSz="432000">
              <a:tabLst>
                <a:tab pos="432000" algn="l"/>
              </a:tabLst>
            </a:pPr>
            <a:r>
              <a:rPr lang="ru-RU" sz="1200" b="1" dirty="0">
                <a:latin typeface="Arial" panose="020B0604020202020204" pitchFamily="34" charset="0"/>
                <a:cs typeface="Arial" panose="020B0604020202020204" pitchFamily="34" charset="0"/>
              </a:rPr>
              <a:t>Оценка прогнозных ресурсов</a:t>
            </a:r>
            <a:r>
              <a:rPr lang="en-US" sz="1200" b="1" dirty="0">
                <a:latin typeface="Arial" panose="020B0604020202020204" pitchFamily="34" charset="0"/>
                <a:cs typeface="Arial" panose="020B0604020202020204" pitchFamily="34" charset="0"/>
              </a:rPr>
              <a:t> </a:t>
            </a:r>
            <a:r>
              <a:rPr lang="kk-KZ" sz="1200" b="1" dirty="0">
                <a:latin typeface="Arial" panose="020B0604020202020204" pitchFamily="34" charset="0"/>
                <a:cs typeface="Arial" panose="020B0604020202020204" pitchFamily="34" charset="0"/>
              </a:rPr>
              <a:t>углеводородов</a:t>
            </a:r>
            <a:r>
              <a:rPr lang="ru-RU" sz="1200" b="1" dirty="0">
                <a:latin typeface="Arial" panose="020B0604020202020204" pitchFamily="34" charset="0"/>
                <a:cs typeface="Arial" panose="020B0604020202020204" pitchFamily="34" charset="0"/>
              </a:rPr>
              <a:t> на участке: </a:t>
            </a:r>
            <a:r>
              <a:rPr lang="en-US" sz="1200" b="1" dirty="0">
                <a:latin typeface="Arial" panose="020B0604020202020204" pitchFamily="34" charset="0"/>
                <a:cs typeface="Arial" panose="020B0604020202020204" pitchFamily="34" charset="0"/>
              </a:rPr>
              <a:t>&gt;</a:t>
            </a:r>
            <a:r>
              <a:rPr lang="ru-RU" sz="1200" b="1" dirty="0">
                <a:latin typeface="Arial" panose="020B0604020202020204" pitchFamily="34" charset="0"/>
                <a:cs typeface="Arial" panose="020B0604020202020204" pitchFamily="34" charset="0"/>
              </a:rPr>
              <a:t>25 </a:t>
            </a:r>
            <a:r>
              <a:rPr lang="ru-RU" sz="1200" b="1" dirty="0" err="1">
                <a:latin typeface="Arial" panose="020B0604020202020204" pitchFamily="34" charset="0"/>
                <a:cs typeface="Arial" panose="020B0604020202020204" pitchFamily="34" charset="0"/>
              </a:rPr>
              <a:t>млн.т</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усл</a:t>
            </a:r>
            <a:r>
              <a:rPr lang="ru-RU" sz="1200" b="1" dirty="0">
                <a:latin typeface="Arial" panose="020B0604020202020204" pitchFamily="34" charset="0"/>
                <a:cs typeface="Arial" panose="020B0604020202020204" pitchFamily="34" charset="0"/>
              </a:rPr>
              <a:t>. </a:t>
            </a:r>
            <a:r>
              <a:rPr lang="ru-RU" sz="1200" b="1" dirty="0" err="1">
                <a:latin typeface="Arial" panose="020B0604020202020204" pitchFamily="34" charset="0"/>
                <a:cs typeface="Arial" panose="020B0604020202020204" pitchFamily="34" charset="0"/>
              </a:rPr>
              <a:t>топл</a:t>
            </a:r>
            <a:r>
              <a:rPr lang="ru-RU" sz="1200" b="1" dirty="0">
                <a:latin typeface="Arial" panose="020B0604020202020204" pitchFamily="34" charset="0"/>
                <a:cs typeface="Arial" panose="020B0604020202020204" pitchFamily="34" charset="0"/>
              </a:rPr>
              <a:t>.</a:t>
            </a:r>
            <a:endParaRPr lang="ru-RU" sz="1200" dirty="0">
              <a:latin typeface="Arial" panose="020B0604020202020204" pitchFamily="34" charset="0"/>
              <a:cs typeface="Arial" panose="020B0604020202020204" pitchFamily="34" charset="0"/>
            </a:endParaRPr>
          </a:p>
          <a:p>
            <a:pPr indent="360000" algn="just" defTabSz="432000">
              <a:tabLst>
                <a:tab pos="432000" algn="l"/>
              </a:tabLst>
            </a:pPr>
            <a:r>
              <a:rPr lang="ru-RU" sz="1200" b="1" dirty="0">
                <a:latin typeface="Arial" panose="020B0604020202020204" pitchFamily="34" charset="0"/>
                <a:cs typeface="Arial" panose="020B0604020202020204" pitchFamily="34" charset="0"/>
              </a:rPr>
              <a:t>Исторические отчеты</a:t>
            </a:r>
            <a:r>
              <a:rPr lang="ru-RU" sz="12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1200" dirty="0">
                <a:latin typeface="Arial" panose="020B0604020202020204" pitchFamily="34" charset="0"/>
                <a:cs typeface="Arial" panose="020B0604020202020204" pitchFamily="34" charset="0"/>
              </a:rPr>
              <a:t>Список разведочных </a:t>
            </a:r>
            <a:r>
              <a:rPr lang="ru-RU" sz="1200" b="1" dirty="0">
                <a:latin typeface="Arial" panose="020B0604020202020204" pitchFamily="34" charset="0"/>
                <a:cs typeface="Arial" panose="020B0604020202020204" pitchFamily="34" charset="0"/>
              </a:rPr>
              <a:t>скважин</a:t>
            </a:r>
            <a:r>
              <a:rPr lang="ru-RU" sz="1200" dirty="0">
                <a:latin typeface="Arial" panose="020B0604020202020204" pitchFamily="34" charset="0"/>
                <a:cs typeface="Arial" panose="020B0604020202020204" pitchFamily="34" charset="0"/>
              </a:rPr>
              <a:t> на участке и прилегающих территориях: Не найдено в приложениях к отчетам, разведочные скважины согласно информационным платформам не найдены.</a:t>
            </a:r>
          </a:p>
          <a:p>
            <a:pPr indent="360000" algn="just" defTabSz="432000">
              <a:tabLst>
                <a:tab pos="432000" algn="l"/>
              </a:tabLst>
            </a:pPr>
            <a:r>
              <a:rPr lang="ru-RU" sz="1200" b="1" dirty="0">
                <a:latin typeface="Arial" panose="020B0604020202020204" pitchFamily="34" charset="0"/>
                <a:cs typeface="Arial" panose="020B0604020202020204" pitchFamily="34" charset="0"/>
              </a:rPr>
              <a:t>Стартовый размер подписного бонуса, (тенге):</a:t>
            </a:r>
            <a:r>
              <a:rPr lang="ru-RU" sz="1200" dirty="0">
                <a:latin typeface="Arial" panose="020B0604020202020204" pitchFamily="34" charset="0"/>
                <a:cs typeface="Arial" panose="020B0604020202020204" pitchFamily="34" charset="0"/>
              </a:rPr>
              <a:t> 93 593 000,0</a:t>
            </a:r>
            <a:endParaRPr lang="ru-RU" sz="1200" b="1" dirty="0">
              <a:latin typeface="Arial" panose="020B0604020202020204" pitchFamily="34" charset="0"/>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42E9F87F-3FFE-4B93-8FC5-EEECE62B0FDB}"/>
              </a:ext>
            </a:extLst>
          </p:cNvPr>
          <p:cNvSpPr txBox="1"/>
          <p:nvPr/>
        </p:nvSpPr>
        <p:spPr>
          <a:xfrm>
            <a:off x="6956526" y="64147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4454,47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4">
            <a:extLst>
              <a:ext uri="{28A0092B-C50C-407E-A947-70E740481C1C}">
                <a14:useLocalDpi xmlns:a14="http://schemas.microsoft.com/office/drawing/2010/main" val="0"/>
              </a:ext>
            </a:extLst>
          </a:blip>
          <a:srcRect l="24489" t="13153" r="23241" b="13639"/>
          <a:stretch/>
        </p:blipFill>
        <p:spPr>
          <a:xfrm>
            <a:off x="11097846" y="0"/>
            <a:ext cx="1094154" cy="843955"/>
          </a:xfrm>
          <a:prstGeom prst="rect">
            <a:avLst/>
          </a:prstGeom>
        </p:spPr>
      </p:pic>
      <p:sp>
        <p:nvSpPr>
          <p:cNvPr id="12" name="Прямоугольник 21">
            <a:extLst>
              <a:ext uri="{FF2B5EF4-FFF2-40B4-BE49-F238E27FC236}">
                <a16:creationId xmlns:a16="http://schemas.microsoft.com/office/drawing/2014/main" id="{0764F23A-60BE-485D-ACC3-1BCA56A644DD}"/>
              </a:ext>
            </a:extLst>
          </p:cNvPr>
          <p:cNvSpPr/>
          <p:nvPr/>
        </p:nvSpPr>
        <p:spPr>
          <a:xfrm>
            <a:off x="9218325" y="1098468"/>
            <a:ext cx="300576" cy="222237"/>
          </a:xfrm>
          <a:custGeom>
            <a:avLst/>
            <a:gdLst>
              <a:gd name="connsiteX0" fmla="*/ 0 w 540000"/>
              <a:gd name="connsiteY0" fmla="*/ 0 h 540000"/>
              <a:gd name="connsiteX1" fmla="*/ 540000 w 540000"/>
              <a:gd name="connsiteY1" fmla="*/ 0 h 540000"/>
              <a:gd name="connsiteX2" fmla="*/ 540000 w 540000"/>
              <a:gd name="connsiteY2" fmla="*/ 540000 h 540000"/>
              <a:gd name="connsiteX3" fmla="*/ 0 w 540000"/>
              <a:gd name="connsiteY3" fmla="*/ 540000 h 540000"/>
              <a:gd name="connsiteX4" fmla="*/ 0 w 540000"/>
              <a:gd name="connsiteY4"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 name="connsiteX0" fmla="*/ 0 w 544233"/>
              <a:gd name="connsiteY0" fmla="*/ 30485 h 570485"/>
              <a:gd name="connsiteX1" fmla="*/ 19299 w 544233"/>
              <a:gd name="connsiteY1" fmla="*/ 33866 h 570485"/>
              <a:gd name="connsiteX2" fmla="*/ 540000 w 544233"/>
              <a:gd name="connsiteY2" fmla="*/ 30485 h 570485"/>
              <a:gd name="connsiteX3" fmla="*/ 544233 w 544233"/>
              <a:gd name="connsiteY3" fmla="*/ 0 h 570485"/>
              <a:gd name="connsiteX4" fmla="*/ 540000 w 544233"/>
              <a:gd name="connsiteY4" fmla="*/ 570485 h 570485"/>
              <a:gd name="connsiteX5" fmla="*/ 0 w 544233"/>
              <a:gd name="connsiteY5" fmla="*/ 570485 h 570485"/>
              <a:gd name="connsiteX6" fmla="*/ 0 w 544233"/>
              <a:gd name="connsiteY6" fmla="*/ 30485 h 570485"/>
              <a:gd name="connsiteX0" fmla="*/ 0 w 569633"/>
              <a:gd name="connsiteY0" fmla="*/ 0 h 540000"/>
              <a:gd name="connsiteX1" fmla="*/ 19299 w 569633"/>
              <a:gd name="connsiteY1" fmla="*/ 3381 h 540000"/>
              <a:gd name="connsiteX2" fmla="*/ 540000 w 569633"/>
              <a:gd name="connsiteY2" fmla="*/ 0 h 540000"/>
              <a:gd name="connsiteX3" fmla="*/ 569633 w 569633"/>
              <a:gd name="connsiteY3" fmla="*/ 113448 h 540000"/>
              <a:gd name="connsiteX4" fmla="*/ 540000 w 569633"/>
              <a:gd name="connsiteY4" fmla="*/ 540000 h 540000"/>
              <a:gd name="connsiteX5" fmla="*/ 0 w 569633"/>
              <a:gd name="connsiteY5" fmla="*/ 540000 h 540000"/>
              <a:gd name="connsiteX6" fmla="*/ 0 w 569633"/>
              <a:gd name="connsiteY6" fmla="*/ 0 h 540000"/>
              <a:gd name="connsiteX0" fmla="*/ 0 w 540000"/>
              <a:gd name="connsiteY0" fmla="*/ 0 h 540000"/>
              <a:gd name="connsiteX1" fmla="*/ 19299 w 540000"/>
              <a:gd name="connsiteY1" fmla="*/ 3381 h 540000"/>
              <a:gd name="connsiteX2" fmla="*/ 540000 w 540000"/>
              <a:gd name="connsiteY2" fmla="*/ 0 h 540000"/>
              <a:gd name="connsiteX3" fmla="*/ 540000 w 540000"/>
              <a:gd name="connsiteY3" fmla="*/ 540000 h 540000"/>
              <a:gd name="connsiteX4" fmla="*/ 0 w 540000"/>
              <a:gd name="connsiteY4" fmla="*/ 540000 h 540000"/>
              <a:gd name="connsiteX5" fmla="*/ 0 w 540000"/>
              <a:gd name="connsiteY5" fmla="*/ 0 h 54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0000" h="540000">
                <a:moveTo>
                  <a:pt x="0" y="0"/>
                </a:moveTo>
                <a:lnTo>
                  <a:pt x="19299" y="3381"/>
                </a:lnTo>
                <a:lnTo>
                  <a:pt x="540000" y="0"/>
                </a:lnTo>
                <a:lnTo>
                  <a:pt x="540000" y="540000"/>
                </a:lnTo>
                <a:lnTo>
                  <a:pt x="0" y="540000"/>
                </a:lnTo>
                <a:lnTo>
                  <a:pt x="0" y="0"/>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KZ"/>
          </a:p>
        </p:txBody>
      </p:sp>
      <p:cxnSp>
        <p:nvCxnSpPr>
          <p:cNvPr id="13" name="Прямая соединительная линия 12">
            <a:extLst>
              <a:ext uri="{FF2B5EF4-FFF2-40B4-BE49-F238E27FC236}">
                <a16:creationId xmlns:a16="http://schemas.microsoft.com/office/drawing/2014/main" id="{204A104A-709B-42BA-9627-1EC75144EC98}"/>
              </a:ext>
            </a:extLst>
          </p:cNvPr>
          <p:cNvCxnSpPr>
            <a:cxnSpLocks/>
            <a:endCxn id="12" idx="3"/>
          </p:cNvCxnSpPr>
          <p:nvPr/>
        </p:nvCxnSpPr>
        <p:spPr>
          <a:xfrm flipH="1" flipV="1">
            <a:off x="9518901" y="1320705"/>
            <a:ext cx="534437" cy="155760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Прямая соединительная линия 13">
            <a:extLst>
              <a:ext uri="{FF2B5EF4-FFF2-40B4-BE49-F238E27FC236}">
                <a16:creationId xmlns:a16="http://schemas.microsoft.com/office/drawing/2014/main" id="{D7E83A4B-7F7C-4787-9296-673C591D120A}"/>
              </a:ext>
            </a:extLst>
          </p:cNvPr>
          <p:cNvCxnSpPr>
            <a:cxnSpLocks/>
            <a:endCxn id="12" idx="2"/>
          </p:cNvCxnSpPr>
          <p:nvPr/>
        </p:nvCxnSpPr>
        <p:spPr>
          <a:xfrm flipH="1">
            <a:off x="9518901" y="892592"/>
            <a:ext cx="534437" cy="205876"/>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15" name="Таблица 14">
            <a:extLst>
              <a:ext uri="{FF2B5EF4-FFF2-40B4-BE49-F238E27FC236}">
                <a16:creationId xmlns:a16="http://schemas.microsoft.com/office/drawing/2014/main" id="{D3CD1C78-9AF8-4C98-B808-7CF19528D4A7}"/>
              </a:ext>
            </a:extLst>
          </p:cNvPr>
          <p:cNvGraphicFramePr>
            <a:graphicFrameLocks noGrp="1"/>
          </p:cNvGraphicFramePr>
          <p:nvPr/>
        </p:nvGraphicFramePr>
        <p:xfrm>
          <a:off x="6956527" y="2926948"/>
          <a:ext cx="5156198" cy="3529965"/>
        </p:xfrm>
        <a:graphic>
          <a:graphicData uri="http://schemas.openxmlformats.org/drawingml/2006/table">
            <a:tbl>
              <a:tblPr/>
              <a:tblGrid>
                <a:gridCol w="138059">
                  <a:extLst>
                    <a:ext uri="{9D8B030D-6E8A-4147-A177-3AD203B41FA5}">
                      <a16:colId xmlns:a16="http://schemas.microsoft.com/office/drawing/2014/main" val="3976480454"/>
                    </a:ext>
                  </a:extLst>
                </a:gridCol>
                <a:gridCol w="234100">
                  <a:extLst>
                    <a:ext uri="{9D8B030D-6E8A-4147-A177-3AD203B41FA5}">
                      <a16:colId xmlns:a16="http://schemas.microsoft.com/office/drawing/2014/main" val="2538043625"/>
                    </a:ext>
                  </a:extLst>
                </a:gridCol>
                <a:gridCol w="234100">
                  <a:extLst>
                    <a:ext uri="{9D8B030D-6E8A-4147-A177-3AD203B41FA5}">
                      <a16:colId xmlns:a16="http://schemas.microsoft.com/office/drawing/2014/main" val="2023270365"/>
                    </a:ext>
                  </a:extLst>
                </a:gridCol>
                <a:gridCol w="234100">
                  <a:extLst>
                    <a:ext uri="{9D8B030D-6E8A-4147-A177-3AD203B41FA5}">
                      <a16:colId xmlns:a16="http://schemas.microsoft.com/office/drawing/2014/main" val="4285727340"/>
                    </a:ext>
                  </a:extLst>
                </a:gridCol>
                <a:gridCol w="258110">
                  <a:extLst>
                    <a:ext uri="{9D8B030D-6E8A-4147-A177-3AD203B41FA5}">
                      <a16:colId xmlns:a16="http://schemas.microsoft.com/office/drawing/2014/main" val="3202856338"/>
                    </a:ext>
                  </a:extLst>
                </a:gridCol>
                <a:gridCol w="258110">
                  <a:extLst>
                    <a:ext uri="{9D8B030D-6E8A-4147-A177-3AD203B41FA5}">
                      <a16:colId xmlns:a16="http://schemas.microsoft.com/office/drawing/2014/main" val="381919656"/>
                    </a:ext>
                  </a:extLst>
                </a:gridCol>
                <a:gridCol w="258110">
                  <a:extLst>
                    <a:ext uri="{9D8B030D-6E8A-4147-A177-3AD203B41FA5}">
                      <a16:colId xmlns:a16="http://schemas.microsoft.com/office/drawing/2014/main" val="3797695770"/>
                    </a:ext>
                  </a:extLst>
                </a:gridCol>
                <a:gridCol w="138059">
                  <a:extLst>
                    <a:ext uri="{9D8B030D-6E8A-4147-A177-3AD203B41FA5}">
                      <a16:colId xmlns:a16="http://schemas.microsoft.com/office/drawing/2014/main" val="3485762825"/>
                    </a:ext>
                  </a:extLst>
                </a:gridCol>
                <a:gridCol w="234100">
                  <a:extLst>
                    <a:ext uri="{9D8B030D-6E8A-4147-A177-3AD203B41FA5}">
                      <a16:colId xmlns:a16="http://schemas.microsoft.com/office/drawing/2014/main" val="4098500683"/>
                    </a:ext>
                  </a:extLst>
                </a:gridCol>
                <a:gridCol w="234100">
                  <a:extLst>
                    <a:ext uri="{9D8B030D-6E8A-4147-A177-3AD203B41FA5}">
                      <a16:colId xmlns:a16="http://schemas.microsoft.com/office/drawing/2014/main" val="983147630"/>
                    </a:ext>
                  </a:extLst>
                </a:gridCol>
                <a:gridCol w="234100">
                  <a:extLst>
                    <a:ext uri="{9D8B030D-6E8A-4147-A177-3AD203B41FA5}">
                      <a16:colId xmlns:a16="http://schemas.microsoft.com/office/drawing/2014/main" val="3029506162"/>
                    </a:ext>
                  </a:extLst>
                </a:gridCol>
                <a:gridCol w="270115">
                  <a:extLst>
                    <a:ext uri="{9D8B030D-6E8A-4147-A177-3AD203B41FA5}">
                      <a16:colId xmlns:a16="http://schemas.microsoft.com/office/drawing/2014/main" val="3870795035"/>
                    </a:ext>
                  </a:extLst>
                </a:gridCol>
                <a:gridCol w="270115">
                  <a:extLst>
                    <a:ext uri="{9D8B030D-6E8A-4147-A177-3AD203B41FA5}">
                      <a16:colId xmlns:a16="http://schemas.microsoft.com/office/drawing/2014/main" val="1577971805"/>
                    </a:ext>
                  </a:extLst>
                </a:gridCol>
                <a:gridCol w="270115">
                  <a:extLst>
                    <a:ext uri="{9D8B030D-6E8A-4147-A177-3AD203B41FA5}">
                      <a16:colId xmlns:a16="http://schemas.microsoft.com/office/drawing/2014/main" val="437328391"/>
                    </a:ext>
                  </a:extLst>
                </a:gridCol>
                <a:gridCol w="270115">
                  <a:extLst>
                    <a:ext uri="{9D8B030D-6E8A-4147-A177-3AD203B41FA5}">
                      <a16:colId xmlns:a16="http://schemas.microsoft.com/office/drawing/2014/main" val="4152856733"/>
                    </a:ext>
                  </a:extLst>
                </a:gridCol>
                <a:gridCol w="270115">
                  <a:extLst>
                    <a:ext uri="{9D8B030D-6E8A-4147-A177-3AD203B41FA5}">
                      <a16:colId xmlns:a16="http://schemas.microsoft.com/office/drawing/2014/main" val="796202297"/>
                    </a:ext>
                  </a:extLst>
                </a:gridCol>
                <a:gridCol w="270115">
                  <a:extLst>
                    <a:ext uri="{9D8B030D-6E8A-4147-A177-3AD203B41FA5}">
                      <a16:colId xmlns:a16="http://schemas.microsoft.com/office/drawing/2014/main" val="430898521"/>
                    </a:ext>
                  </a:extLst>
                </a:gridCol>
                <a:gridCol w="270115">
                  <a:extLst>
                    <a:ext uri="{9D8B030D-6E8A-4147-A177-3AD203B41FA5}">
                      <a16:colId xmlns:a16="http://schemas.microsoft.com/office/drawing/2014/main" val="859033598"/>
                    </a:ext>
                  </a:extLst>
                </a:gridCol>
                <a:gridCol w="270115">
                  <a:extLst>
                    <a:ext uri="{9D8B030D-6E8A-4147-A177-3AD203B41FA5}">
                      <a16:colId xmlns:a16="http://schemas.microsoft.com/office/drawing/2014/main" val="767801630"/>
                    </a:ext>
                  </a:extLst>
                </a:gridCol>
                <a:gridCol w="270115">
                  <a:extLst>
                    <a:ext uri="{9D8B030D-6E8A-4147-A177-3AD203B41FA5}">
                      <a16:colId xmlns:a16="http://schemas.microsoft.com/office/drawing/2014/main" val="1901524353"/>
                    </a:ext>
                  </a:extLst>
                </a:gridCol>
                <a:gridCol w="270115">
                  <a:extLst>
                    <a:ext uri="{9D8B030D-6E8A-4147-A177-3AD203B41FA5}">
                      <a16:colId xmlns:a16="http://schemas.microsoft.com/office/drawing/2014/main" val="4272101045"/>
                    </a:ext>
                  </a:extLst>
                </a:gridCol>
              </a:tblGrid>
              <a:tr h="85311">
                <a:tc gridSpan="21">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ru-RU" sz="7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361044239"/>
                  </a:ext>
                </a:extLst>
              </a:tr>
              <a:tr h="85311">
                <a:tc rowSpan="2">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403621753"/>
                  </a:ext>
                </a:extLst>
              </a:tr>
              <a:tr h="85311">
                <a:tc vMerge="1">
                  <a:txBody>
                    <a:bodyPr/>
                    <a:lstStyle/>
                    <a:p>
                      <a:endParaRPr lang="ru-KZ"/>
                    </a:p>
                  </a:txBody>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vMerge="1">
                  <a:txBody>
                    <a:bodyPr/>
                    <a:lstStyle/>
                    <a:p>
                      <a:endParaRPr lang="ru-KZ"/>
                    </a:p>
                  </a:txBody>
                  <a:tcP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85311">
                <a:tc>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85311">
                <a:tc>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85311">
                <a:tc>
                  <a:txBody>
                    <a:bodyPr/>
                    <a:lstStyle/>
                    <a:p>
                      <a:pPr algn="ctr" fontAlgn="ctr"/>
                      <a:r>
                        <a:rPr lang="ru-KZ" sz="8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4</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6</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52375949"/>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7</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8869059"/>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8</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86942688"/>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9</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59857433"/>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10</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10280969"/>
                  </a:ext>
                </a:extLst>
              </a:tr>
              <a:tr h="85311">
                <a:tc>
                  <a:txBody>
                    <a:bodyPr/>
                    <a:lstStyle/>
                    <a:p>
                      <a:pPr algn="ctr" fontAlgn="ctr"/>
                      <a:r>
                        <a:rPr lang="ru-KZ" sz="800" b="1" i="0" u="none" strike="noStrike" dirty="0">
                          <a:solidFill>
                            <a:srgbClr val="000000"/>
                          </a:solidFill>
                          <a:effectLst/>
                          <a:latin typeface="Arial" panose="020B0604020202020204" pitchFamily="34" charset="0"/>
                          <a:cs typeface="Arial" panose="020B0604020202020204" pitchFamily="34" charset="0"/>
                        </a:rPr>
                        <a:t>11</a:t>
                      </a: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3094401"/>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72959589"/>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7259491"/>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2490907"/>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59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51966022"/>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5636712"/>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17</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39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1658180"/>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18</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65655513"/>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19</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45459286"/>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20</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30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110961628"/>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21</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8</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43</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65</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65791027"/>
                  </a:ext>
                </a:extLst>
              </a:tr>
              <a:tr h="85311">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22</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25</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44</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22</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11</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000000"/>
                          </a:solidFill>
                          <a:effectLst/>
                          <a:latin typeface="Arial" panose="020B0604020202020204" pitchFamily="34" charset="0"/>
                          <a:cs typeface="Arial" panose="020B0604020202020204" pitchFamily="34" charset="0"/>
                        </a:rPr>
                        <a:t>66</a:t>
                      </a:r>
                      <a:endParaRPr lang="ru-KZ" sz="8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76</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59</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53</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a:solidFill>
                            <a:srgbClr val="000000"/>
                          </a:solidFill>
                          <a:effectLst/>
                          <a:latin typeface="Arial" panose="020B0604020202020204" pitchFamily="34" charset="0"/>
                        </a:rPr>
                        <a:t>44</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fontAlgn="ctr"/>
                      <a:r>
                        <a:rPr lang="ru-KZ" sz="800" b="0" i="0" u="none" strike="noStrike" dirty="0">
                          <a:solidFill>
                            <a:srgbClr val="000000"/>
                          </a:solidFill>
                          <a:effectLst/>
                          <a:latin typeface="Arial" panose="020B0604020202020204" pitchFamily="34" charset="0"/>
                        </a:rPr>
                        <a:t>0</a:t>
                      </a:r>
                    </a:p>
                  </a:txBody>
                  <a:tcPr marL="0" marR="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28614123"/>
                  </a:ext>
                </a:extLst>
              </a:tr>
            </a:tbl>
          </a:graphicData>
        </a:graphic>
      </p:graphicFrame>
      <p:pic>
        <p:nvPicPr>
          <p:cNvPr id="3" name="Рисунок 2">
            <a:extLst>
              <a:ext uri="{FF2B5EF4-FFF2-40B4-BE49-F238E27FC236}">
                <a16:creationId xmlns:a16="http://schemas.microsoft.com/office/drawing/2014/main" id="{C99DE9B3-CE1C-40C2-BDAB-F125AD614601}"/>
              </a:ext>
            </a:extLst>
          </p:cNvPr>
          <p:cNvPicPr>
            <a:picLocks noChangeAspect="1"/>
          </p:cNvPicPr>
          <p:nvPr/>
        </p:nvPicPr>
        <p:blipFill>
          <a:blip r:embed="rId5"/>
          <a:stretch>
            <a:fillRect/>
          </a:stretch>
        </p:blipFill>
        <p:spPr>
          <a:xfrm>
            <a:off x="10053338" y="892592"/>
            <a:ext cx="2073247" cy="2006675"/>
          </a:xfrm>
          <a:prstGeom prst="rect">
            <a:avLst/>
          </a:prstGeom>
        </p:spPr>
      </p:pic>
    </p:spTree>
    <p:extLst>
      <p:ext uri="{BB962C8B-B14F-4D97-AF65-F5344CB8AC3E}">
        <p14:creationId xmlns:p14="http://schemas.microsoft.com/office/powerpoint/2010/main" val="1704094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4992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Самтыр</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Северный в Мангистауской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8709"/>
            <a:ext cx="1094154" cy="843955"/>
          </a:xfrm>
          <a:prstGeom prst="rect">
            <a:avLst/>
          </a:prstGeom>
        </p:spPr>
      </p:pic>
      <p:graphicFrame>
        <p:nvGraphicFramePr>
          <p:cNvPr id="6" name="Таблица 5">
            <a:extLst>
              <a:ext uri="{FF2B5EF4-FFF2-40B4-BE49-F238E27FC236}">
                <a16:creationId xmlns:a16="http://schemas.microsoft.com/office/drawing/2014/main" id="{CDF7B70D-2B1C-4968-A344-D0CE0192717C}"/>
              </a:ext>
            </a:extLst>
          </p:cNvPr>
          <p:cNvGraphicFramePr>
            <a:graphicFrameLocks noGrp="1"/>
          </p:cNvGraphicFramePr>
          <p:nvPr>
            <p:extLst>
              <p:ext uri="{D42A27DB-BD31-4B8C-83A1-F6EECF244321}">
                <p14:modId xmlns:p14="http://schemas.microsoft.com/office/powerpoint/2010/main" val="1488570626"/>
              </p:ext>
            </p:extLst>
          </p:nvPr>
        </p:nvGraphicFramePr>
        <p:xfrm>
          <a:off x="6956527" y="3722815"/>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sp>
        <p:nvSpPr>
          <p:cNvPr id="8" name="TextBox 7">
            <a:extLst>
              <a:ext uri="{FF2B5EF4-FFF2-40B4-BE49-F238E27FC236}">
                <a16:creationId xmlns:a16="http://schemas.microsoft.com/office/drawing/2014/main" id="{10A828C0-E112-4912-AD6A-07CA6F6C7AF1}"/>
              </a:ext>
            </a:extLst>
          </p:cNvPr>
          <p:cNvSpPr txBox="1"/>
          <p:nvPr/>
        </p:nvSpPr>
        <p:spPr>
          <a:xfrm>
            <a:off x="6956526" y="538016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106,73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382C220-E175-4EE0-834C-FD324D9561E2}"/>
              </a:ext>
            </a:extLst>
          </p:cNvPr>
          <p:cNvSpPr txBox="1"/>
          <p:nvPr/>
        </p:nvSpPr>
        <p:spPr>
          <a:xfrm>
            <a:off x="0" y="813202"/>
            <a:ext cx="6916827" cy="5493812"/>
          </a:xfrm>
          <a:prstGeom prst="rect">
            <a:avLst/>
          </a:prstGeom>
          <a:noFill/>
        </p:spPr>
        <p:txBody>
          <a:bodyPr wrap="square" rtlCol="0">
            <a:spAutoFit/>
          </a:bodyPr>
          <a:lstStyle/>
          <a:p>
            <a:pPr indent="360000" algn="just" defTabSz="432000">
              <a:tabLst>
                <a:tab pos="432000" algn="l"/>
              </a:tabLst>
            </a:pPr>
            <a:r>
              <a:rPr lang="ru-RU" sz="900" b="1" dirty="0">
                <a:latin typeface="Arial" panose="020B0604020202020204" pitchFamily="34" charset="0"/>
                <a:cs typeface="Arial" panose="020B0604020202020204" pitchFamily="34" charset="0"/>
              </a:rPr>
              <a:t>Краткая геологическая информация:</a:t>
            </a:r>
            <a:r>
              <a:rPr lang="en-US" sz="900" dirty="0">
                <a:latin typeface="Arial" panose="020B0604020202020204" pitchFamily="34" charset="0"/>
                <a:cs typeface="Arial" panose="020B0604020202020204" pitchFamily="34" charset="0"/>
              </a:rPr>
              <a:t> </a:t>
            </a:r>
            <a:r>
              <a:rPr lang="ru-RU" sz="900" dirty="0">
                <a:latin typeface="Arial" panose="020B0604020202020204" pitchFamily="34" charset="0"/>
                <a:cs typeface="Arial" panose="020B0604020202020204" pitchFamily="34" charset="0"/>
              </a:rPr>
              <a:t>В административном отношении участок расположен на крайнем юго-востоке Каракиянского района Мангистауской области Республики Казахстан у границы с Узбекистаном. В осадочном чехле участка работ выделяется три структурных комплекса: </a:t>
            </a:r>
            <a:r>
              <a:rPr lang="ru-RU" sz="900" dirty="0" err="1">
                <a:latin typeface="Arial" panose="020B0604020202020204" pitchFamily="34" charset="0"/>
                <a:cs typeface="Arial" panose="020B0604020202020204" pitchFamily="34" charset="0"/>
              </a:rPr>
              <a:t>дотриасовый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квазифундамент</a:t>
            </a:r>
            <a:r>
              <a:rPr lang="ru-RU" sz="900" dirty="0">
                <a:latin typeface="Arial" panose="020B0604020202020204" pitchFamily="34" charset="0"/>
                <a:cs typeface="Arial" panose="020B0604020202020204" pitchFamily="34" charset="0"/>
              </a:rPr>
              <a:t>), триасовый </a:t>
            </a:r>
            <a:r>
              <a:rPr lang="ru-RU" sz="900" dirty="0" err="1">
                <a:latin typeface="Arial" panose="020B0604020202020204" pitchFamily="34" charset="0"/>
                <a:cs typeface="Arial" panose="020B0604020202020204" pitchFamily="34" charset="0"/>
              </a:rPr>
              <a:t>рифтовый</a:t>
            </a:r>
            <a:r>
              <a:rPr lang="ru-RU" sz="900" dirty="0">
                <a:latin typeface="Arial" panose="020B0604020202020204" pitchFamily="34" charset="0"/>
                <a:cs typeface="Arial" panose="020B0604020202020204" pitchFamily="34" charset="0"/>
              </a:rPr>
              <a:t> и юрско-неогеновый платформенный, более детально изучен верхний комплекс. Строение </a:t>
            </a:r>
            <a:r>
              <a:rPr lang="ru-RU" sz="900" dirty="0" err="1">
                <a:latin typeface="Arial" panose="020B0604020202020204" pitchFamily="34" charset="0"/>
                <a:cs typeface="Arial" panose="020B0604020202020204" pitchFamily="34" charset="0"/>
              </a:rPr>
              <a:t>дотриасового</a:t>
            </a:r>
            <a:r>
              <a:rPr lang="ru-RU" sz="900" dirty="0">
                <a:latin typeface="Arial" panose="020B0604020202020204" pitchFamily="34" charset="0"/>
                <a:cs typeface="Arial" panose="020B0604020202020204" pitchFamily="34" charset="0"/>
              </a:rPr>
              <a:t> комплекса по площади работ характеризуется в его средней части и соответствует кровле верхне-</a:t>
            </a:r>
            <a:r>
              <a:rPr lang="ru-RU" sz="900" dirty="0" err="1">
                <a:latin typeface="Arial" panose="020B0604020202020204" pitchFamily="34" charset="0"/>
                <a:cs typeface="Arial" panose="020B0604020202020204" pitchFamily="34" charset="0"/>
              </a:rPr>
              <a:t>девонско</a:t>
            </a:r>
            <a:r>
              <a:rPr lang="ru-RU" sz="900" dirty="0">
                <a:latin typeface="Arial" panose="020B0604020202020204" pitchFamily="34" charset="0"/>
                <a:cs typeface="Arial" panose="020B0604020202020204" pitchFamily="34" charset="0"/>
              </a:rPr>
              <a:t> нижнепермского складчатого комплекса, где он залегает на глубинах от 3000 до 10000 м. Ниже в пределах площади работ в сейсмической картине регулярные отражения не выделяются. Кровля комплекса </a:t>
            </a:r>
            <a:r>
              <a:rPr lang="ru-RU" sz="900" dirty="0" err="1">
                <a:latin typeface="Arial" panose="020B0604020202020204" pitchFamily="34" charset="0"/>
                <a:cs typeface="Arial" panose="020B0604020202020204" pitchFamily="34" charset="0"/>
              </a:rPr>
              <a:t>квазифундамента</a:t>
            </a:r>
            <a:r>
              <a:rPr lang="ru-RU" sz="900" dirty="0">
                <a:latin typeface="Arial" panose="020B0604020202020204" pitchFamily="34" charset="0"/>
                <a:cs typeface="Arial" panose="020B0604020202020204" pitchFamily="34" charset="0"/>
              </a:rPr>
              <a:t> в зоне </a:t>
            </a:r>
            <a:r>
              <a:rPr lang="ru-RU" sz="900" dirty="0" err="1">
                <a:latin typeface="Arial" panose="020B0604020202020204" pitchFamily="34" charset="0"/>
                <a:cs typeface="Arial" panose="020B0604020202020204" pitchFamily="34" charset="0"/>
              </a:rPr>
              <a:t>Шахпахтинской</a:t>
            </a:r>
            <a:r>
              <a:rPr lang="ru-RU" sz="900" dirty="0">
                <a:latin typeface="Arial" panose="020B0604020202020204" pitchFamily="34" charset="0"/>
                <a:cs typeface="Arial" panose="020B0604020202020204" pitchFamily="34" charset="0"/>
              </a:rPr>
              <a:t> ступени соответствует ОГ V - подошва юрских отложений, а в зоне </a:t>
            </a:r>
            <a:r>
              <a:rPr lang="ru-RU" sz="900" dirty="0" err="1">
                <a:latin typeface="Arial" panose="020B0604020202020204" pitchFamily="34" charset="0"/>
                <a:cs typeface="Arial" panose="020B0604020202020204" pitchFamily="34" charset="0"/>
              </a:rPr>
              <a:t>Ассакеауданской</a:t>
            </a:r>
            <a:r>
              <a:rPr lang="ru-RU" sz="900" dirty="0">
                <a:latin typeface="Arial" panose="020B0604020202020204" pitchFamily="34" charset="0"/>
                <a:cs typeface="Arial" panose="020B0604020202020204" pitchFamily="34" charset="0"/>
              </a:rPr>
              <a:t> впадины соответствует ОГ V3 - подошва триасового </a:t>
            </a:r>
            <a:r>
              <a:rPr lang="ru-RU" sz="900" dirty="0" err="1">
                <a:latin typeface="Arial" panose="020B0604020202020204" pitchFamily="34" charset="0"/>
                <a:cs typeface="Arial" panose="020B0604020202020204" pitchFamily="34" charset="0"/>
              </a:rPr>
              <a:t>рифтового</a:t>
            </a:r>
            <a:r>
              <a:rPr lang="ru-RU" sz="900" dirty="0">
                <a:latin typeface="Arial" panose="020B0604020202020204" pitchFamily="34" charset="0"/>
                <a:cs typeface="Arial" panose="020B0604020202020204" pitchFamily="34" charset="0"/>
              </a:rPr>
              <a:t> комплекса. Триасовый </a:t>
            </a:r>
            <a:r>
              <a:rPr lang="ru-RU" sz="900" dirty="0" err="1">
                <a:latin typeface="Arial" panose="020B0604020202020204" pitchFamily="34" charset="0"/>
                <a:cs typeface="Arial" panose="020B0604020202020204" pitchFamily="34" charset="0"/>
              </a:rPr>
              <a:t>рифтовый</a:t>
            </a:r>
            <a:r>
              <a:rPr lang="ru-RU" sz="900" dirty="0">
                <a:latin typeface="Arial" panose="020B0604020202020204" pitchFamily="34" charset="0"/>
                <a:cs typeface="Arial" panose="020B0604020202020204" pitchFamily="34" charset="0"/>
              </a:rPr>
              <a:t> структурный этаж, кровле триасового комплекса, в пределах </a:t>
            </a:r>
            <a:r>
              <a:rPr lang="ru-RU" sz="900" dirty="0" err="1">
                <a:latin typeface="Arial" panose="020B0604020202020204" pitchFamily="34" charset="0"/>
                <a:cs typeface="Arial" panose="020B0604020202020204" pitchFamily="34" charset="0"/>
              </a:rPr>
              <a:t>Ассакеауданской</a:t>
            </a:r>
            <a:r>
              <a:rPr lang="ru-RU" sz="900" dirty="0">
                <a:latin typeface="Arial" panose="020B0604020202020204" pitchFamily="34" charset="0"/>
                <a:cs typeface="Arial" panose="020B0604020202020204" pitchFamily="34" charset="0"/>
              </a:rPr>
              <a:t> впадины соответствует ОГ V и подошве ОГ V3. Отличительной чертой Южно-Мангышлакского бассейна от строения Северного </a:t>
            </a:r>
            <a:r>
              <a:rPr lang="ru-RU" sz="900" dirty="0" err="1">
                <a:latin typeface="Arial" panose="020B0604020202020204" pitchFamily="34" charset="0"/>
                <a:cs typeface="Arial" panose="020B0604020202020204" pitchFamily="34" charset="0"/>
              </a:rPr>
              <a:t>Утюрта</a:t>
            </a:r>
            <a:r>
              <a:rPr lang="ru-RU" sz="900" dirty="0">
                <a:latin typeface="Arial" panose="020B0604020202020204" pitchFamily="34" charset="0"/>
                <a:cs typeface="Arial" panose="020B0604020202020204" pitchFamily="34" charset="0"/>
              </a:rPr>
              <a:t> является развитие триасового </a:t>
            </a:r>
            <a:r>
              <a:rPr lang="ru-RU" sz="900" dirty="0" err="1">
                <a:latin typeface="Arial" panose="020B0604020202020204" pitchFamily="34" charset="0"/>
                <a:cs typeface="Arial" panose="020B0604020202020204" pitchFamily="34" charset="0"/>
              </a:rPr>
              <a:t>рифтового</a:t>
            </a:r>
            <a:r>
              <a:rPr lang="ru-RU" sz="900" dirty="0">
                <a:latin typeface="Arial" panose="020B0604020202020204" pitchFamily="34" charset="0"/>
                <a:cs typeface="Arial" panose="020B0604020202020204" pitchFamily="34" charset="0"/>
              </a:rPr>
              <a:t> комплекса залегающего поверх верхнепермских пород </a:t>
            </a:r>
            <a:r>
              <a:rPr lang="ru-RU" sz="900" dirty="0" err="1">
                <a:latin typeface="Arial" panose="020B0604020202020204" pitchFamily="34" charset="0"/>
                <a:cs typeface="Arial" panose="020B0604020202020204" pitchFamily="34" charset="0"/>
              </a:rPr>
              <a:t>квазифундамента</a:t>
            </a:r>
            <a:r>
              <a:rPr lang="ru-RU" sz="900" dirty="0">
                <a:latin typeface="Arial" panose="020B0604020202020204" pitchFamily="34" charset="0"/>
                <a:cs typeface="Arial" panose="020B0604020202020204" pitchFamily="34" charset="0"/>
              </a:rPr>
              <a:t>. Строение юрско-неогенового платформенного структурного этажа, в результате геологического изучения структур Мангышлака было выявлено, что в верхнеюрское время происходил достаточно большой </a:t>
            </a:r>
            <a:r>
              <a:rPr lang="ru-RU" sz="900" dirty="0" err="1">
                <a:latin typeface="Arial" panose="020B0604020202020204" pitchFamily="34" charset="0"/>
                <a:cs typeface="Arial" panose="020B0604020202020204" pitchFamily="34" charset="0"/>
              </a:rPr>
              <a:t>конседиментационный</a:t>
            </a:r>
            <a:r>
              <a:rPr lang="ru-RU" sz="900" dirty="0">
                <a:latin typeface="Arial" panose="020B0604020202020204" pitchFamily="34" charset="0"/>
                <a:cs typeface="Arial" panose="020B0604020202020204" pitchFamily="34" charset="0"/>
              </a:rPr>
              <a:t> рост мезозойских структур. Это означает, что толщина пород верхней юры в сводах структур существенно меньше, чем на ее флангах, что происходит по причине роста структур в верхнеюрское время. Сейсмическая сеть профилей по блоку </a:t>
            </a:r>
            <a:r>
              <a:rPr lang="ru-RU" sz="900" dirty="0" err="1">
                <a:latin typeface="Arial" panose="020B0604020202020204" pitchFamily="34" charset="0"/>
                <a:cs typeface="Arial" panose="020B0604020202020204" pitchFamily="34" charset="0"/>
              </a:rPr>
              <a:t>Самтыр</a:t>
            </a:r>
            <a:r>
              <a:rPr lang="ru-RU" sz="900" dirty="0">
                <a:latin typeface="Arial" panose="020B0604020202020204" pitchFamily="34" charset="0"/>
                <a:cs typeface="Arial" panose="020B0604020202020204" pitchFamily="34" charset="0"/>
              </a:rPr>
              <a:t> достаточно редкая, по этой причине данная особенность недостаточно хорошо выражена по площади. Однако, на всех сейсмических профилях пересекающих своды структур эта особенность утонения верхнеюрского комплекса четко прослеживается Сейсморазведочные поисковые работы на Северном Устюрте, начатые в 1950-х гг., выполнялись в модификации МОВ до начала 1970г., этими работами выявлено большинство известных антиклинальных структур, выраженных по кровле и подошве меловых отложений. По </a:t>
            </a:r>
            <a:r>
              <a:rPr lang="ru-RU" sz="900" dirty="0" err="1">
                <a:latin typeface="Arial" panose="020B0604020202020204" pitchFamily="34" charset="0"/>
                <a:cs typeface="Arial" panose="020B0604020202020204" pitchFamily="34" charset="0"/>
              </a:rPr>
              <a:t>внутриюрским</a:t>
            </a:r>
            <a:r>
              <a:rPr lang="ru-RU" sz="900" dirty="0">
                <a:latin typeface="Arial" panose="020B0604020202020204" pitchFamily="34" charset="0"/>
                <a:cs typeface="Arial" panose="020B0604020202020204" pitchFamily="34" charset="0"/>
              </a:rPr>
              <a:t> и более глубоким отложениям материал был менее достоверным. С 1972-73 гг. начато выполнение сейсморазведки ОГ, в том числе с перекрытием площадей, ранее отработанных методом МОВ, так как большая информативность новой методики позволяла увеличить глубинность исследований. С 1985 г. выполнялись поисковые сейсморазведочные работы на Северном Устюрте в результате ее работ заново перекрыты сейсморазведкой ОГТ с цифровой регистрацией значительные площади, ранее отработанные с аналоговыми станциями. По поверхностям Ш, IV отражающих горизонтов эти работы существенного прироста информации не обеспечили. Прирост геологической информации обеспечен, в основном, по </a:t>
            </a:r>
            <a:r>
              <a:rPr lang="ru-RU" sz="900" dirty="0" err="1">
                <a:latin typeface="Arial" panose="020B0604020202020204" pitchFamily="34" charset="0"/>
                <a:cs typeface="Arial" panose="020B0604020202020204" pitchFamily="34" charset="0"/>
              </a:rPr>
              <a:t>доюрским</a:t>
            </a:r>
            <a:r>
              <a:rPr lang="ru-RU" sz="900" dirty="0">
                <a:latin typeface="Arial" panose="020B0604020202020204" pitchFamily="34" charset="0"/>
                <a:cs typeface="Arial" panose="020B0604020202020204" pitchFamily="34" charset="0"/>
              </a:rPr>
              <a:t> отложениям. Существенно уточнялись построения по подошве юры (OF V), по </a:t>
            </a:r>
            <a:r>
              <a:rPr lang="ru-RU" sz="900" dirty="0" err="1">
                <a:latin typeface="Arial" panose="020B0604020202020204" pitchFamily="34" charset="0"/>
                <a:cs typeface="Arial" panose="020B0604020202020204" pitchFamily="34" charset="0"/>
              </a:rPr>
              <a:t>внутритриасовым</a:t>
            </a:r>
            <a:r>
              <a:rPr lang="ru-RU" sz="900" dirty="0">
                <a:latin typeface="Arial" panose="020B0604020202020204" pitchFamily="34" charset="0"/>
                <a:cs typeface="Arial" panose="020B0604020202020204" pitchFamily="34" charset="0"/>
              </a:rPr>
              <a:t> границам (горизонты V2, V3, VI), по поверхности </a:t>
            </a:r>
            <a:r>
              <a:rPr lang="ru-RU" sz="900" dirty="0" err="1">
                <a:latin typeface="Arial" panose="020B0604020202020204" pitchFamily="34" charset="0"/>
                <a:cs typeface="Arial" panose="020B0604020202020204" pitchFamily="34" charset="0"/>
              </a:rPr>
              <a:t>доартинских</a:t>
            </a:r>
            <a:r>
              <a:rPr lang="ru-RU" sz="900" dirty="0">
                <a:latin typeface="Arial" panose="020B0604020202020204" pitchFamily="34" charset="0"/>
                <a:cs typeface="Arial" panose="020B0604020202020204" pitchFamily="34" charset="0"/>
              </a:rPr>
              <a:t> отложений палеозоя. Участок </a:t>
            </a:r>
            <a:r>
              <a:rPr lang="ru-RU" sz="900" dirty="0" err="1">
                <a:latin typeface="Arial" panose="020B0604020202020204" pitchFamily="34" charset="0"/>
                <a:cs typeface="Arial" panose="020B0604020202020204" pitchFamily="34" charset="0"/>
              </a:rPr>
              <a:t>Самтыр</a:t>
            </a:r>
            <a:r>
              <a:rPr lang="ru-RU" sz="900" dirty="0">
                <a:latin typeface="Arial" panose="020B0604020202020204" pitchFamily="34" charset="0"/>
                <a:cs typeface="Arial" panose="020B0604020202020204" pitchFamily="34" charset="0"/>
              </a:rPr>
              <a:t> находится в Южно-</a:t>
            </a:r>
            <a:r>
              <a:rPr lang="ru-RU" sz="900" dirty="0" err="1">
                <a:latin typeface="Arial" panose="020B0604020202020204" pitchFamily="34" charset="0"/>
                <a:cs typeface="Arial" panose="020B0604020202020204" pitchFamily="34" charset="0"/>
              </a:rPr>
              <a:t>МангышлакскоУстюртской</a:t>
            </a:r>
            <a:r>
              <a:rPr lang="ru-RU" sz="900" dirty="0">
                <a:latin typeface="Arial" panose="020B0604020202020204" pitchFamily="34" charset="0"/>
                <a:cs typeface="Arial" panose="020B0604020202020204" pitchFamily="34" charset="0"/>
              </a:rPr>
              <a:t> нефтегазоносной области и расположен между </a:t>
            </a:r>
            <a:r>
              <a:rPr lang="ru-RU" sz="900" dirty="0" err="1">
                <a:latin typeface="Arial" panose="020B0604020202020204" pitchFamily="34" charset="0"/>
                <a:cs typeface="Arial" panose="020B0604020202020204" pitchFamily="34" charset="0"/>
              </a:rPr>
              <a:t>Кансуйским</a:t>
            </a:r>
            <a:r>
              <a:rPr lang="ru-RU" sz="900" dirty="0">
                <a:latin typeface="Arial" panose="020B0604020202020204" pitchFamily="34" charset="0"/>
                <a:cs typeface="Arial" panose="020B0604020202020204" pitchFamily="34" charset="0"/>
              </a:rPr>
              <a:t> (на западе) и </a:t>
            </a:r>
            <a:r>
              <a:rPr lang="ru-RU" sz="900" dirty="0" err="1">
                <a:latin typeface="Arial" panose="020B0604020202020204" pitchFamily="34" charset="0"/>
                <a:cs typeface="Arial" panose="020B0604020202020204" pitchFamily="34" charset="0"/>
              </a:rPr>
              <a:t>Шахпахтинским</a:t>
            </a:r>
            <a:r>
              <a:rPr lang="ru-RU" sz="900" dirty="0">
                <a:latin typeface="Arial" panose="020B0604020202020204" pitchFamily="34" charset="0"/>
                <a:cs typeface="Arial" panose="020B0604020202020204" pitchFamily="34" charset="0"/>
              </a:rPr>
              <a:t> (на востоке) газоносными районами. Такое благоприятное географическое положение и общность геологического строения с соседними районами позволяет предполагать высокую вероятность открытия на участке </a:t>
            </a:r>
            <a:r>
              <a:rPr lang="ru-RU" sz="900" dirty="0" err="1">
                <a:latin typeface="Arial" panose="020B0604020202020204" pitchFamily="34" charset="0"/>
                <a:cs typeface="Arial" panose="020B0604020202020204" pitchFamily="34" charset="0"/>
              </a:rPr>
              <a:t>Самтыр</a:t>
            </a:r>
            <a:r>
              <a:rPr lang="ru-RU" sz="900" dirty="0">
                <a:latin typeface="Arial" panose="020B0604020202020204" pitchFamily="34" charset="0"/>
                <a:cs typeface="Arial" panose="020B0604020202020204" pitchFamily="34" charset="0"/>
              </a:rPr>
              <a:t> залежей углеводородов. Дальнейшие перспективы открытия месторождений газа и газоконденсата связываются здесь на данном этапе изучения территории с доизучением основного продуктивного комплекса региона - мезозойскими (в основном юрскими) </a:t>
            </a:r>
            <a:r>
              <a:rPr lang="ru-RU" sz="900" dirty="0" err="1">
                <a:latin typeface="Arial" panose="020B0604020202020204" pitchFamily="34" charset="0"/>
                <a:cs typeface="Arial" panose="020B0604020202020204" pitchFamily="34" charset="0"/>
              </a:rPr>
              <a:t>теригенными</a:t>
            </a:r>
            <a:r>
              <a:rPr lang="ru-RU" sz="900" dirty="0">
                <a:latin typeface="Arial" panose="020B0604020202020204" pitchFamily="34" charset="0"/>
                <a:cs typeface="Arial" panose="020B0604020202020204" pitchFamily="34" charset="0"/>
              </a:rPr>
              <a:t> отложениями (смежные с участком месторождения </a:t>
            </a:r>
            <a:r>
              <a:rPr lang="ru-RU" sz="900" dirty="0" err="1">
                <a:latin typeface="Arial" panose="020B0604020202020204" pitchFamily="34" charset="0"/>
                <a:cs typeface="Arial" panose="020B0604020202020204" pitchFamily="34" charset="0"/>
              </a:rPr>
              <a:t>Шахпахты</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Джел</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Кансу</a:t>
            </a:r>
            <a:r>
              <a:rPr lang="ru-RU" sz="900" dirty="0">
                <a:latin typeface="Arial" panose="020B0604020202020204" pitchFamily="34" charset="0"/>
                <a:cs typeface="Arial" panose="020B0604020202020204" pitchFamily="34" charset="0"/>
              </a:rPr>
              <a:t>).</a:t>
            </a:r>
          </a:p>
          <a:p>
            <a:pPr indent="360000" algn="just" defTabSz="432000">
              <a:tabLst>
                <a:tab pos="432000" algn="l"/>
              </a:tabLst>
            </a:pPr>
            <a:r>
              <a:rPr lang="ru-RU" sz="900" b="1" dirty="0">
                <a:latin typeface="Arial" panose="020B0604020202020204" pitchFamily="34" charset="0"/>
                <a:cs typeface="Arial" panose="020B0604020202020204" pitchFamily="34" charset="0"/>
              </a:rPr>
              <a:t>Оценка прогнозных ресурсов</a:t>
            </a:r>
            <a:r>
              <a:rPr lang="en-US" sz="900" b="1" dirty="0">
                <a:latin typeface="Arial" panose="020B0604020202020204" pitchFamily="34" charset="0"/>
                <a:cs typeface="Arial" panose="020B0604020202020204" pitchFamily="34" charset="0"/>
              </a:rPr>
              <a:t> </a:t>
            </a:r>
            <a:r>
              <a:rPr lang="kk-KZ" sz="900" b="1" dirty="0">
                <a:latin typeface="Arial" panose="020B0604020202020204" pitchFamily="34" charset="0"/>
                <a:cs typeface="Arial" panose="020B0604020202020204" pitchFamily="34" charset="0"/>
              </a:rPr>
              <a:t>углеводородов</a:t>
            </a:r>
            <a:r>
              <a:rPr lang="ru-RU" sz="900" b="1" dirty="0">
                <a:latin typeface="Arial" panose="020B0604020202020204" pitchFamily="34" charset="0"/>
                <a:cs typeface="Arial" panose="020B0604020202020204" pitchFamily="34" charset="0"/>
              </a:rPr>
              <a:t> на участке: </a:t>
            </a:r>
            <a:r>
              <a:rPr lang="en-US" sz="900" b="1" dirty="0">
                <a:latin typeface="Arial" panose="020B0604020202020204" pitchFamily="34" charset="0"/>
                <a:cs typeface="Arial" panose="020B0604020202020204" pitchFamily="34" charset="0"/>
              </a:rPr>
              <a:t>&gt;10</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млн.т</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усл</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топл</a:t>
            </a:r>
            <a:r>
              <a:rPr lang="ru-RU" sz="900" b="1" dirty="0">
                <a:latin typeface="Arial" panose="020B0604020202020204" pitchFamily="34" charset="0"/>
                <a:cs typeface="Arial" panose="020B0604020202020204" pitchFamily="34" charset="0"/>
              </a:rPr>
              <a:t>.</a:t>
            </a:r>
            <a:endParaRPr lang="ru-RU" sz="900" dirty="0">
              <a:latin typeface="Arial" panose="020B0604020202020204" pitchFamily="34" charset="0"/>
              <a:cs typeface="Arial" panose="020B0604020202020204" pitchFamily="34" charset="0"/>
            </a:endParaRPr>
          </a:p>
          <a:p>
            <a:pPr indent="360000" algn="just" defTabSz="432000">
              <a:tabLst>
                <a:tab pos="432000" algn="l"/>
              </a:tabLst>
            </a:pPr>
            <a:r>
              <a:rPr lang="ru-RU" sz="900" b="1" dirty="0">
                <a:latin typeface="Arial" panose="020B0604020202020204" pitchFamily="34" charset="0"/>
                <a:cs typeface="Arial" panose="020B0604020202020204" pitchFamily="34" charset="0"/>
              </a:rPr>
              <a:t>Исторические отчеты</a:t>
            </a:r>
            <a:r>
              <a:rPr lang="ru-RU" sz="9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900" dirty="0">
                <a:latin typeface="Arial" panose="020B0604020202020204" pitchFamily="34" charset="0"/>
                <a:cs typeface="Arial" panose="020B0604020202020204" pitchFamily="34" charset="0"/>
              </a:rPr>
              <a:t>Список разведочных </a:t>
            </a:r>
            <a:r>
              <a:rPr lang="ru-RU" sz="900" b="1" dirty="0">
                <a:latin typeface="Arial" panose="020B0604020202020204" pitchFamily="34" charset="0"/>
                <a:cs typeface="Arial" panose="020B0604020202020204" pitchFamily="34" charset="0"/>
              </a:rPr>
              <a:t>скважин</a:t>
            </a:r>
            <a:r>
              <a:rPr lang="ru-RU" sz="900" dirty="0">
                <a:latin typeface="Arial" panose="020B0604020202020204" pitchFamily="34" charset="0"/>
                <a:cs typeface="Arial" panose="020B0604020202020204" pitchFamily="34" charset="0"/>
              </a:rPr>
              <a:t> на участке и прилегающих территориях:</a:t>
            </a:r>
          </a:p>
          <a:p>
            <a:pPr indent="360000" algn="just" defTabSz="432000">
              <a:tabLst>
                <a:tab pos="432000" algn="l"/>
              </a:tabLst>
            </a:pPr>
            <a:r>
              <a:rPr lang="ru-RU" sz="900" b="1" dirty="0">
                <a:latin typeface="Arial" panose="020B0604020202020204" pitchFamily="34" charset="0"/>
                <a:cs typeface="Arial" panose="020B0604020202020204" pitchFamily="34" charset="0"/>
              </a:rPr>
              <a:t>Стартовый размер подписного бонуса, (тенге):</a:t>
            </a:r>
            <a:r>
              <a:rPr lang="ru-RU"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88 403</a:t>
            </a:r>
            <a:r>
              <a:rPr lang="ru-RU" sz="900" dirty="0">
                <a:latin typeface="Arial" panose="020B0604020202020204" pitchFamily="34" charset="0"/>
                <a:cs typeface="Arial" panose="020B0604020202020204" pitchFamily="34" charset="0"/>
              </a:rPr>
              <a:t> 000,0</a:t>
            </a:r>
            <a:endParaRPr lang="ru-RU"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8756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4992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a:t>
            </a:r>
            <a:r>
              <a:rPr kumimoji="0" lang="ru-RU" sz="2000" b="1"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Самтыр</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Южный в Мангистауской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8709"/>
            <a:ext cx="1094154" cy="843955"/>
          </a:xfrm>
          <a:prstGeom prst="rect">
            <a:avLst/>
          </a:prstGeom>
        </p:spPr>
      </p:pic>
      <p:graphicFrame>
        <p:nvGraphicFramePr>
          <p:cNvPr id="7" name="Таблица 6">
            <a:extLst>
              <a:ext uri="{FF2B5EF4-FFF2-40B4-BE49-F238E27FC236}">
                <a16:creationId xmlns:a16="http://schemas.microsoft.com/office/drawing/2014/main" id="{CDF7B70D-2B1C-4968-A344-D0CE0192717C}"/>
              </a:ext>
            </a:extLst>
          </p:cNvPr>
          <p:cNvGraphicFramePr>
            <a:graphicFrameLocks noGrp="1"/>
          </p:cNvGraphicFramePr>
          <p:nvPr>
            <p:extLst>
              <p:ext uri="{D42A27DB-BD31-4B8C-83A1-F6EECF244321}">
                <p14:modId xmlns:p14="http://schemas.microsoft.com/office/powerpoint/2010/main" val="2858957524"/>
              </p:ext>
            </p:extLst>
          </p:nvPr>
        </p:nvGraphicFramePr>
        <p:xfrm>
          <a:off x="6956527" y="3722815"/>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sp>
        <p:nvSpPr>
          <p:cNvPr id="8" name="TextBox 7">
            <a:extLst>
              <a:ext uri="{FF2B5EF4-FFF2-40B4-BE49-F238E27FC236}">
                <a16:creationId xmlns:a16="http://schemas.microsoft.com/office/drawing/2014/main" id="{10A828C0-E112-4912-AD6A-07CA6F6C7AF1}"/>
              </a:ext>
            </a:extLst>
          </p:cNvPr>
          <p:cNvSpPr txBox="1"/>
          <p:nvPr/>
        </p:nvSpPr>
        <p:spPr>
          <a:xfrm>
            <a:off x="6956526" y="538016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106,73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382C220-E175-4EE0-834C-FD324D9561E2}"/>
              </a:ext>
            </a:extLst>
          </p:cNvPr>
          <p:cNvSpPr txBox="1"/>
          <p:nvPr/>
        </p:nvSpPr>
        <p:spPr>
          <a:xfrm>
            <a:off x="0" y="813202"/>
            <a:ext cx="6916827" cy="5355312"/>
          </a:xfrm>
          <a:prstGeom prst="rect">
            <a:avLst/>
          </a:prstGeom>
          <a:noFill/>
        </p:spPr>
        <p:txBody>
          <a:bodyPr wrap="square" rtlCol="0">
            <a:spAutoFit/>
          </a:bodyPr>
          <a:lstStyle/>
          <a:p>
            <a:pPr indent="360000" algn="just" defTabSz="432000">
              <a:tabLst>
                <a:tab pos="432000" algn="l"/>
              </a:tabLst>
            </a:pPr>
            <a:r>
              <a:rPr lang="ru-RU" sz="900" b="1" dirty="0">
                <a:latin typeface="Arial" panose="020B0604020202020204" pitchFamily="34" charset="0"/>
                <a:cs typeface="Arial" panose="020B0604020202020204" pitchFamily="34" charset="0"/>
              </a:rPr>
              <a:t>Краткая геологическая информация: </a:t>
            </a:r>
            <a:r>
              <a:rPr lang="ru-RU" sz="900" dirty="0">
                <a:latin typeface="Arial" panose="020B0604020202020204" pitchFamily="34" charset="0"/>
                <a:cs typeface="Arial" panose="020B0604020202020204" pitchFamily="34" charset="0"/>
              </a:rPr>
              <a:t>В административном отношении участок расположен на крайнем </a:t>
            </a:r>
            <a:r>
              <a:rPr lang="ru-RU" sz="900" dirty="0" err="1">
                <a:latin typeface="Arial" panose="020B0604020202020204" pitchFamily="34" charset="0"/>
                <a:cs typeface="Arial" panose="020B0604020202020204" pitchFamily="34" charset="0"/>
              </a:rPr>
              <a:t>юговостоке</a:t>
            </a:r>
            <a:r>
              <a:rPr lang="ru-RU" sz="900" dirty="0">
                <a:latin typeface="Arial" panose="020B0604020202020204" pitchFamily="34" charset="0"/>
                <a:cs typeface="Arial" panose="020B0604020202020204" pitchFamily="34" charset="0"/>
              </a:rPr>
              <a:t> Каракиянского района Мангистауской области Республики Казахстан у границы с Узбекистаном. В осадочном чехле участка работ выделяется три структурных комплекса: </a:t>
            </a:r>
            <a:r>
              <a:rPr lang="ru-RU" sz="900" dirty="0" err="1">
                <a:latin typeface="Arial" panose="020B0604020202020204" pitchFamily="34" charset="0"/>
                <a:cs typeface="Arial" panose="020B0604020202020204" pitchFamily="34" charset="0"/>
              </a:rPr>
              <a:t>дотриасовый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квазифундамент</a:t>
            </a:r>
            <a:r>
              <a:rPr lang="ru-RU" sz="900" dirty="0">
                <a:latin typeface="Arial" panose="020B0604020202020204" pitchFamily="34" charset="0"/>
                <a:cs typeface="Arial" panose="020B0604020202020204" pitchFamily="34" charset="0"/>
              </a:rPr>
              <a:t>), триасовый </a:t>
            </a:r>
            <a:r>
              <a:rPr lang="ru-RU" sz="900" dirty="0" err="1">
                <a:latin typeface="Arial" panose="020B0604020202020204" pitchFamily="34" charset="0"/>
                <a:cs typeface="Arial" panose="020B0604020202020204" pitchFamily="34" charset="0"/>
              </a:rPr>
              <a:t>рифтовый</a:t>
            </a:r>
            <a:r>
              <a:rPr lang="ru-RU" sz="900" dirty="0">
                <a:latin typeface="Arial" panose="020B0604020202020204" pitchFamily="34" charset="0"/>
                <a:cs typeface="Arial" panose="020B0604020202020204" pitchFamily="34" charset="0"/>
              </a:rPr>
              <a:t> и юрско-неогеновый платформенный, более детально изучен верхний комплекс. Строение </a:t>
            </a:r>
            <a:r>
              <a:rPr lang="ru-RU" sz="900" dirty="0" err="1">
                <a:latin typeface="Arial" panose="020B0604020202020204" pitchFamily="34" charset="0"/>
                <a:cs typeface="Arial" panose="020B0604020202020204" pitchFamily="34" charset="0"/>
              </a:rPr>
              <a:t>дотриасового</a:t>
            </a:r>
            <a:r>
              <a:rPr lang="ru-RU" sz="900" dirty="0">
                <a:latin typeface="Arial" panose="020B0604020202020204" pitchFamily="34" charset="0"/>
                <a:cs typeface="Arial" panose="020B0604020202020204" pitchFamily="34" charset="0"/>
              </a:rPr>
              <a:t> комплекса по площади работ характеризуется </a:t>
            </a:r>
            <a:r>
              <a:rPr lang="ru-RU" sz="900" dirty="0" err="1">
                <a:latin typeface="Arial" panose="020B0604020202020204" pitchFamily="34" charset="0"/>
                <a:cs typeface="Arial" panose="020B0604020202020204" pitchFamily="34" charset="0"/>
              </a:rPr>
              <a:t>вегоредейчастиисоветет</a:t>
            </a:r>
            <a:r>
              <a:rPr lang="ru-RU" sz="900" dirty="0">
                <a:latin typeface="Arial" panose="020B0604020202020204" pitchFamily="34" charset="0"/>
                <a:cs typeface="Arial" panose="020B0604020202020204" pitchFamily="34" charset="0"/>
              </a:rPr>
              <a:t> кровле </a:t>
            </a:r>
            <a:r>
              <a:rPr lang="ru-RU" sz="900" dirty="0" err="1">
                <a:latin typeface="Arial" panose="020B0604020202020204" pitchFamily="34" charset="0"/>
                <a:cs typeface="Arial" panose="020B0604020202020204" pitchFamily="34" charset="0"/>
              </a:rPr>
              <a:t>верне-дево</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нижнеого</a:t>
            </a:r>
            <a:r>
              <a:rPr lang="ru-RU" sz="900" dirty="0">
                <a:latin typeface="Arial" panose="020B0604020202020204" pitchFamily="34" charset="0"/>
                <a:cs typeface="Arial" panose="020B0604020202020204" pitchFamily="34" charset="0"/>
              </a:rPr>
              <a:t> складчатого комплекса, где он залегает на глубинах от 3000 до 10000 м. Ниже в пределах площади работ в сейсмической картине регулярные отражения не выделяются. Кровля комплекса </a:t>
            </a:r>
            <a:r>
              <a:rPr lang="ru-RU" sz="900" dirty="0" err="1">
                <a:latin typeface="Arial" panose="020B0604020202020204" pitchFamily="34" charset="0"/>
                <a:cs typeface="Arial" panose="020B0604020202020204" pitchFamily="34" charset="0"/>
              </a:rPr>
              <a:t>квазифундамента</a:t>
            </a:r>
            <a:r>
              <a:rPr lang="ru-RU" sz="900" dirty="0">
                <a:latin typeface="Arial" panose="020B0604020202020204" pitchFamily="34" charset="0"/>
                <a:cs typeface="Arial" panose="020B0604020202020204" pitchFamily="34" charset="0"/>
              </a:rPr>
              <a:t> в зоне </a:t>
            </a:r>
            <a:r>
              <a:rPr lang="ru-RU" sz="900" dirty="0" err="1">
                <a:latin typeface="Arial" panose="020B0604020202020204" pitchFamily="34" charset="0"/>
                <a:cs typeface="Arial" panose="020B0604020202020204" pitchFamily="34" charset="0"/>
              </a:rPr>
              <a:t>Шахпахтинской</a:t>
            </a:r>
            <a:r>
              <a:rPr lang="ru-RU" sz="900" dirty="0">
                <a:latin typeface="Arial" panose="020B0604020202020204" pitchFamily="34" charset="0"/>
                <a:cs typeface="Arial" panose="020B0604020202020204" pitchFamily="34" charset="0"/>
              </a:rPr>
              <a:t> ступени соответствует ОГ V - подошва юрских отложений, а в зоне </a:t>
            </a:r>
            <a:r>
              <a:rPr lang="ru-RU" sz="900" dirty="0" err="1">
                <a:latin typeface="Arial" panose="020B0604020202020204" pitchFamily="34" charset="0"/>
                <a:cs typeface="Arial" panose="020B0604020202020204" pitchFamily="34" charset="0"/>
              </a:rPr>
              <a:t>Ассакеауданской</a:t>
            </a:r>
            <a:r>
              <a:rPr lang="ru-RU" sz="900" dirty="0">
                <a:latin typeface="Arial" panose="020B0604020202020204" pitchFamily="34" charset="0"/>
                <a:cs typeface="Arial" panose="020B0604020202020204" pitchFamily="34" charset="0"/>
              </a:rPr>
              <a:t> впадины соответствует ОГ V3 - подошва триасового </a:t>
            </a:r>
            <a:r>
              <a:rPr lang="ru-RU" sz="900" dirty="0" err="1">
                <a:latin typeface="Arial" panose="020B0604020202020204" pitchFamily="34" charset="0"/>
                <a:cs typeface="Arial" panose="020B0604020202020204" pitchFamily="34" charset="0"/>
              </a:rPr>
              <a:t>рифтового</a:t>
            </a:r>
            <a:r>
              <a:rPr lang="ru-RU" sz="900" dirty="0">
                <a:latin typeface="Arial" panose="020B0604020202020204" pitchFamily="34" charset="0"/>
                <a:cs typeface="Arial" panose="020B0604020202020204" pitchFamily="34" charset="0"/>
              </a:rPr>
              <a:t> комплекса. Триасовый </a:t>
            </a:r>
            <a:r>
              <a:rPr lang="ru-RU" sz="900" dirty="0" err="1">
                <a:latin typeface="Arial" panose="020B0604020202020204" pitchFamily="34" charset="0"/>
                <a:cs typeface="Arial" panose="020B0604020202020204" pitchFamily="34" charset="0"/>
              </a:rPr>
              <a:t>рифтовый</a:t>
            </a:r>
            <a:r>
              <a:rPr lang="ru-RU" sz="900" dirty="0">
                <a:latin typeface="Arial" panose="020B0604020202020204" pitchFamily="34" charset="0"/>
                <a:cs typeface="Arial" panose="020B0604020202020204" pitchFamily="34" charset="0"/>
              </a:rPr>
              <a:t> структурный этаж, кровле триасового комплекса, в пределах </a:t>
            </a:r>
            <a:r>
              <a:rPr lang="ru-RU" sz="900" dirty="0" err="1">
                <a:latin typeface="Arial" panose="020B0604020202020204" pitchFamily="34" charset="0"/>
                <a:cs typeface="Arial" panose="020B0604020202020204" pitchFamily="34" charset="0"/>
              </a:rPr>
              <a:t>Ассакеауданской</a:t>
            </a:r>
            <a:r>
              <a:rPr lang="ru-RU" sz="900" dirty="0">
                <a:latin typeface="Arial" panose="020B0604020202020204" pitchFamily="34" charset="0"/>
                <a:cs typeface="Arial" panose="020B0604020202020204" pitchFamily="34" charset="0"/>
              </a:rPr>
              <a:t> впадины соответствует ОГ V и подошве ОГ V3. Отличительной чертой Южно-Мангышлакского бассейна от строения Северного </a:t>
            </a:r>
            <a:r>
              <a:rPr lang="ru-RU" sz="900" dirty="0" err="1">
                <a:latin typeface="Arial" panose="020B0604020202020204" pitchFamily="34" charset="0"/>
                <a:cs typeface="Arial" panose="020B0604020202020204" pitchFamily="34" charset="0"/>
              </a:rPr>
              <a:t>Утюрта</a:t>
            </a:r>
            <a:r>
              <a:rPr lang="ru-RU" sz="900" dirty="0">
                <a:latin typeface="Arial" panose="020B0604020202020204" pitchFamily="34" charset="0"/>
                <a:cs typeface="Arial" panose="020B0604020202020204" pitchFamily="34" charset="0"/>
              </a:rPr>
              <a:t> является развитие триасового </a:t>
            </a:r>
            <a:r>
              <a:rPr lang="ru-RU" sz="900" dirty="0" err="1">
                <a:latin typeface="Arial" panose="020B0604020202020204" pitchFamily="34" charset="0"/>
                <a:cs typeface="Arial" panose="020B0604020202020204" pitchFamily="34" charset="0"/>
              </a:rPr>
              <a:t>рифтового</a:t>
            </a:r>
            <a:r>
              <a:rPr lang="ru-RU" sz="900" dirty="0">
                <a:latin typeface="Arial" panose="020B0604020202020204" pitchFamily="34" charset="0"/>
                <a:cs typeface="Arial" panose="020B0604020202020204" pitchFamily="34" charset="0"/>
              </a:rPr>
              <a:t> комплекса залегающего поверх верхнепермских пород </a:t>
            </a:r>
            <a:r>
              <a:rPr lang="ru-RU" sz="900" dirty="0" err="1">
                <a:latin typeface="Arial" panose="020B0604020202020204" pitchFamily="34" charset="0"/>
                <a:cs typeface="Arial" panose="020B0604020202020204" pitchFamily="34" charset="0"/>
              </a:rPr>
              <a:t>квазифундамента</a:t>
            </a:r>
            <a:r>
              <a:rPr lang="ru-RU" sz="900" dirty="0">
                <a:latin typeface="Arial" panose="020B0604020202020204" pitchFamily="34" charset="0"/>
                <a:cs typeface="Arial" panose="020B0604020202020204" pitchFamily="34" charset="0"/>
              </a:rPr>
              <a:t>. Строение юрско-неогенового платформенного структурного этажа, в результате геологического изучения структур Мангышлака было выявлено, что в верхнеюрское время происходил достаточно большой </a:t>
            </a:r>
            <a:r>
              <a:rPr lang="ru-RU" sz="900" dirty="0" err="1">
                <a:latin typeface="Arial" panose="020B0604020202020204" pitchFamily="34" charset="0"/>
                <a:cs typeface="Arial" panose="020B0604020202020204" pitchFamily="34" charset="0"/>
              </a:rPr>
              <a:t>конседиментационный</a:t>
            </a:r>
            <a:r>
              <a:rPr lang="ru-RU" sz="900" dirty="0">
                <a:latin typeface="Arial" panose="020B0604020202020204" pitchFamily="34" charset="0"/>
                <a:cs typeface="Arial" panose="020B0604020202020204" pitchFamily="34" charset="0"/>
              </a:rPr>
              <a:t> рост мезозойских структур. Это означает, что толщина пород верхней юры в сводах структур существенно меньше, чем на ее флангах, что происходит по причине роста структур в верхнеюрское время. Сейсмическая сеть профилей по блоку </a:t>
            </a:r>
            <a:r>
              <a:rPr lang="ru-RU" sz="900" dirty="0" err="1">
                <a:latin typeface="Arial" panose="020B0604020202020204" pitchFamily="34" charset="0"/>
                <a:cs typeface="Arial" panose="020B0604020202020204" pitchFamily="34" charset="0"/>
              </a:rPr>
              <a:t>Самтыр</a:t>
            </a:r>
            <a:r>
              <a:rPr lang="ru-RU" sz="900" dirty="0">
                <a:latin typeface="Arial" panose="020B0604020202020204" pitchFamily="34" charset="0"/>
                <a:cs typeface="Arial" panose="020B0604020202020204" pitchFamily="34" charset="0"/>
              </a:rPr>
              <a:t> достаточно редкая, по этой причине данная особенность недостаточно хорошо выражена по площади. Однако, на всех сейсмических профилях пересекающих своды структур </a:t>
            </a:r>
            <a:r>
              <a:rPr lang="ru-RU" sz="900" dirty="0" err="1">
                <a:latin typeface="Arial" panose="020B0604020202020204" pitchFamily="34" charset="0"/>
                <a:cs typeface="Arial" panose="020B0604020202020204" pitchFamily="34" charset="0"/>
              </a:rPr>
              <a:t>ето</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особеннот</a:t>
            </a:r>
            <a:r>
              <a:rPr lang="ru-RU" sz="900" dirty="0">
                <a:latin typeface="Arial" panose="020B0604020202020204" pitchFamily="34" charset="0"/>
                <a:cs typeface="Arial" panose="020B0604020202020204" pitchFamily="34" charset="0"/>
              </a:rPr>
              <a:t> утонения </a:t>
            </a:r>
            <a:r>
              <a:rPr lang="ru-RU" sz="900" dirty="0" err="1">
                <a:latin typeface="Arial" panose="020B0604020202020204" pitchFamily="34" charset="0"/>
                <a:cs typeface="Arial" panose="020B0604020202020204" pitchFamily="34" charset="0"/>
              </a:rPr>
              <a:t>верхнеюского</a:t>
            </a:r>
            <a:r>
              <a:rPr lang="ru-RU" sz="900" dirty="0">
                <a:latin typeface="Arial" panose="020B0604020202020204" pitchFamily="34" charset="0"/>
                <a:cs typeface="Arial" panose="020B0604020202020204" pitchFamily="34" charset="0"/>
              </a:rPr>
              <a:t> комплекса четко прослеживается. Сейсморазведочные поисковые работы на Северном Устюрте, начатые в 1950-х гг., выполнялись в модификации МОВ до начала 1970г., этими работами выявлено большинство известных антиклинальных структур, выраженных по кровле и подошве меловых отложений. По </a:t>
            </a:r>
            <a:r>
              <a:rPr lang="ru-RU" sz="900" dirty="0" err="1">
                <a:latin typeface="Arial" panose="020B0604020202020204" pitchFamily="34" charset="0"/>
                <a:cs typeface="Arial" panose="020B0604020202020204" pitchFamily="34" charset="0"/>
              </a:rPr>
              <a:t>внутриюрским</a:t>
            </a:r>
            <a:r>
              <a:rPr lang="ru-RU" sz="900" dirty="0">
                <a:latin typeface="Arial" panose="020B0604020202020204" pitchFamily="34" charset="0"/>
                <a:cs typeface="Arial" panose="020B0604020202020204" pitchFamily="34" charset="0"/>
              </a:rPr>
              <a:t> и более глубоким отложениям материал был менее достоверным. С 1972-73 гг. начато выполнение сейсморазведки ОГТ, в том числе с перекрытием площадей, ранее отработанных методом МОВ, так как большая информативность новой методики позволяла увеличить глубинность исследований. С 1985 г. выполнялись поисковые сейсморазведочные работы на Северном Устюрте в результате ее работ заново перекрыты сейсморазведкой ОГТ с цифровой регистрацией значительные площади, ранее отработанные с аналоговыми станциями. По поверхностям Ш, IV отражающих горизонтов эти работы существенного прироста информации не обеспечили. Прирост геологической информации обеспечен, в основном, по </a:t>
            </a:r>
            <a:r>
              <a:rPr lang="ru-RU" sz="900" dirty="0" err="1">
                <a:latin typeface="Arial" panose="020B0604020202020204" pitchFamily="34" charset="0"/>
                <a:cs typeface="Arial" panose="020B0604020202020204" pitchFamily="34" charset="0"/>
              </a:rPr>
              <a:t>доюрским</a:t>
            </a:r>
            <a:r>
              <a:rPr lang="ru-RU" sz="900" dirty="0">
                <a:latin typeface="Arial" panose="020B0604020202020204" pitchFamily="34" charset="0"/>
                <a:cs typeface="Arial" panose="020B0604020202020204" pitchFamily="34" charset="0"/>
              </a:rPr>
              <a:t> отложениям. Существенно уточнялись построения по подошве юры (OF V), по </a:t>
            </a:r>
            <a:r>
              <a:rPr lang="ru-RU" sz="900" dirty="0" err="1">
                <a:latin typeface="Arial" panose="020B0604020202020204" pitchFamily="34" charset="0"/>
                <a:cs typeface="Arial" panose="020B0604020202020204" pitchFamily="34" charset="0"/>
              </a:rPr>
              <a:t>внутритриасовым</a:t>
            </a:r>
            <a:r>
              <a:rPr lang="ru-RU" sz="900" dirty="0">
                <a:latin typeface="Arial" panose="020B0604020202020204" pitchFamily="34" charset="0"/>
                <a:cs typeface="Arial" panose="020B0604020202020204" pitchFamily="34" charset="0"/>
              </a:rPr>
              <a:t> границам (горизонты V2, V3, VI), по поверхности </a:t>
            </a:r>
            <a:r>
              <a:rPr lang="ru-RU" sz="900" dirty="0" err="1">
                <a:latin typeface="Arial" panose="020B0604020202020204" pitchFamily="34" charset="0"/>
                <a:cs typeface="Arial" panose="020B0604020202020204" pitchFamily="34" charset="0"/>
              </a:rPr>
              <a:t>доартинских</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отпожений</a:t>
            </a:r>
            <a:r>
              <a:rPr lang="ru-RU" sz="900" dirty="0">
                <a:latin typeface="Arial" panose="020B0604020202020204" pitchFamily="34" charset="0"/>
                <a:cs typeface="Arial" panose="020B0604020202020204" pitchFamily="34" charset="0"/>
              </a:rPr>
              <a:t> палеозоя. Участок </a:t>
            </a:r>
            <a:r>
              <a:rPr lang="ru-RU" sz="900" dirty="0" err="1">
                <a:latin typeface="Arial" panose="020B0604020202020204" pitchFamily="34" charset="0"/>
                <a:cs typeface="Arial" panose="020B0604020202020204" pitchFamily="34" charset="0"/>
              </a:rPr>
              <a:t>Самтыр</a:t>
            </a:r>
            <a:r>
              <a:rPr lang="ru-RU" sz="900" dirty="0">
                <a:latin typeface="Arial" panose="020B0604020202020204" pitchFamily="34" charset="0"/>
                <a:cs typeface="Arial" panose="020B0604020202020204" pitchFamily="34" charset="0"/>
              </a:rPr>
              <a:t> находится в Южно-</a:t>
            </a:r>
            <a:r>
              <a:rPr lang="ru-RU" sz="900" dirty="0" err="1">
                <a:latin typeface="Arial" panose="020B0604020202020204" pitchFamily="34" charset="0"/>
                <a:cs typeface="Arial" panose="020B0604020202020204" pitchFamily="34" charset="0"/>
              </a:rPr>
              <a:t>МангышлакскоУстюртской</a:t>
            </a:r>
            <a:r>
              <a:rPr lang="ru-RU" sz="900" dirty="0">
                <a:latin typeface="Arial" panose="020B0604020202020204" pitchFamily="34" charset="0"/>
                <a:cs typeface="Arial" panose="020B0604020202020204" pitchFamily="34" charset="0"/>
              </a:rPr>
              <a:t> нефтегазоносной области и расположен между </a:t>
            </a:r>
            <a:r>
              <a:rPr lang="ru-RU" sz="900" dirty="0" err="1">
                <a:latin typeface="Arial" panose="020B0604020202020204" pitchFamily="34" charset="0"/>
                <a:cs typeface="Arial" panose="020B0604020202020204" pitchFamily="34" charset="0"/>
              </a:rPr>
              <a:t>Кансуйским</a:t>
            </a:r>
            <a:r>
              <a:rPr lang="ru-RU" sz="900" dirty="0">
                <a:latin typeface="Arial" panose="020B0604020202020204" pitchFamily="34" charset="0"/>
                <a:cs typeface="Arial" panose="020B0604020202020204" pitchFamily="34" charset="0"/>
              </a:rPr>
              <a:t> (на западе) и </a:t>
            </a:r>
            <a:r>
              <a:rPr lang="ru-RU" sz="900" dirty="0" err="1">
                <a:latin typeface="Arial" panose="020B0604020202020204" pitchFamily="34" charset="0"/>
                <a:cs typeface="Arial" panose="020B0604020202020204" pitchFamily="34" charset="0"/>
              </a:rPr>
              <a:t>Шахпахтинским</a:t>
            </a:r>
            <a:r>
              <a:rPr lang="ru-RU" sz="900" dirty="0">
                <a:latin typeface="Arial" panose="020B0604020202020204" pitchFamily="34" charset="0"/>
                <a:cs typeface="Arial" panose="020B0604020202020204" pitchFamily="34" charset="0"/>
              </a:rPr>
              <a:t> (на востоке) газоносными районами. Такое благоприятное географическое положение и общность геологического строения с соседними районами позволяет предполагать высокую вероятность открытия на участке </a:t>
            </a:r>
            <a:r>
              <a:rPr lang="ru-RU" sz="900" dirty="0" err="1">
                <a:latin typeface="Arial" panose="020B0604020202020204" pitchFamily="34" charset="0"/>
                <a:cs typeface="Arial" panose="020B0604020202020204" pitchFamily="34" charset="0"/>
              </a:rPr>
              <a:t>Самтыр</a:t>
            </a:r>
            <a:r>
              <a:rPr lang="ru-RU" sz="900" dirty="0">
                <a:latin typeface="Arial" panose="020B0604020202020204" pitchFamily="34" charset="0"/>
                <a:cs typeface="Arial" panose="020B0604020202020204" pitchFamily="34" charset="0"/>
              </a:rPr>
              <a:t> залежей углеводородов. Дальнейшие перспективы открытия месторождений газа и газоконденсата связываются здесь на данном этапе изучения территории с доизучением основного продуктивного комплекса региона - мезозойскими (в основном юрскими) </a:t>
            </a:r>
            <a:r>
              <a:rPr lang="ru-RU" sz="900" dirty="0" err="1">
                <a:latin typeface="Arial" panose="020B0604020202020204" pitchFamily="34" charset="0"/>
                <a:cs typeface="Arial" panose="020B0604020202020204" pitchFamily="34" charset="0"/>
              </a:rPr>
              <a:t>теригенными</a:t>
            </a:r>
            <a:r>
              <a:rPr lang="ru-RU" sz="900" dirty="0">
                <a:latin typeface="Arial" panose="020B0604020202020204" pitchFamily="34" charset="0"/>
                <a:cs typeface="Arial" panose="020B0604020202020204" pitchFamily="34" charset="0"/>
              </a:rPr>
              <a:t> отложениями (смежные с участком месторождения </a:t>
            </a:r>
            <a:r>
              <a:rPr lang="ru-RU" sz="900" dirty="0" err="1">
                <a:latin typeface="Arial" panose="020B0604020202020204" pitchFamily="34" charset="0"/>
                <a:cs typeface="Arial" panose="020B0604020202020204" pitchFamily="34" charset="0"/>
              </a:rPr>
              <a:t>Шахпахты</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Джел</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Кансу</a:t>
            </a:r>
            <a:r>
              <a:rPr lang="ru-RU" sz="900" dirty="0">
                <a:latin typeface="Arial" panose="020B0604020202020204" pitchFamily="34" charset="0"/>
                <a:cs typeface="Arial" panose="020B0604020202020204" pitchFamily="34" charset="0"/>
              </a:rPr>
              <a:t>).</a:t>
            </a:r>
          </a:p>
          <a:p>
            <a:pPr indent="360000" algn="just" defTabSz="432000">
              <a:tabLst>
                <a:tab pos="432000" algn="l"/>
              </a:tabLst>
            </a:pPr>
            <a:r>
              <a:rPr lang="ru-RU" sz="900" b="1" dirty="0">
                <a:latin typeface="Arial" panose="020B0604020202020204" pitchFamily="34" charset="0"/>
                <a:cs typeface="Arial" panose="020B0604020202020204" pitchFamily="34" charset="0"/>
              </a:rPr>
              <a:t>Оценка прогнозных ресурсов</a:t>
            </a:r>
            <a:r>
              <a:rPr lang="en-US" sz="900" b="1" dirty="0">
                <a:latin typeface="Arial" panose="020B0604020202020204" pitchFamily="34" charset="0"/>
                <a:cs typeface="Arial" panose="020B0604020202020204" pitchFamily="34" charset="0"/>
              </a:rPr>
              <a:t> </a:t>
            </a:r>
            <a:r>
              <a:rPr lang="kk-KZ" sz="900" b="1" dirty="0">
                <a:latin typeface="Arial" panose="020B0604020202020204" pitchFamily="34" charset="0"/>
                <a:cs typeface="Arial" panose="020B0604020202020204" pitchFamily="34" charset="0"/>
              </a:rPr>
              <a:t>углеводородов</a:t>
            </a:r>
            <a:r>
              <a:rPr lang="ru-RU" sz="900" b="1" dirty="0">
                <a:latin typeface="Arial" panose="020B0604020202020204" pitchFamily="34" charset="0"/>
                <a:cs typeface="Arial" panose="020B0604020202020204" pitchFamily="34" charset="0"/>
              </a:rPr>
              <a:t> на участке: </a:t>
            </a:r>
            <a:r>
              <a:rPr lang="en-US" sz="900" b="1" dirty="0">
                <a:latin typeface="Arial" panose="020B0604020202020204" pitchFamily="34" charset="0"/>
                <a:cs typeface="Arial" panose="020B0604020202020204" pitchFamily="34" charset="0"/>
              </a:rPr>
              <a:t>&gt;10</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млн.т</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усл</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топл</a:t>
            </a:r>
            <a:r>
              <a:rPr lang="ru-RU" sz="900" b="1" dirty="0">
                <a:latin typeface="Arial" panose="020B0604020202020204" pitchFamily="34" charset="0"/>
                <a:cs typeface="Arial" panose="020B0604020202020204" pitchFamily="34" charset="0"/>
              </a:rPr>
              <a:t>.</a:t>
            </a:r>
            <a:endParaRPr lang="ru-RU" sz="900" dirty="0">
              <a:latin typeface="Arial" panose="020B0604020202020204" pitchFamily="34" charset="0"/>
              <a:cs typeface="Arial" panose="020B0604020202020204" pitchFamily="34" charset="0"/>
            </a:endParaRPr>
          </a:p>
          <a:p>
            <a:pPr indent="360000" algn="just" defTabSz="432000">
              <a:tabLst>
                <a:tab pos="432000" algn="l"/>
              </a:tabLst>
            </a:pPr>
            <a:r>
              <a:rPr lang="ru-RU" sz="900" b="1" dirty="0">
                <a:latin typeface="Arial" panose="020B0604020202020204" pitchFamily="34" charset="0"/>
                <a:cs typeface="Arial" panose="020B0604020202020204" pitchFamily="34" charset="0"/>
              </a:rPr>
              <a:t>Исторические отчеты</a:t>
            </a:r>
            <a:r>
              <a:rPr lang="ru-RU" sz="9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900" dirty="0">
                <a:latin typeface="Arial" panose="020B0604020202020204" pitchFamily="34" charset="0"/>
                <a:cs typeface="Arial" panose="020B0604020202020204" pitchFamily="34" charset="0"/>
              </a:rPr>
              <a:t>Список разведочных </a:t>
            </a:r>
            <a:r>
              <a:rPr lang="ru-RU" sz="900" b="1" dirty="0">
                <a:latin typeface="Arial" panose="020B0604020202020204" pitchFamily="34" charset="0"/>
                <a:cs typeface="Arial" panose="020B0604020202020204" pitchFamily="34" charset="0"/>
              </a:rPr>
              <a:t>скважин</a:t>
            </a:r>
            <a:r>
              <a:rPr lang="ru-RU" sz="900" dirty="0">
                <a:latin typeface="Arial" panose="020B0604020202020204" pitchFamily="34" charset="0"/>
                <a:cs typeface="Arial" panose="020B0604020202020204" pitchFamily="34" charset="0"/>
              </a:rPr>
              <a:t> на участке и прилегающих территориях:</a:t>
            </a:r>
          </a:p>
          <a:p>
            <a:pPr indent="360000" algn="just" defTabSz="432000">
              <a:tabLst>
                <a:tab pos="432000" algn="l"/>
              </a:tabLst>
            </a:pPr>
            <a:r>
              <a:rPr lang="ru-RU" sz="900" b="1" dirty="0">
                <a:latin typeface="Arial" panose="020B0604020202020204" pitchFamily="34" charset="0"/>
                <a:cs typeface="Arial" panose="020B0604020202020204" pitchFamily="34" charset="0"/>
              </a:rPr>
              <a:t>Стартовый размер подписного бонуса, (тенге):</a:t>
            </a:r>
            <a:r>
              <a:rPr lang="ru-RU"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100 556 250</a:t>
            </a:r>
            <a:r>
              <a:rPr lang="ru-RU" sz="900" dirty="0">
                <a:latin typeface="Arial" panose="020B0604020202020204" pitchFamily="34" charset="0"/>
                <a:cs typeface="Arial" panose="020B0604020202020204" pitchFamily="34" charset="0"/>
              </a:rPr>
              <a:t>,0 </a:t>
            </a:r>
            <a:endParaRPr lang="ru-RU" sz="9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61385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4992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Султан </a:t>
            </a:r>
            <a:r>
              <a:rPr lang="ru-RU" sz="2000" b="1" dirty="0">
                <a:solidFill>
                  <a:prstClr val="black"/>
                </a:solidFill>
                <a:latin typeface="Arial" panose="020B0604020202020204" pitchFamily="34" charset="0"/>
                <a:cs typeface="Arial" panose="020B0604020202020204" pitchFamily="34" charset="0"/>
              </a:rPr>
              <a:t>Западный</a:t>
            </a: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в Кызылординской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8709"/>
            <a:ext cx="1094154" cy="843955"/>
          </a:xfrm>
          <a:prstGeom prst="rect">
            <a:avLst/>
          </a:prstGeom>
        </p:spPr>
      </p:pic>
      <p:sp>
        <p:nvSpPr>
          <p:cNvPr id="6" name="TextBox 5">
            <a:extLst>
              <a:ext uri="{FF2B5EF4-FFF2-40B4-BE49-F238E27FC236}">
                <a16:creationId xmlns:a16="http://schemas.microsoft.com/office/drawing/2014/main" id="{5013DFFD-D8A7-461D-B205-1F2E9C667E01}"/>
              </a:ext>
            </a:extLst>
          </p:cNvPr>
          <p:cNvSpPr txBox="1"/>
          <p:nvPr/>
        </p:nvSpPr>
        <p:spPr>
          <a:xfrm>
            <a:off x="0" y="813202"/>
            <a:ext cx="6916827" cy="5770811"/>
          </a:xfrm>
          <a:prstGeom prst="rect">
            <a:avLst/>
          </a:prstGeom>
          <a:noFill/>
        </p:spPr>
        <p:txBody>
          <a:bodyPr wrap="square" rtlCol="0">
            <a:spAutoFit/>
          </a:bodyPr>
          <a:lstStyle/>
          <a:p>
            <a:pPr indent="360000" algn="just" defTabSz="432000">
              <a:tabLst>
                <a:tab pos="432000" algn="l"/>
              </a:tabLst>
            </a:pPr>
            <a:r>
              <a:rPr lang="ru-RU" sz="900" b="1" dirty="0">
                <a:latin typeface="Arial" panose="020B0604020202020204" pitchFamily="34" charset="0"/>
                <a:cs typeface="Arial" panose="020B0604020202020204" pitchFamily="34" charset="0"/>
              </a:rPr>
              <a:t>Краткая геологическая информация: </a:t>
            </a:r>
            <a:r>
              <a:rPr lang="ru-RU" sz="900" dirty="0">
                <a:latin typeface="Arial" panose="020B0604020202020204" pitchFamily="34" charset="0"/>
                <a:cs typeface="Arial" panose="020B0604020202020204" pitchFamily="34" charset="0"/>
              </a:rPr>
              <a:t>В административном отношении месторождение находится в </a:t>
            </a:r>
            <a:r>
              <a:rPr lang="ru-RU" sz="900" dirty="0" err="1">
                <a:latin typeface="Arial" panose="020B0604020202020204" pitchFamily="34" charset="0"/>
                <a:cs typeface="Arial" panose="020B0604020202020204" pitchFamily="34" charset="0"/>
              </a:rPr>
              <a:t>Теренозекском</a:t>
            </a:r>
            <a:r>
              <a:rPr lang="ru-RU" sz="900" dirty="0">
                <a:latin typeface="Arial" panose="020B0604020202020204" pitchFamily="34" charset="0"/>
                <a:cs typeface="Arial" panose="020B0604020202020204" pitchFamily="34" charset="0"/>
              </a:rPr>
              <a:t> районе Кызылординской области. Участок находится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грабен-синклинали.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расположена на юго-западной границе прогиба. В структурном плане выражена узкой, ширина 20-25км, линейно-вытянутой котловиной на 290км в северо-западном направлении. Осевая часть грабен-синклинали осложнена швом Главного Каратауского разлома с амплитудой от 400м на юго-востоке до 2000м на северо-западе и </a:t>
            </a:r>
            <a:r>
              <a:rPr lang="ru-RU" sz="900" dirty="0" err="1">
                <a:latin typeface="Arial" panose="020B0604020202020204" pitchFamily="34" charset="0"/>
                <a:cs typeface="Arial" panose="020B0604020202020204" pitchFamily="34" charset="0"/>
              </a:rPr>
              <a:t>прибортовыми</a:t>
            </a:r>
            <a:r>
              <a:rPr lang="ru-RU" sz="900" dirty="0">
                <a:latin typeface="Arial" panose="020B0604020202020204" pitchFamily="34" charset="0"/>
                <a:cs typeface="Arial" panose="020B0604020202020204" pitchFamily="34" charset="0"/>
              </a:rPr>
              <a:t> разломами с амплитудой от первых десятков метров до 500м. Наиболее погруженная часть Фундамента расположена между месторождениями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впритык к Главному Каратаускому разлому по геофизическим данным и находится на глубине 6500м. В северо-западной части грабен-синклиналь разломом северо-восточного направления отделяется от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Амплитуда разлома более 1000м, по которой южный борт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резко опускается и поднимается плавно к северо-западу. По кровле среднеюрских отложений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выделяется котлованом шириной до 20км и протяженностью 170км. мощность нижне-среднеюрских отложений в осевой части котлована достигает 4000 и более метров, сокращаясь на бортах до полного сокращения. В пределах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выявлены месторождения в основном нефти </a:t>
            </a:r>
            <a:r>
              <a:rPr lang="ru-RU" sz="900" dirty="0" err="1">
                <a:latin typeface="Arial" panose="020B0604020202020204" pitchFamily="34" charset="0"/>
                <a:cs typeface="Arial" panose="020B0604020202020204" pitchFamily="34" charset="0"/>
              </a:rPr>
              <a:t>Арыскум</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Северный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Южный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Майбулак</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Бектас</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Продуктивными отложениями являются палеозойские, юрские и меловые отложения. Почти все месторождения нефти приурочены и примыкают к Главному Каратаускому разлому и тектонически и </a:t>
            </a:r>
            <a:r>
              <a:rPr lang="ru-RU" sz="900" dirty="0" err="1">
                <a:latin typeface="Arial" panose="020B0604020202020204" pitchFamily="34" charset="0"/>
                <a:cs typeface="Arial" panose="020B0604020202020204" pitchFamily="34" charset="0"/>
              </a:rPr>
              <a:t>литологически</a:t>
            </a:r>
            <a:r>
              <a:rPr lang="ru-RU" sz="900" dirty="0">
                <a:latin typeface="Arial" panose="020B0604020202020204" pitchFamily="34" charset="0"/>
                <a:cs typeface="Arial" panose="020B0604020202020204" pitchFamily="34" charset="0"/>
              </a:rPr>
              <a:t> ограниченные. Оперяющих разломов от Главного Каратауского разлома очень много и в основном имеют северо-западное простирание. Ближе к Севастопольскому глубинному разлому локальные разломы наоборот имеют северо-восточное простирание, что дает возможность предполагать о разных направлениях движений блоков фундамента. По юго-западной части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обоснованы как приоритетные объекты </a:t>
            </a:r>
            <a:r>
              <a:rPr lang="ru-RU" sz="900" dirty="0" err="1">
                <a:latin typeface="Arial" panose="020B0604020202020204" pitchFamily="34" charset="0"/>
                <a:cs typeface="Arial" panose="020B0604020202020204" pitchFamily="34" charset="0"/>
              </a:rPr>
              <a:t>неантиклинального</a:t>
            </a:r>
            <a:r>
              <a:rPr lang="ru-RU" sz="900" dirty="0">
                <a:latin typeface="Arial" panose="020B0604020202020204" pitchFamily="34" charset="0"/>
                <a:cs typeface="Arial" panose="020B0604020202020204" pitchFamily="34" charset="0"/>
              </a:rPr>
              <a:t> типа, связанные с возможными «</a:t>
            </a:r>
            <a:r>
              <a:rPr lang="ru-RU" sz="900" dirty="0" err="1">
                <a:latin typeface="Arial" panose="020B0604020202020204" pitchFamily="34" charset="0"/>
                <a:cs typeface="Arial" panose="020B0604020202020204" pitchFamily="34" charset="0"/>
              </a:rPr>
              <a:t>палеоврезами</a:t>
            </a:r>
            <a:r>
              <a:rPr lang="ru-RU" sz="900" dirty="0">
                <a:latin typeface="Arial" panose="020B0604020202020204" pitchFamily="34" charset="0"/>
                <a:cs typeface="Arial" panose="020B0604020202020204" pitchFamily="34" charset="0"/>
              </a:rPr>
              <a:t>» речных русел и дельтовых отложений (</a:t>
            </a:r>
            <a:r>
              <a:rPr lang="ru-RU" sz="900" dirty="0" err="1">
                <a:latin typeface="Arial" panose="020B0604020202020204" pitchFamily="34" charset="0"/>
                <a:cs typeface="Arial" panose="020B0604020202020204" pitchFamily="34" charset="0"/>
              </a:rPr>
              <a:t>Нуралы</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др.). Перспективными на обнаружение новых ловушек, связанных с разломами, являются зоны котловин в глубоких прогибах (</a:t>
            </a:r>
            <a:r>
              <a:rPr lang="ru-RU" sz="900" dirty="0" err="1">
                <a:latin typeface="Arial" panose="020B0604020202020204" pitchFamily="34" charset="0"/>
                <a:cs typeface="Arial" panose="020B0604020202020204" pitchFamily="34" charset="0"/>
              </a:rPr>
              <a:t>Арыскумский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Акшабулакский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Сарыланский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Бозингенский</a:t>
            </a:r>
            <a:r>
              <a:rPr lang="ru-RU" sz="900" dirty="0">
                <a:latin typeface="Arial" panose="020B0604020202020204" pitchFamily="34" charset="0"/>
                <a:cs typeface="Arial" panose="020B0604020202020204" pitchFamily="34" charset="0"/>
              </a:rPr>
              <a:t> прогибы). В бортовых частях прогибов </a:t>
            </a:r>
            <a:r>
              <a:rPr lang="ru-RU" sz="900" dirty="0" err="1">
                <a:latin typeface="Arial" panose="020B0604020202020204" pitchFamily="34" charset="0"/>
                <a:cs typeface="Arial" panose="020B0604020202020204" pitchFamily="34" charset="0"/>
              </a:rPr>
              <a:t>домезозойская</a:t>
            </a:r>
            <a:r>
              <a:rPr lang="ru-RU" sz="900" dirty="0">
                <a:latin typeface="Arial" panose="020B0604020202020204" pitchFamily="34" charset="0"/>
                <a:cs typeface="Arial" panose="020B0604020202020204" pitchFamily="34" charset="0"/>
              </a:rPr>
              <a:t> поверхность разбита разломами северо-восточного простирания за счет растяжения и образования глубокой впадины. Разломы осадочного комплекса, «прожившие» до конца нижнего мела имеют северо-западное простирания. Почти любая ловушка затронута влиянием разломов регионального и часто локального характера. Это обеспечивало увеличение фильтрационно-емкостных параметров пород-коллекторов в отложениях по простиранию структур. В разрезе этого крупного структурно-тектонического элемента впадины выделено два нефтегазоносных комплекса: нижнемеловой (</a:t>
            </a:r>
            <a:r>
              <a:rPr lang="ru-RU" sz="900" dirty="0" err="1">
                <a:latin typeface="Arial" panose="020B0604020202020204" pitchFamily="34" charset="0"/>
                <a:cs typeface="Arial" panose="020B0604020202020204" pitchFamily="34" charset="0"/>
              </a:rPr>
              <a:t>неокомский</a:t>
            </a:r>
            <a:r>
              <a:rPr lang="ru-RU" sz="900" dirty="0">
                <a:latin typeface="Arial" panose="020B0604020202020204" pitchFamily="34" charset="0"/>
                <a:cs typeface="Arial" panose="020B0604020202020204" pitchFamily="34" charset="0"/>
              </a:rPr>
              <a:t>) и юрский. К настоящему времени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прогиба открыто 35 месторождений, из них 29 приурочены 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структурного типа, связанных с </a:t>
            </a:r>
            <a:r>
              <a:rPr lang="ru-RU" sz="900" dirty="0" err="1">
                <a:latin typeface="Arial" panose="020B0604020202020204" pitchFamily="34" charset="0"/>
                <a:cs typeface="Arial" panose="020B0604020202020204" pitchFamily="34" charset="0"/>
              </a:rPr>
              <a:t>межграбеновыми</a:t>
            </a:r>
            <a:r>
              <a:rPr lang="ru-RU" sz="900" dirty="0">
                <a:latin typeface="Arial" panose="020B0604020202020204" pitchFamily="34" charset="0"/>
                <a:cs typeface="Arial" panose="020B0604020202020204" pitchFamily="34" charset="0"/>
              </a:rPr>
              <a:t> поднятиями (горст-антиклинали), а 6-к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связанных с региональными разрывными нарушениями (Главный Каратауский разлом), т.е. к грабен-синклиналям. Практически все разведанные запасы и большая часть прогнозных ресурсов нефти и газа в ней связаны в основном с отложениями юры (51%), мела (42%) и небольшая часть - с отложениями палеозоя (7%). По запасам нефти и газа в </a:t>
            </a:r>
            <a:r>
              <a:rPr lang="ru-RU" sz="900" dirty="0" err="1">
                <a:latin typeface="Arial" panose="020B0604020202020204" pitchFamily="34" charset="0"/>
                <a:cs typeface="Arial" panose="020B0604020202020204" pitchFamily="34" charset="0"/>
              </a:rPr>
              <a:t>Арыскумском</a:t>
            </a:r>
            <a:r>
              <a:rPr lang="ru-RU" sz="900" dirty="0">
                <a:latin typeface="Arial" panose="020B0604020202020204" pitchFamily="34" charset="0"/>
                <a:cs typeface="Arial" panose="020B0604020202020204" pitchFamily="34" charset="0"/>
              </a:rPr>
              <a:t> грабен-</a:t>
            </a:r>
            <a:r>
              <a:rPr lang="ru-RU" sz="900" dirty="0" err="1">
                <a:latin typeface="Arial" panose="020B0604020202020204" pitchFamily="34" charset="0"/>
                <a:cs typeface="Arial" panose="020B0604020202020204" pitchFamily="34" charset="0"/>
              </a:rPr>
              <a:t>синклинале</a:t>
            </a:r>
            <a:r>
              <a:rPr lang="ru-RU" sz="900" dirty="0">
                <a:latin typeface="Arial" panose="020B0604020202020204" pitchFamily="34" charset="0"/>
                <a:cs typeface="Arial" panose="020B0604020202020204" pitchFamily="34" charset="0"/>
              </a:rPr>
              <a:t> сосредоточено около 15% от балансовых запасов. Нефтегазоносный потенциал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еще до конца не раскрыт и требует дальнейшего изучения и возможно открытие залежей и месторождении нефти и газа различного типа в отложениях от коры выветривания фундамента - до </a:t>
            </a:r>
            <a:r>
              <a:rPr lang="ru-RU" sz="900" dirty="0" err="1">
                <a:latin typeface="Arial" panose="020B0604020202020204" pitchFamily="34" charset="0"/>
                <a:cs typeface="Arial" panose="020B0604020202020204" pitchFamily="34" charset="0"/>
              </a:rPr>
              <a:t>апт</a:t>
            </a:r>
            <a:r>
              <a:rPr lang="ru-RU" sz="900" dirty="0">
                <a:latin typeface="Arial" panose="020B0604020202020204" pitchFamily="34" charset="0"/>
                <a:cs typeface="Arial" panose="020B0604020202020204" pitchFamily="34" charset="0"/>
              </a:rPr>
              <a:t>-альбских отложении мела.</a:t>
            </a:r>
          </a:p>
          <a:p>
            <a:pPr indent="360000" algn="just" defTabSz="432000">
              <a:tabLst>
                <a:tab pos="432000" algn="l"/>
              </a:tabLst>
            </a:pPr>
            <a:r>
              <a:rPr lang="ru-RU" sz="900" b="1" dirty="0">
                <a:latin typeface="Arial" panose="020B0604020202020204" pitchFamily="34" charset="0"/>
                <a:cs typeface="Arial" panose="020B0604020202020204" pitchFamily="34" charset="0"/>
              </a:rPr>
              <a:t>Оценка прогнозных ресурсов</a:t>
            </a:r>
            <a:r>
              <a:rPr lang="en-US" sz="900" b="1" dirty="0">
                <a:latin typeface="Arial" panose="020B0604020202020204" pitchFamily="34" charset="0"/>
                <a:cs typeface="Arial" panose="020B0604020202020204" pitchFamily="34" charset="0"/>
              </a:rPr>
              <a:t> </a:t>
            </a:r>
            <a:r>
              <a:rPr lang="kk-KZ" sz="900" b="1" dirty="0">
                <a:latin typeface="Arial" panose="020B0604020202020204" pitchFamily="34" charset="0"/>
                <a:cs typeface="Arial" panose="020B0604020202020204" pitchFamily="34" charset="0"/>
              </a:rPr>
              <a:t>углеводородов</a:t>
            </a:r>
            <a:r>
              <a:rPr lang="ru-RU" sz="900" b="1" dirty="0">
                <a:latin typeface="Arial" panose="020B0604020202020204" pitchFamily="34" charset="0"/>
                <a:cs typeface="Arial" panose="020B0604020202020204" pitchFamily="34" charset="0"/>
              </a:rPr>
              <a:t> на участке: </a:t>
            </a:r>
            <a:r>
              <a:rPr lang="en-US" sz="900" b="1" dirty="0">
                <a:latin typeface="Arial" panose="020B0604020202020204" pitchFamily="34" charset="0"/>
                <a:cs typeface="Arial" panose="020B0604020202020204" pitchFamily="34" charset="0"/>
              </a:rPr>
              <a:t>&gt;10</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млн.т</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усл</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топл</a:t>
            </a:r>
            <a:r>
              <a:rPr lang="ru-RU" sz="900" b="1" dirty="0">
                <a:latin typeface="Arial" panose="020B0604020202020204" pitchFamily="34" charset="0"/>
                <a:cs typeface="Arial" panose="020B0604020202020204" pitchFamily="34" charset="0"/>
              </a:rPr>
              <a:t>.</a:t>
            </a:r>
            <a:endParaRPr lang="ru-RU" sz="900" dirty="0">
              <a:latin typeface="Arial" panose="020B0604020202020204" pitchFamily="34" charset="0"/>
              <a:cs typeface="Arial" panose="020B0604020202020204" pitchFamily="34" charset="0"/>
            </a:endParaRPr>
          </a:p>
          <a:p>
            <a:pPr indent="360000" algn="just" defTabSz="432000">
              <a:tabLst>
                <a:tab pos="432000" algn="l"/>
              </a:tabLst>
            </a:pPr>
            <a:r>
              <a:rPr lang="ru-RU" sz="900" b="1" dirty="0">
                <a:latin typeface="Arial" panose="020B0604020202020204" pitchFamily="34" charset="0"/>
                <a:cs typeface="Arial" panose="020B0604020202020204" pitchFamily="34" charset="0"/>
              </a:rPr>
              <a:t>Исторические отчеты</a:t>
            </a:r>
            <a:r>
              <a:rPr lang="ru-RU" sz="9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900" dirty="0">
                <a:latin typeface="Arial" panose="020B0604020202020204" pitchFamily="34" charset="0"/>
                <a:cs typeface="Arial" panose="020B0604020202020204" pitchFamily="34" charset="0"/>
              </a:rPr>
              <a:t>Список разведочных </a:t>
            </a:r>
            <a:r>
              <a:rPr lang="ru-RU" sz="900" b="1" dirty="0">
                <a:latin typeface="Arial" panose="020B0604020202020204" pitchFamily="34" charset="0"/>
                <a:cs typeface="Arial" panose="020B0604020202020204" pitchFamily="34" charset="0"/>
              </a:rPr>
              <a:t>скважин</a:t>
            </a:r>
            <a:r>
              <a:rPr lang="ru-RU" sz="900" dirty="0">
                <a:latin typeface="Arial" panose="020B0604020202020204" pitchFamily="34" charset="0"/>
                <a:cs typeface="Arial" panose="020B0604020202020204" pitchFamily="34" charset="0"/>
              </a:rPr>
              <a:t> на участке и прилегающих территориях:</a:t>
            </a:r>
          </a:p>
          <a:p>
            <a:pPr indent="360000" algn="just" defTabSz="432000">
              <a:tabLst>
                <a:tab pos="432000" algn="l"/>
              </a:tabLst>
            </a:pPr>
            <a:r>
              <a:rPr lang="ru-RU" sz="900" b="1" dirty="0">
                <a:latin typeface="Arial" panose="020B0604020202020204" pitchFamily="34" charset="0"/>
                <a:cs typeface="Arial" panose="020B0604020202020204" pitchFamily="34" charset="0"/>
              </a:rPr>
              <a:t>Стартовый размер подписного бонуса, (тенге):</a:t>
            </a:r>
            <a:r>
              <a:rPr lang="ru-RU"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12 975 000</a:t>
            </a:r>
            <a:r>
              <a:rPr lang="ru-RU" sz="900" dirty="0">
                <a:latin typeface="Arial" panose="020B0604020202020204" pitchFamily="34" charset="0"/>
                <a:cs typeface="Arial" panose="020B0604020202020204" pitchFamily="34" charset="0"/>
              </a:rPr>
              <a:t>,0 </a:t>
            </a:r>
            <a:endParaRPr lang="ru-RU" sz="900" b="1" dirty="0">
              <a:latin typeface="Arial" panose="020B0604020202020204" pitchFamily="34" charset="0"/>
              <a:cs typeface="Arial" panose="020B0604020202020204" pitchFamily="34" charset="0"/>
            </a:endParaRPr>
          </a:p>
        </p:txBody>
      </p:sp>
      <p:graphicFrame>
        <p:nvGraphicFramePr>
          <p:cNvPr id="8" name="Таблица 7">
            <a:extLst>
              <a:ext uri="{FF2B5EF4-FFF2-40B4-BE49-F238E27FC236}">
                <a16:creationId xmlns:a16="http://schemas.microsoft.com/office/drawing/2014/main" id="{95FAF5E1-BA8A-4BEB-9E7C-EBCF01260C51}"/>
              </a:ext>
            </a:extLst>
          </p:cNvPr>
          <p:cNvGraphicFramePr>
            <a:graphicFrameLocks noGrp="1"/>
          </p:cNvGraphicFramePr>
          <p:nvPr>
            <p:extLst>
              <p:ext uri="{D42A27DB-BD31-4B8C-83A1-F6EECF244321}">
                <p14:modId xmlns:p14="http://schemas.microsoft.com/office/powerpoint/2010/main" val="3247722322"/>
              </p:ext>
            </p:extLst>
          </p:nvPr>
        </p:nvGraphicFramePr>
        <p:xfrm>
          <a:off x="6956527" y="3722815"/>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sp>
        <p:nvSpPr>
          <p:cNvPr id="9" name="TextBox 8">
            <a:extLst>
              <a:ext uri="{FF2B5EF4-FFF2-40B4-BE49-F238E27FC236}">
                <a16:creationId xmlns:a16="http://schemas.microsoft.com/office/drawing/2014/main" id="{705D2DC2-5B74-4470-8309-DDF070AFB5A0}"/>
              </a:ext>
            </a:extLst>
          </p:cNvPr>
          <p:cNvSpPr txBox="1"/>
          <p:nvPr/>
        </p:nvSpPr>
        <p:spPr>
          <a:xfrm>
            <a:off x="6956526" y="538016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106,73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42500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4992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Султан Южный в Кызылординской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8709"/>
            <a:ext cx="1094154" cy="843955"/>
          </a:xfrm>
          <a:prstGeom prst="rect">
            <a:avLst/>
          </a:prstGeom>
        </p:spPr>
      </p:pic>
      <p:sp>
        <p:nvSpPr>
          <p:cNvPr id="6" name="TextBox 5">
            <a:extLst>
              <a:ext uri="{FF2B5EF4-FFF2-40B4-BE49-F238E27FC236}">
                <a16:creationId xmlns:a16="http://schemas.microsoft.com/office/drawing/2014/main" id="{43377207-063B-4541-B460-38C2ABB8471C}"/>
              </a:ext>
            </a:extLst>
          </p:cNvPr>
          <p:cNvSpPr txBox="1"/>
          <p:nvPr/>
        </p:nvSpPr>
        <p:spPr>
          <a:xfrm>
            <a:off x="1" y="813202"/>
            <a:ext cx="6956524" cy="5632311"/>
          </a:xfrm>
          <a:prstGeom prst="rect">
            <a:avLst/>
          </a:prstGeom>
          <a:noFill/>
        </p:spPr>
        <p:txBody>
          <a:bodyPr wrap="square" rtlCol="0">
            <a:spAutoFit/>
          </a:bodyPr>
          <a:lstStyle/>
          <a:p>
            <a:pPr indent="360000" algn="just" defTabSz="432000">
              <a:tabLst>
                <a:tab pos="432000" algn="l"/>
              </a:tabLst>
            </a:pPr>
            <a:r>
              <a:rPr lang="ru-RU" sz="900" b="1" dirty="0">
                <a:latin typeface="Arial" panose="020B0604020202020204" pitchFamily="34" charset="0"/>
                <a:cs typeface="Arial" panose="020B0604020202020204" pitchFamily="34" charset="0"/>
              </a:rPr>
              <a:t>Краткая геологическая информация: </a:t>
            </a:r>
            <a:r>
              <a:rPr lang="ru-RU" sz="900" dirty="0">
                <a:latin typeface="Arial" panose="020B0604020202020204" pitchFamily="34" charset="0"/>
                <a:cs typeface="Arial" panose="020B0604020202020204" pitchFamily="34" charset="0"/>
              </a:rPr>
              <a:t>В административном отношении месторождение находится в </a:t>
            </a:r>
            <a:r>
              <a:rPr lang="ru-RU" sz="900" dirty="0" err="1">
                <a:latin typeface="Arial" panose="020B0604020202020204" pitchFamily="34" charset="0"/>
                <a:cs typeface="Arial" panose="020B0604020202020204" pitchFamily="34" charset="0"/>
              </a:rPr>
              <a:t>Теренозекском</a:t>
            </a:r>
            <a:r>
              <a:rPr lang="ru-RU" sz="900" dirty="0">
                <a:latin typeface="Arial" panose="020B0604020202020204" pitchFamily="34" charset="0"/>
                <a:cs typeface="Arial" panose="020B0604020202020204" pitchFamily="34" charset="0"/>
              </a:rPr>
              <a:t> районе Кызылординской области. Участок находится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грабен-синклинали.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расположена на юго-западной границе прогиба. В структурном плане выражена узкой, ширина 20-25км, линейно-вытянутой котловиной на 290км в северо-западном направлении. Осевая часть грабен-синклинали осложнена швом Главного Каратауского разлома с амплитудой от 400м на юго-востоке до 2000м на северо-западе и </a:t>
            </a:r>
            <a:r>
              <a:rPr lang="ru-RU" sz="900" dirty="0" err="1">
                <a:latin typeface="Arial" panose="020B0604020202020204" pitchFamily="34" charset="0"/>
                <a:cs typeface="Arial" panose="020B0604020202020204" pitchFamily="34" charset="0"/>
              </a:rPr>
              <a:t>прибортовыми</a:t>
            </a:r>
            <a:r>
              <a:rPr lang="ru-RU" sz="900" dirty="0">
                <a:latin typeface="Arial" panose="020B0604020202020204" pitchFamily="34" charset="0"/>
                <a:cs typeface="Arial" panose="020B0604020202020204" pitchFamily="34" charset="0"/>
              </a:rPr>
              <a:t> разломами с амплитудой от первых десятков метров до 500м. Наиболее погруженная часть фундамента расположена между месторождениями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впритык к Главному Каратаускому разлому по геофизическим данным и находится на глубине 6500м. В северо-западной части грабен-синклиналь разломом северо-восточного направления отделяется от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Амплитуда разлома более 1000м, по которой южный борт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резко опускается и поднимается плавно к северо-западу. По кровле среднеюрских отложений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выделяется котлованом шириной до 20км и протяженностью 170км. мощность нижне-среднеюрских отложений в осевой части котлована достигает 4000 и более метров, сокращаясь на бортах до полного сокращения. В пределах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выявлены месторождения в основном нефти </a:t>
            </a:r>
            <a:r>
              <a:rPr lang="ru-RU" sz="900" dirty="0" err="1">
                <a:latin typeface="Arial" panose="020B0604020202020204" pitchFamily="34" charset="0"/>
                <a:cs typeface="Arial" panose="020B0604020202020204" pitchFamily="34" charset="0"/>
              </a:rPr>
              <a:t>Арыскум</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Северный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Южный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Майбулак</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Бектас</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Продуктивными отложениями являются палеозойские, юрские и меловые отложения. Почти все месторождения нефти приурочены и примыкают к Главному Каратаускому разлому и тектонически и </a:t>
            </a:r>
            <a:r>
              <a:rPr lang="ru-RU" sz="900" dirty="0" err="1">
                <a:latin typeface="Arial" panose="020B0604020202020204" pitchFamily="34" charset="0"/>
                <a:cs typeface="Arial" panose="020B0604020202020204" pitchFamily="34" charset="0"/>
              </a:rPr>
              <a:t>литологически</a:t>
            </a:r>
            <a:r>
              <a:rPr lang="ru-RU" sz="900" dirty="0">
                <a:latin typeface="Arial" panose="020B0604020202020204" pitchFamily="34" charset="0"/>
                <a:cs typeface="Arial" panose="020B0604020202020204" pitchFamily="34" charset="0"/>
              </a:rPr>
              <a:t> ограниченные. Оперяющих разломов от Главного Каратауского разлома очень много и в основном имеют северо-западное простирание. Ближе к Севастопольскому глубинному разлому локальные разломы наоборот имеют северо-восточное простирание, что дает возможность предполагать о разных направлениях движений блоков фундамента. По юго-западной части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обоснованы как приоритетные объекты </a:t>
            </a:r>
            <a:r>
              <a:rPr lang="ru-RU" sz="900" dirty="0" err="1">
                <a:latin typeface="Arial" panose="020B0604020202020204" pitchFamily="34" charset="0"/>
                <a:cs typeface="Arial" panose="020B0604020202020204" pitchFamily="34" charset="0"/>
              </a:rPr>
              <a:t>неантиклинального</a:t>
            </a:r>
            <a:r>
              <a:rPr lang="ru-RU" sz="900" dirty="0">
                <a:latin typeface="Arial" panose="020B0604020202020204" pitchFamily="34" charset="0"/>
                <a:cs typeface="Arial" panose="020B0604020202020204" pitchFamily="34" charset="0"/>
              </a:rPr>
              <a:t> типа, связанные с возможными «</a:t>
            </a:r>
            <a:r>
              <a:rPr lang="ru-RU" sz="900" dirty="0" err="1">
                <a:latin typeface="Arial" panose="020B0604020202020204" pitchFamily="34" charset="0"/>
                <a:cs typeface="Arial" panose="020B0604020202020204" pitchFamily="34" charset="0"/>
              </a:rPr>
              <a:t>палеоврезами</a:t>
            </a:r>
            <a:r>
              <a:rPr lang="ru-RU" sz="900" dirty="0">
                <a:latin typeface="Arial" panose="020B0604020202020204" pitchFamily="34" charset="0"/>
                <a:cs typeface="Arial" panose="020B0604020202020204" pitchFamily="34" charset="0"/>
              </a:rPr>
              <a:t>» речных русел и дельтовых отложений (</a:t>
            </a:r>
            <a:r>
              <a:rPr lang="ru-RU" sz="900" dirty="0" err="1">
                <a:latin typeface="Arial" panose="020B0604020202020204" pitchFamily="34" charset="0"/>
                <a:cs typeface="Arial" panose="020B0604020202020204" pitchFamily="34" charset="0"/>
              </a:rPr>
              <a:t>Нуралы</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др.). Перспективными на обнаружение новых ловушек, связанных с разломами, являются зоны котловин в глубоких прогибах (</a:t>
            </a:r>
            <a:r>
              <a:rPr lang="ru-RU" sz="900" dirty="0" err="1">
                <a:latin typeface="Arial" panose="020B0604020202020204" pitchFamily="34" charset="0"/>
                <a:cs typeface="Arial" panose="020B0604020202020204" pitchFamily="34" charset="0"/>
              </a:rPr>
              <a:t>Арыскумский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Акшабулакский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Сарыланский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Бозингенский</a:t>
            </a:r>
            <a:r>
              <a:rPr lang="ru-RU" sz="900" dirty="0">
                <a:latin typeface="Arial" panose="020B0604020202020204" pitchFamily="34" charset="0"/>
                <a:cs typeface="Arial" panose="020B0604020202020204" pitchFamily="34" charset="0"/>
              </a:rPr>
              <a:t> прогибы). В бортовых частях прогибов </a:t>
            </a:r>
            <a:r>
              <a:rPr lang="ru-RU" sz="900" dirty="0" err="1">
                <a:latin typeface="Arial" panose="020B0604020202020204" pitchFamily="34" charset="0"/>
                <a:cs typeface="Arial" panose="020B0604020202020204" pitchFamily="34" charset="0"/>
              </a:rPr>
              <a:t>домезозойская</a:t>
            </a:r>
            <a:r>
              <a:rPr lang="ru-RU" sz="900" dirty="0">
                <a:latin typeface="Arial" panose="020B0604020202020204" pitchFamily="34" charset="0"/>
                <a:cs typeface="Arial" panose="020B0604020202020204" pitchFamily="34" charset="0"/>
              </a:rPr>
              <a:t> поверхность разбита разломами северо-восточного простирания за счет растяжения и образования глубокой впадины. Разломы осадочного комплекса, «прожившие» до конца нижнего мела имеют северо-западное простирания. Почти любая ловушка затронута влиянием разломов регионального и часто локального характера. Это обеспечивало увеличение фильтрационно-емкостных параметров пород-коллекторов в отложениях по простиранию структур. В разрезе этого крупного структурно-тектонического элемента впадины выделено два нефтегазоносных комплекса: нижнемеловой (</a:t>
            </a:r>
            <a:r>
              <a:rPr lang="ru-RU" sz="900" dirty="0" err="1">
                <a:latin typeface="Arial" panose="020B0604020202020204" pitchFamily="34" charset="0"/>
                <a:cs typeface="Arial" panose="020B0604020202020204" pitchFamily="34" charset="0"/>
              </a:rPr>
              <a:t>неокомский</a:t>
            </a:r>
            <a:r>
              <a:rPr lang="ru-RU" sz="900" dirty="0">
                <a:latin typeface="Arial" panose="020B0604020202020204" pitchFamily="34" charset="0"/>
                <a:cs typeface="Arial" panose="020B0604020202020204" pitchFamily="34" charset="0"/>
              </a:rPr>
              <a:t>) и юрский. К настоящему времени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прогиба открыто 35 месторождений, из них 29 приурочены 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структурного типа, связанных с </a:t>
            </a:r>
            <a:r>
              <a:rPr lang="ru-RU" sz="900" dirty="0" err="1">
                <a:latin typeface="Arial" panose="020B0604020202020204" pitchFamily="34" charset="0"/>
                <a:cs typeface="Arial" panose="020B0604020202020204" pitchFamily="34" charset="0"/>
              </a:rPr>
              <a:t>межграбеновыми</a:t>
            </a:r>
            <a:r>
              <a:rPr lang="ru-RU" sz="900" dirty="0">
                <a:latin typeface="Arial" panose="020B0604020202020204" pitchFamily="34" charset="0"/>
                <a:cs typeface="Arial" panose="020B0604020202020204" pitchFamily="34" charset="0"/>
              </a:rPr>
              <a:t> поднятиями (горст-антиклинали), а 6-к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связанных с региональными разрывными нарушениями (Главный Каратауский разлом), т.е. к грабен-синклиналям. Практически все разведанные запасы и большая часть прогнозных ресурсов нефти и газа в ней связаны в основном с отложениями юры (51%), мела (42%) и небольшая. часть - с отложениями палеозоя (7%). По запасам нефти и газа в </a:t>
            </a:r>
            <a:r>
              <a:rPr lang="ru-RU" sz="900" dirty="0" err="1">
                <a:latin typeface="Arial" panose="020B0604020202020204" pitchFamily="34" charset="0"/>
                <a:cs typeface="Arial" panose="020B0604020202020204" pitchFamily="34" charset="0"/>
              </a:rPr>
              <a:t>Арыскумском</a:t>
            </a:r>
            <a:r>
              <a:rPr lang="ru-RU" sz="900" dirty="0">
                <a:latin typeface="Arial" panose="020B0604020202020204" pitchFamily="34" charset="0"/>
                <a:cs typeface="Arial" panose="020B0604020202020204" pitchFamily="34" charset="0"/>
              </a:rPr>
              <a:t> грабен-</a:t>
            </a:r>
            <a:r>
              <a:rPr lang="ru-RU" sz="900" dirty="0" err="1">
                <a:latin typeface="Arial" panose="020B0604020202020204" pitchFamily="34" charset="0"/>
                <a:cs typeface="Arial" panose="020B0604020202020204" pitchFamily="34" charset="0"/>
              </a:rPr>
              <a:t>синклинале</a:t>
            </a:r>
            <a:r>
              <a:rPr lang="ru-RU" sz="900" dirty="0">
                <a:latin typeface="Arial" panose="020B0604020202020204" pitchFamily="34" charset="0"/>
                <a:cs typeface="Arial" panose="020B0604020202020204" pitchFamily="34" charset="0"/>
              </a:rPr>
              <a:t> сосредоточено около 15% от балансовых запасов. Нефтегазоносный потенциал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еще до конца не раскрыт и требует дальнейшего изучения и возможно открытие залежей и месторождении нефти и газа различного типа в отложениях от коры выветривания фундамента - до </a:t>
            </a:r>
            <a:r>
              <a:rPr lang="ru-RU" sz="900" dirty="0" err="1">
                <a:latin typeface="Arial" panose="020B0604020202020204" pitchFamily="34" charset="0"/>
                <a:cs typeface="Arial" panose="020B0604020202020204" pitchFamily="34" charset="0"/>
              </a:rPr>
              <a:t>апт</a:t>
            </a:r>
            <a:r>
              <a:rPr lang="ru-RU" sz="900" dirty="0">
                <a:latin typeface="Arial" panose="020B0604020202020204" pitchFamily="34" charset="0"/>
                <a:cs typeface="Arial" panose="020B0604020202020204" pitchFamily="34" charset="0"/>
              </a:rPr>
              <a:t>-альбских отложении мела.</a:t>
            </a:r>
          </a:p>
          <a:p>
            <a:pPr indent="360000" algn="just" defTabSz="432000">
              <a:tabLst>
                <a:tab pos="432000" algn="l"/>
              </a:tabLst>
            </a:pPr>
            <a:r>
              <a:rPr lang="ru-RU" sz="900" b="1" dirty="0">
                <a:latin typeface="Arial" panose="020B0604020202020204" pitchFamily="34" charset="0"/>
                <a:cs typeface="Arial" panose="020B0604020202020204" pitchFamily="34" charset="0"/>
              </a:rPr>
              <a:t>Оценка прогнозных ресурсов</a:t>
            </a:r>
            <a:r>
              <a:rPr lang="en-US" sz="900" b="1" dirty="0">
                <a:latin typeface="Arial" panose="020B0604020202020204" pitchFamily="34" charset="0"/>
                <a:cs typeface="Arial" panose="020B0604020202020204" pitchFamily="34" charset="0"/>
              </a:rPr>
              <a:t> </a:t>
            </a:r>
            <a:r>
              <a:rPr lang="kk-KZ" sz="900" b="1" dirty="0">
                <a:latin typeface="Arial" panose="020B0604020202020204" pitchFamily="34" charset="0"/>
                <a:cs typeface="Arial" panose="020B0604020202020204" pitchFamily="34" charset="0"/>
              </a:rPr>
              <a:t>углеводородов</a:t>
            </a:r>
            <a:r>
              <a:rPr lang="ru-RU" sz="900" b="1" dirty="0">
                <a:latin typeface="Arial" panose="020B0604020202020204" pitchFamily="34" charset="0"/>
                <a:cs typeface="Arial" panose="020B0604020202020204" pitchFamily="34" charset="0"/>
              </a:rPr>
              <a:t> на участке: </a:t>
            </a:r>
            <a:r>
              <a:rPr lang="en-US" sz="900" b="1" dirty="0">
                <a:latin typeface="Arial" panose="020B0604020202020204" pitchFamily="34" charset="0"/>
                <a:cs typeface="Arial" panose="020B0604020202020204" pitchFamily="34" charset="0"/>
              </a:rPr>
              <a:t>&gt;10</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млн.т</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усл</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топл</a:t>
            </a:r>
            <a:r>
              <a:rPr lang="ru-RU" sz="900" b="1" dirty="0">
                <a:latin typeface="Arial" panose="020B0604020202020204" pitchFamily="34" charset="0"/>
                <a:cs typeface="Arial" panose="020B0604020202020204" pitchFamily="34" charset="0"/>
              </a:rPr>
              <a:t>.</a:t>
            </a:r>
            <a:endParaRPr lang="ru-RU" sz="900" dirty="0">
              <a:latin typeface="Arial" panose="020B0604020202020204" pitchFamily="34" charset="0"/>
              <a:cs typeface="Arial" panose="020B0604020202020204" pitchFamily="34" charset="0"/>
            </a:endParaRPr>
          </a:p>
          <a:p>
            <a:pPr indent="360000" algn="just" defTabSz="432000">
              <a:tabLst>
                <a:tab pos="432000" algn="l"/>
              </a:tabLst>
            </a:pPr>
            <a:r>
              <a:rPr lang="ru-RU" sz="900" b="1" dirty="0">
                <a:latin typeface="Arial" panose="020B0604020202020204" pitchFamily="34" charset="0"/>
                <a:cs typeface="Arial" panose="020B0604020202020204" pitchFamily="34" charset="0"/>
              </a:rPr>
              <a:t>Исторические отчеты</a:t>
            </a:r>
            <a:r>
              <a:rPr lang="ru-RU" sz="9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900" dirty="0">
                <a:latin typeface="Arial" panose="020B0604020202020204" pitchFamily="34" charset="0"/>
                <a:cs typeface="Arial" panose="020B0604020202020204" pitchFamily="34" charset="0"/>
              </a:rPr>
              <a:t>Список разведочных </a:t>
            </a:r>
            <a:r>
              <a:rPr lang="ru-RU" sz="900" b="1" dirty="0">
                <a:latin typeface="Arial" panose="020B0604020202020204" pitchFamily="34" charset="0"/>
                <a:cs typeface="Arial" panose="020B0604020202020204" pitchFamily="34" charset="0"/>
              </a:rPr>
              <a:t>скважин</a:t>
            </a:r>
            <a:r>
              <a:rPr lang="ru-RU" sz="900" dirty="0">
                <a:latin typeface="Arial" panose="020B0604020202020204" pitchFamily="34" charset="0"/>
                <a:cs typeface="Arial" panose="020B0604020202020204" pitchFamily="34" charset="0"/>
              </a:rPr>
              <a:t> на участке и прилегающих территориях:</a:t>
            </a:r>
          </a:p>
          <a:p>
            <a:pPr indent="360000" algn="just" defTabSz="432000">
              <a:tabLst>
                <a:tab pos="432000" algn="l"/>
              </a:tabLst>
            </a:pPr>
            <a:r>
              <a:rPr lang="ru-RU" sz="900" b="1" dirty="0">
                <a:latin typeface="Arial" panose="020B0604020202020204" pitchFamily="34" charset="0"/>
                <a:cs typeface="Arial" panose="020B0604020202020204" pitchFamily="34" charset="0"/>
              </a:rPr>
              <a:t>Стартовый размер подписного бонуса, (тенге):</a:t>
            </a:r>
            <a:r>
              <a:rPr lang="ru-RU"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12 975 000</a:t>
            </a:r>
            <a:r>
              <a:rPr lang="ru-RU" sz="900" dirty="0">
                <a:latin typeface="Arial" panose="020B0604020202020204" pitchFamily="34" charset="0"/>
                <a:cs typeface="Arial" panose="020B0604020202020204" pitchFamily="34" charset="0"/>
              </a:rPr>
              <a:t>,0 </a:t>
            </a:r>
            <a:endParaRPr lang="ru-RU" sz="900" b="1" dirty="0">
              <a:latin typeface="Arial" panose="020B0604020202020204" pitchFamily="34" charset="0"/>
              <a:cs typeface="Arial" panose="020B0604020202020204" pitchFamily="34" charset="0"/>
            </a:endParaRPr>
          </a:p>
        </p:txBody>
      </p:sp>
      <p:graphicFrame>
        <p:nvGraphicFramePr>
          <p:cNvPr id="7" name="Таблица 6">
            <a:extLst>
              <a:ext uri="{FF2B5EF4-FFF2-40B4-BE49-F238E27FC236}">
                <a16:creationId xmlns:a16="http://schemas.microsoft.com/office/drawing/2014/main" id="{DD3F6AE6-5F0A-4692-B827-DAF44CFA35EC}"/>
              </a:ext>
            </a:extLst>
          </p:cNvPr>
          <p:cNvGraphicFramePr>
            <a:graphicFrameLocks noGrp="1"/>
          </p:cNvGraphicFramePr>
          <p:nvPr>
            <p:extLst>
              <p:ext uri="{D42A27DB-BD31-4B8C-83A1-F6EECF244321}">
                <p14:modId xmlns:p14="http://schemas.microsoft.com/office/powerpoint/2010/main" val="2809572781"/>
              </p:ext>
            </p:extLst>
          </p:nvPr>
        </p:nvGraphicFramePr>
        <p:xfrm>
          <a:off x="6956527" y="3722815"/>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sp>
        <p:nvSpPr>
          <p:cNvPr id="8" name="TextBox 7">
            <a:extLst>
              <a:ext uri="{FF2B5EF4-FFF2-40B4-BE49-F238E27FC236}">
                <a16:creationId xmlns:a16="http://schemas.microsoft.com/office/drawing/2014/main" id="{370B5DB4-89C1-4760-9317-E56FCA675CF8}"/>
              </a:ext>
            </a:extLst>
          </p:cNvPr>
          <p:cNvSpPr txBox="1"/>
          <p:nvPr/>
        </p:nvSpPr>
        <p:spPr>
          <a:xfrm>
            <a:off x="6956526" y="53622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106,73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66029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4992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Султан Восточный в Кызылординской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8709"/>
            <a:ext cx="1094154" cy="843955"/>
          </a:xfrm>
          <a:prstGeom prst="rect">
            <a:avLst/>
          </a:prstGeom>
        </p:spPr>
      </p:pic>
      <p:sp>
        <p:nvSpPr>
          <p:cNvPr id="6" name="TextBox 5">
            <a:extLst>
              <a:ext uri="{FF2B5EF4-FFF2-40B4-BE49-F238E27FC236}">
                <a16:creationId xmlns:a16="http://schemas.microsoft.com/office/drawing/2014/main" id="{A4C8871B-762A-400D-9FE4-6EE0E2401562}"/>
              </a:ext>
            </a:extLst>
          </p:cNvPr>
          <p:cNvSpPr txBox="1"/>
          <p:nvPr/>
        </p:nvSpPr>
        <p:spPr>
          <a:xfrm>
            <a:off x="1" y="813202"/>
            <a:ext cx="6956526" cy="5770811"/>
          </a:xfrm>
          <a:prstGeom prst="rect">
            <a:avLst/>
          </a:prstGeom>
          <a:noFill/>
        </p:spPr>
        <p:txBody>
          <a:bodyPr wrap="square" rtlCol="0">
            <a:spAutoFit/>
          </a:bodyPr>
          <a:lstStyle/>
          <a:p>
            <a:pPr indent="360000" algn="just" defTabSz="432000">
              <a:tabLst>
                <a:tab pos="432000" algn="l"/>
              </a:tabLst>
            </a:pPr>
            <a:r>
              <a:rPr lang="ru-RU" sz="900" b="1" dirty="0">
                <a:latin typeface="Arial" panose="020B0604020202020204" pitchFamily="34" charset="0"/>
                <a:cs typeface="Arial" panose="020B0604020202020204" pitchFamily="34" charset="0"/>
              </a:rPr>
              <a:t>Краткая геологическая информация: </a:t>
            </a:r>
            <a:r>
              <a:rPr lang="ru-RU" sz="900" dirty="0">
                <a:latin typeface="Arial" panose="020B0604020202020204" pitchFamily="34" charset="0"/>
                <a:cs typeface="Arial" panose="020B0604020202020204" pitchFamily="34" charset="0"/>
              </a:rPr>
              <a:t>В административном отношении месторождение находится в </a:t>
            </a:r>
            <a:r>
              <a:rPr lang="ru-RU" sz="900" dirty="0" err="1">
                <a:latin typeface="Arial" panose="020B0604020202020204" pitchFamily="34" charset="0"/>
                <a:cs typeface="Arial" panose="020B0604020202020204" pitchFamily="34" charset="0"/>
              </a:rPr>
              <a:t>Теренозекском</a:t>
            </a:r>
            <a:r>
              <a:rPr lang="ru-RU" sz="900" dirty="0">
                <a:latin typeface="Arial" panose="020B0604020202020204" pitchFamily="34" charset="0"/>
                <a:cs typeface="Arial" panose="020B0604020202020204" pitchFamily="34" charset="0"/>
              </a:rPr>
              <a:t> районе Кызылординской области. Участок находится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грабен-синклинали.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расположена на юго-западной границе прогиба. В структурном плане выражена узкой, ширина 20-25км, линейно-вытянутой котловиной на 290км в северо-западном направлении. Осевая часть грабен-синклинали осложнена швом Главного Каратауского разлома с амплитудой от 400м на юго-востоке до 2000м на северо-западе и </a:t>
            </a:r>
            <a:r>
              <a:rPr lang="ru-RU" sz="900" dirty="0" err="1">
                <a:latin typeface="Arial" panose="020B0604020202020204" pitchFamily="34" charset="0"/>
                <a:cs typeface="Arial" panose="020B0604020202020204" pitchFamily="34" charset="0"/>
              </a:rPr>
              <a:t>прибортовыми</a:t>
            </a:r>
            <a:r>
              <a:rPr lang="ru-RU" sz="900" dirty="0">
                <a:latin typeface="Arial" panose="020B0604020202020204" pitchFamily="34" charset="0"/>
                <a:cs typeface="Arial" panose="020B0604020202020204" pitchFamily="34" charset="0"/>
              </a:rPr>
              <a:t> разломами с амплитудой от первых десятков метров до 500м. Наиболее погруженная часть фундамента расположена между месторождениями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впритык к Главному Каратаускому разлому по геофизическим данным и находится на глубине 6500м. В северо-западной части грабен-синклиналь разломом северо-восточного направления отделяется от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Амплитуда разлома более 1000м, по которой южный борт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резко опускается и поднимается плавно к северо-западу. По кровле среднеюрских отложений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выделяется котлованом шириной до 20км и протяженностью 170км. мощность нижне-среднеюрских отложений в осевой части котлована достигает 4000 и более метров, сокращаясь на бортах до полного сокращения. В пределах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выявлены месторождения в основном нефти </a:t>
            </a:r>
            <a:r>
              <a:rPr lang="ru-RU" sz="900" dirty="0" err="1">
                <a:latin typeface="Arial" panose="020B0604020202020204" pitchFamily="34" charset="0"/>
                <a:cs typeface="Arial" panose="020B0604020202020204" pitchFamily="34" charset="0"/>
              </a:rPr>
              <a:t>Арыскум</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Северный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Южный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Майбулак</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Бектас</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Продуктивными отложениями являются палеозойские, юрские и меловые отложения. Почти все месторождения нефти приурочены и примыкают к Главному Каратаускому разлому и тектонически и </a:t>
            </a:r>
            <a:r>
              <a:rPr lang="ru-RU" sz="900" dirty="0" err="1">
                <a:latin typeface="Arial" panose="020B0604020202020204" pitchFamily="34" charset="0"/>
                <a:cs typeface="Arial" panose="020B0604020202020204" pitchFamily="34" charset="0"/>
              </a:rPr>
              <a:t>литологически</a:t>
            </a:r>
            <a:r>
              <a:rPr lang="ru-RU" sz="900" dirty="0">
                <a:latin typeface="Arial" panose="020B0604020202020204" pitchFamily="34" charset="0"/>
                <a:cs typeface="Arial" panose="020B0604020202020204" pitchFamily="34" charset="0"/>
              </a:rPr>
              <a:t> ограниченные. Оперяющих разломов от Главного Каратауского разлома очень много и в основном имеют северо-западное простирание. Ближе к Севастопольскому глубинному разлому локальные разломы наоборот имеют северо-восточное простирание, что дает возможность предполагать о разных направлениях движений блоков фундамента. По юго-западной части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обоснованы как приоритетные объекты </a:t>
            </a:r>
            <a:r>
              <a:rPr lang="ru-RU" sz="900" dirty="0" err="1">
                <a:latin typeface="Arial" panose="020B0604020202020204" pitchFamily="34" charset="0"/>
                <a:cs typeface="Arial" panose="020B0604020202020204" pitchFamily="34" charset="0"/>
              </a:rPr>
              <a:t>неантиклинального</a:t>
            </a:r>
            <a:r>
              <a:rPr lang="ru-RU" sz="900" dirty="0">
                <a:latin typeface="Arial" panose="020B0604020202020204" pitchFamily="34" charset="0"/>
                <a:cs typeface="Arial" panose="020B0604020202020204" pitchFamily="34" charset="0"/>
              </a:rPr>
              <a:t> типа, связанные с возможными «</a:t>
            </a:r>
            <a:r>
              <a:rPr lang="ru-RU" sz="900" dirty="0" err="1">
                <a:latin typeface="Arial" panose="020B0604020202020204" pitchFamily="34" charset="0"/>
                <a:cs typeface="Arial" panose="020B0604020202020204" pitchFamily="34" charset="0"/>
              </a:rPr>
              <a:t>палеоврезами</a:t>
            </a:r>
            <a:r>
              <a:rPr lang="ru-RU" sz="900" dirty="0">
                <a:latin typeface="Arial" panose="020B0604020202020204" pitchFamily="34" charset="0"/>
                <a:cs typeface="Arial" panose="020B0604020202020204" pitchFamily="34" charset="0"/>
              </a:rPr>
              <a:t>» речных русел и дельтовых отложений (</a:t>
            </a:r>
            <a:r>
              <a:rPr lang="ru-RU" sz="900" dirty="0" err="1">
                <a:latin typeface="Arial" panose="020B0604020202020204" pitchFamily="34" charset="0"/>
                <a:cs typeface="Arial" panose="020B0604020202020204" pitchFamily="34" charset="0"/>
              </a:rPr>
              <a:t>Нуралы</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др.). Перспективными на обнаружение новых ловушек, связанных с разломами, являются зоны котловин в глубоких прогибах (</a:t>
            </a:r>
            <a:r>
              <a:rPr lang="ru-RU" sz="900" dirty="0" err="1">
                <a:latin typeface="Arial" panose="020B0604020202020204" pitchFamily="34" charset="0"/>
                <a:cs typeface="Arial" panose="020B0604020202020204" pitchFamily="34" charset="0"/>
              </a:rPr>
              <a:t>Арыскумский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Акшабулакский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Сарыланский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Бозингенский</a:t>
            </a:r>
            <a:r>
              <a:rPr lang="ru-RU" sz="900" dirty="0">
                <a:latin typeface="Arial" panose="020B0604020202020204" pitchFamily="34" charset="0"/>
                <a:cs typeface="Arial" panose="020B0604020202020204" pitchFamily="34" charset="0"/>
              </a:rPr>
              <a:t> прогибы). В бортовых частях прогибов </a:t>
            </a:r>
            <a:r>
              <a:rPr lang="ru-RU" sz="900" dirty="0" err="1">
                <a:latin typeface="Arial" panose="020B0604020202020204" pitchFamily="34" charset="0"/>
                <a:cs typeface="Arial" panose="020B0604020202020204" pitchFamily="34" charset="0"/>
              </a:rPr>
              <a:t>домезозойская</a:t>
            </a:r>
            <a:r>
              <a:rPr lang="ru-RU" sz="900" dirty="0">
                <a:latin typeface="Arial" panose="020B0604020202020204" pitchFamily="34" charset="0"/>
                <a:cs typeface="Arial" panose="020B0604020202020204" pitchFamily="34" charset="0"/>
              </a:rPr>
              <a:t> поверхность разбита разломами северо-восточного простирания за счет растяжения и образования глубокой впадины. Разломы осадочного комплекса, «прожившие» до конца нижнего мела имеют северо-западное простирания. Почти любая ловушка затронута влиянием разломов регионального и часто локального характера. Это обеспечивало увеличение фильтрационно-емкостных параметров пород-коллекторов в отложениях по простиранию структур. В разрезе этого крупного структурно-тектонического элемента впадины выделено два нефтегазоносных комплекса: нижнемеловой (</a:t>
            </a:r>
            <a:r>
              <a:rPr lang="ru-RU" sz="900" dirty="0" err="1">
                <a:latin typeface="Arial" panose="020B0604020202020204" pitchFamily="34" charset="0"/>
                <a:cs typeface="Arial" panose="020B0604020202020204" pitchFamily="34" charset="0"/>
              </a:rPr>
              <a:t>неокомский</a:t>
            </a:r>
            <a:r>
              <a:rPr lang="ru-RU" sz="900" dirty="0">
                <a:latin typeface="Arial" panose="020B0604020202020204" pitchFamily="34" charset="0"/>
                <a:cs typeface="Arial" panose="020B0604020202020204" pitchFamily="34" charset="0"/>
              </a:rPr>
              <a:t>) и юрский. К настоящему времени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прогиба открыто 35 месторождений, из них 29 приурочены 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структурного типа, связанных с </a:t>
            </a:r>
            <a:r>
              <a:rPr lang="ru-RU" sz="900" dirty="0" err="1">
                <a:latin typeface="Arial" panose="020B0604020202020204" pitchFamily="34" charset="0"/>
                <a:cs typeface="Arial" panose="020B0604020202020204" pitchFamily="34" charset="0"/>
              </a:rPr>
              <a:t>межграбеновыми</a:t>
            </a:r>
            <a:r>
              <a:rPr lang="ru-RU" sz="900" dirty="0">
                <a:latin typeface="Arial" panose="020B0604020202020204" pitchFamily="34" charset="0"/>
                <a:cs typeface="Arial" panose="020B0604020202020204" pitchFamily="34" charset="0"/>
              </a:rPr>
              <a:t> поднятиями (горст-антиклинали), а 6-к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связанных с региональными разрывными нарушениями (Главный Каратауский разлом), т.е. к грабен-синклиналям. Практически все разведанные запасы и большая часть прогнозных ресурсов нефти и газа в ней связаны в основном с отложениями юры (51%), мела (42%) и небольшая! часть - с отложениями палеозоя (7%). По запасам нефти и газа в </a:t>
            </a:r>
            <a:r>
              <a:rPr lang="ru-RU" sz="900" dirty="0" err="1">
                <a:latin typeface="Arial" panose="020B0604020202020204" pitchFamily="34" charset="0"/>
                <a:cs typeface="Arial" panose="020B0604020202020204" pitchFamily="34" charset="0"/>
              </a:rPr>
              <a:t>Арыскумском</a:t>
            </a:r>
            <a:r>
              <a:rPr lang="ru-RU" sz="900" dirty="0">
                <a:latin typeface="Arial" panose="020B0604020202020204" pitchFamily="34" charset="0"/>
                <a:cs typeface="Arial" panose="020B0604020202020204" pitchFamily="34" charset="0"/>
              </a:rPr>
              <a:t> грабен-</a:t>
            </a:r>
            <a:r>
              <a:rPr lang="ru-RU" sz="900" dirty="0" err="1">
                <a:latin typeface="Arial" panose="020B0604020202020204" pitchFamily="34" charset="0"/>
                <a:cs typeface="Arial" panose="020B0604020202020204" pitchFamily="34" charset="0"/>
              </a:rPr>
              <a:t>синклинале</a:t>
            </a:r>
            <a:r>
              <a:rPr lang="ru-RU" sz="900" dirty="0">
                <a:latin typeface="Arial" panose="020B0604020202020204" pitchFamily="34" charset="0"/>
                <a:cs typeface="Arial" panose="020B0604020202020204" pitchFamily="34" charset="0"/>
              </a:rPr>
              <a:t> сосредоточено около 15% от балансовых запасов. Нефтегазоносный потенциал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еще до конца не раскрыт и требует дальнейшего изучения и возможно открытие залежей и месторождении нефти и газа различного типа в отложениях от коры выветривания фундамента - до </a:t>
            </a:r>
            <a:r>
              <a:rPr lang="ru-RU" sz="900" dirty="0" err="1">
                <a:latin typeface="Arial" panose="020B0604020202020204" pitchFamily="34" charset="0"/>
                <a:cs typeface="Arial" panose="020B0604020202020204" pitchFamily="34" charset="0"/>
              </a:rPr>
              <a:t>апт</a:t>
            </a:r>
            <a:r>
              <a:rPr lang="ru-RU" sz="900" dirty="0">
                <a:latin typeface="Arial" panose="020B0604020202020204" pitchFamily="34" charset="0"/>
                <a:cs typeface="Arial" panose="020B0604020202020204" pitchFamily="34" charset="0"/>
              </a:rPr>
              <a:t>-альбских отложении мела.</a:t>
            </a:r>
          </a:p>
          <a:p>
            <a:pPr indent="360000" algn="just" defTabSz="432000">
              <a:tabLst>
                <a:tab pos="432000" algn="l"/>
              </a:tabLst>
            </a:pPr>
            <a:r>
              <a:rPr lang="ru-RU" sz="900" b="1" dirty="0">
                <a:latin typeface="Arial" panose="020B0604020202020204" pitchFamily="34" charset="0"/>
                <a:cs typeface="Arial" panose="020B0604020202020204" pitchFamily="34" charset="0"/>
              </a:rPr>
              <a:t>Оценка прогнозных ресурсов</a:t>
            </a:r>
            <a:r>
              <a:rPr lang="en-US" sz="900" b="1" dirty="0">
                <a:latin typeface="Arial" panose="020B0604020202020204" pitchFamily="34" charset="0"/>
                <a:cs typeface="Arial" panose="020B0604020202020204" pitchFamily="34" charset="0"/>
              </a:rPr>
              <a:t> </a:t>
            </a:r>
            <a:r>
              <a:rPr lang="kk-KZ" sz="900" b="1" dirty="0">
                <a:latin typeface="Arial" panose="020B0604020202020204" pitchFamily="34" charset="0"/>
                <a:cs typeface="Arial" panose="020B0604020202020204" pitchFamily="34" charset="0"/>
              </a:rPr>
              <a:t>углеводородов</a:t>
            </a:r>
            <a:r>
              <a:rPr lang="ru-RU" sz="900" b="1" dirty="0">
                <a:latin typeface="Arial" panose="020B0604020202020204" pitchFamily="34" charset="0"/>
                <a:cs typeface="Arial" panose="020B0604020202020204" pitchFamily="34" charset="0"/>
              </a:rPr>
              <a:t> на участке: </a:t>
            </a:r>
            <a:r>
              <a:rPr lang="en-US" sz="900" b="1" dirty="0">
                <a:latin typeface="Arial" panose="020B0604020202020204" pitchFamily="34" charset="0"/>
                <a:cs typeface="Arial" panose="020B0604020202020204" pitchFamily="34" charset="0"/>
              </a:rPr>
              <a:t>&gt;10</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млн.т</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усл</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топл</a:t>
            </a:r>
            <a:r>
              <a:rPr lang="ru-RU" sz="900" b="1" dirty="0">
                <a:latin typeface="Arial" panose="020B0604020202020204" pitchFamily="34" charset="0"/>
                <a:cs typeface="Arial" panose="020B0604020202020204" pitchFamily="34" charset="0"/>
              </a:rPr>
              <a:t>.</a:t>
            </a:r>
            <a:endParaRPr lang="ru-RU" sz="900" dirty="0">
              <a:latin typeface="Arial" panose="020B0604020202020204" pitchFamily="34" charset="0"/>
              <a:cs typeface="Arial" panose="020B0604020202020204" pitchFamily="34" charset="0"/>
            </a:endParaRPr>
          </a:p>
          <a:p>
            <a:pPr indent="360000" algn="just" defTabSz="432000">
              <a:tabLst>
                <a:tab pos="432000" algn="l"/>
              </a:tabLst>
            </a:pPr>
            <a:r>
              <a:rPr lang="ru-RU" sz="900" b="1" dirty="0">
                <a:latin typeface="Arial" panose="020B0604020202020204" pitchFamily="34" charset="0"/>
                <a:cs typeface="Arial" panose="020B0604020202020204" pitchFamily="34" charset="0"/>
              </a:rPr>
              <a:t>Исторические отчеты</a:t>
            </a:r>
            <a:r>
              <a:rPr lang="ru-RU" sz="9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900" dirty="0">
                <a:latin typeface="Arial" panose="020B0604020202020204" pitchFamily="34" charset="0"/>
                <a:cs typeface="Arial" panose="020B0604020202020204" pitchFamily="34" charset="0"/>
              </a:rPr>
              <a:t>Список разведочных </a:t>
            </a:r>
            <a:r>
              <a:rPr lang="ru-RU" sz="900" b="1" dirty="0">
                <a:latin typeface="Arial" panose="020B0604020202020204" pitchFamily="34" charset="0"/>
                <a:cs typeface="Arial" panose="020B0604020202020204" pitchFamily="34" charset="0"/>
              </a:rPr>
              <a:t>скважин</a:t>
            </a:r>
            <a:r>
              <a:rPr lang="ru-RU" sz="900" dirty="0">
                <a:latin typeface="Arial" panose="020B0604020202020204" pitchFamily="34" charset="0"/>
                <a:cs typeface="Arial" panose="020B0604020202020204" pitchFamily="34" charset="0"/>
              </a:rPr>
              <a:t> на участке и прилегающих территориях:</a:t>
            </a:r>
          </a:p>
          <a:p>
            <a:pPr indent="360000" algn="just" defTabSz="432000">
              <a:tabLst>
                <a:tab pos="432000" algn="l"/>
              </a:tabLst>
            </a:pPr>
            <a:r>
              <a:rPr lang="ru-RU" sz="900" b="1" dirty="0">
                <a:latin typeface="Arial" panose="020B0604020202020204" pitchFamily="34" charset="0"/>
                <a:cs typeface="Arial" panose="020B0604020202020204" pitchFamily="34" charset="0"/>
              </a:rPr>
              <a:t>Стартовый размер подписного бонуса, (тенге):</a:t>
            </a:r>
            <a:r>
              <a:rPr lang="ru-RU"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12 975 000</a:t>
            </a:r>
            <a:r>
              <a:rPr lang="ru-RU" sz="900" dirty="0">
                <a:latin typeface="Arial" panose="020B0604020202020204" pitchFamily="34" charset="0"/>
                <a:cs typeface="Arial" panose="020B0604020202020204" pitchFamily="34" charset="0"/>
              </a:rPr>
              <a:t>,0 </a:t>
            </a:r>
            <a:endParaRPr lang="ru-RU" sz="900" b="1" dirty="0">
              <a:latin typeface="Arial" panose="020B0604020202020204" pitchFamily="34" charset="0"/>
              <a:cs typeface="Arial" panose="020B0604020202020204" pitchFamily="34" charset="0"/>
            </a:endParaRPr>
          </a:p>
        </p:txBody>
      </p:sp>
      <p:graphicFrame>
        <p:nvGraphicFramePr>
          <p:cNvPr id="7" name="Таблица 6">
            <a:extLst>
              <a:ext uri="{FF2B5EF4-FFF2-40B4-BE49-F238E27FC236}">
                <a16:creationId xmlns:a16="http://schemas.microsoft.com/office/drawing/2014/main" id="{88A72BB9-CBF6-4634-9A42-E443887B85F3}"/>
              </a:ext>
            </a:extLst>
          </p:cNvPr>
          <p:cNvGraphicFramePr>
            <a:graphicFrameLocks noGrp="1"/>
          </p:cNvGraphicFramePr>
          <p:nvPr>
            <p:extLst>
              <p:ext uri="{D42A27DB-BD31-4B8C-83A1-F6EECF244321}">
                <p14:modId xmlns:p14="http://schemas.microsoft.com/office/powerpoint/2010/main" val="843525578"/>
              </p:ext>
            </p:extLst>
          </p:nvPr>
        </p:nvGraphicFramePr>
        <p:xfrm>
          <a:off x="6956527" y="3722815"/>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sp>
        <p:nvSpPr>
          <p:cNvPr id="8" name="TextBox 7">
            <a:extLst>
              <a:ext uri="{FF2B5EF4-FFF2-40B4-BE49-F238E27FC236}">
                <a16:creationId xmlns:a16="http://schemas.microsoft.com/office/drawing/2014/main" id="{4B6AF311-CFDD-4FB8-ADCA-41BB4666158B}"/>
              </a:ext>
            </a:extLst>
          </p:cNvPr>
          <p:cNvSpPr txBox="1"/>
          <p:nvPr/>
        </p:nvSpPr>
        <p:spPr>
          <a:xfrm>
            <a:off x="6956526" y="53622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106,73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3176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8350E269-E82E-4CD2-9596-812BDDD66EA2}"/>
              </a:ext>
            </a:extLst>
          </p:cNvPr>
          <p:cNvSpPr txBox="1"/>
          <p:nvPr/>
        </p:nvSpPr>
        <p:spPr>
          <a:xfrm>
            <a:off x="757354" y="87540"/>
            <a:ext cx="949928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Участок под разведку Султан Северный в Кызылординской области</a:t>
            </a:r>
            <a:endParaRPr kumimoji="0" lang="ru-KZ"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cxnSp>
        <p:nvCxnSpPr>
          <p:cNvPr id="32" name="Прямая соединительная линия 31">
            <a:extLst>
              <a:ext uri="{FF2B5EF4-FFF2-40B4-BE49-F238E27FC236}">
                <a16:creationId xmlns:a16="http://schemas.microsoft.com/office/drawing/2014/main" id="{EC0844F0-A4B7-4736-83F9-D87B6A4382F7}"/>
              </a:ext>
            </a:extLst>
          </p:cNvPr>
          <p:cNvCxnSpPr/>
          <p:nvPr/>
        </p:nvCxnSpPr>
        <p:spPr>
          <a:xfrm>
            <a:off x="802105" y="816276"/>
            <a:ext cx="10587789" cy="0"/>
          </a:xfrm>
          <a:prstGeom prst="line">
            <a:avLst/>
          </a:prstGeom>
          <a:ln w="63500"/>
        </p:spPr>
        <p:style>
          <a:lnRef idx="2">
            <a:schemeClr val="accent1"/>
          </a:lnRef>
          <a:fillRef idx="0">
            <a:schemeClr val="accent1"/>
          </a:fillRef>
          <a:effectRef idx="1">
            <a:schemeClr val="accent1"/>
          </a:effectRef>
          <a:fontRef idx="minor">
            <a:schemeClr val="tx1"/>
          </a:fontRef>
        </p:style>
      </p:cxnSp>
      <p:pic>
        <p:nvPicPr>
          <p:cNvPr id="34" name="Рисунок 33" descr="Изображение выглядит как текст, логотип, эмблема, символ">
            <a:extLst>
              <a:ext uri="{FF2B5EF4-FFF2-40B4-BE49-F238E27FC236}">
                <a16:creationId xmlns:a16="http://schemas.microsoft.com/office/drawing/2014/main" id="{F85C2683-E1B0-41B1-B64E-9CEBC249CFD8}"/>
              </a:ext>
            </a:extLst>
          </p:cNvPr>
          <p:cNvPicPr>
            <a:picLocks noChangeAspect="1"/>
          </p:cNvPicPr>
          <p:nvPr/>
        </p:nvPicPr>
        <p:blipFill>
          <a:blip r:embed="rId3">
            <a:extLst>
              <a:ext uri="{28A0092B-C50C-407E-A947-70E740481C1C}">
                <a14:useLocalDpi xmlns:a14="http://schemas.microsoft.com/office/drawing/2010/main" val="0"/>
              </a:ext>
            </a:extLst>
          </a:blip>
          <a:srcRect l="24489" t="13153" r="23241" b="13639"/>
          <a:stretch/>
        </p:blipFill>
        <p:spPr>
          <a:xfrm>
            <a:off x="11097846" y="8709"/>
            <a:ext cx="1094154" cy="843955"/>
          </a:xfrm>
          <a:prstGeom prst="rect">
            <a:avLst/>
          </a:prstGeom>
        </p:spPr>
      </p:pic>
      <p:sp>
        <p:nvSpPr>
          <p:cNvPr id="6" name="TextBox 5">
            <a:extLst>
              <a:ext uri="{FF2B5EF4-FFF2-40B4-BE49-F238E27FC236}">
                <a16:creationId xmlns:a16="http://schemas.microsoft.com/office/drawing/2014/main" id="{06524744-CF4A-4F43-B36A-C6B1D9606969}"/>
              </a:ext>
            </a:extLst>
          </p:cNvPr>
          <p:cNvSpPr txBox="1"/>
          <p:nvPr/>
        </p:nvSpPr>
        <p:spPr>
          <a:xfrm>
            <a:off x="1" y="813202"/>
            <a:ext cx="6956526" cy="5493812"/>
          </a:xfrm>
          <a:prstGeom prst="rect">
            <a:avLst/>
          </a:prstGeom>
          <a:noFill/>
        </p:spPr>
        <p:txBody>
          <a:bodyPr wrap="square" rtlCol="0">
            <a:spAutoFit/>
          </a:bodyPr>
          <a:lstStyle/>
          <a:p>
            <a:pPr indent="360000" algn="just" defTabSz="432000">
              <a:tabLst>
                <a:tab pos="432000" algn="l"/>
              </a:tabLst>
            </a:pPr>
            <a:r>
              <a:rPr lang="ru-RU" sz="900" b="1" dirty="0">
                <a:latin typeface="Arial" panose="020B0604020202020204" pitchFamily="34" charset="0"/>
                <a:cs typeface="Arial" panose="020B0604020202020204" pitchFamily="34" charset="0"/>
              </a:rPr>
              <a:t>Краткая геологическая информация: </a:t>
            </a:r>
            <a:r>
              <a:rPr lang="ru-RU" sz="900" dirty="0">
                <a:latin typeface="Arial" panose="020B0604020202020204" pitchFamily="34" charset="0"/>
                <a:cs typeface="Arial" panose="020B0604020202020204" pitchFamily="34" charset="0"/>
              </a:rPr>
              <a:t>В административном отношении месторождение находится в </a:t>
            </a:r>
            <a:r>
              <a:rPr lang="ru-RU" sz="900" dirty="0" err="1">
                <a:latin typeface="Arial" panose="020B0604020202020204" pitchFamily="34" charset="0"/>
                <a:cs typeface="Arial" panose="020B0604020202020204" pitchFamily="34" charset="0"/>
              </a:rPr>
              <a:t>Теренозекском</a:t>
            </a:r>
            <a:r>
              <a:rPr lang="ru-RU" sz="900" dirty="0">
                <a:latin typeface="Arial" panose="020B0604020202020204" pitchFamily="34" charset="0"/>
                <a:cs typeface="Arial" panose="020B0604020202020204" pitchFamily="34" charset="0"/>
              </a:rPr>
              <a:t> районе Кызылординской области. Участок находится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грабен-синклинали.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расположена на юго-западной границе прогиба. В структурном плане выражена узкой, ширина 20-25км, линейно-вытянутой котловиной на 290км в северо-западном направлении. Осевая часть грабен-синклинали осложнена швом Главного Каратауского разлома с </a:t>
            </a:r>
            <a:r>
              <a:rPr lang="ru-RU" sz="900" dirty="0" err="1">
                <a:latin typeface="Arial" panose="020B0604020202020204" pitchFamily="34" charset="0"/>
                <a:cs typeface="Arial" panose="020B0604020202020204" pitchFamily="34" charset="0"/>
              </a:rPr>
              <a:t>амплитудои</a:t>
            </a:r>
            <a:r>
              <a:rPr lang="ru-RU" sz="900" dirty="0">
                <a:latin typeface="Arial" panose="020B0604020202020204" pitchFamily="34" charset="0"/>
                <a:cs typeface="Arial" panose="020B0604020202020204" pitchFamily="34" charset="0"/>
              </a:rPr>
              <a:t> от 400м на юго-востоке до 2000м на северо-западе и </a:t>
            </a:r>
            <a:r>
              <a:rPr lang="ru-RU" sz="900" dirty="0" err="1">
                <a:latin typeface="Arial" panose="020B0604020202020204" pitchFamily="34" charset="0"/>
                <a:cs typeface="Arial" panose="020B0604020202020204" pitchFamily="34" charset="0"/>
              </a:rPr>
              <a:t>прибортовыми</a:t>
            </a:r>
            <a:r>
              <a:rPr lang="ru-RU" sz="900" dirty="0">
                <a:latin typeface="Arial" panose="020B0604020202020204" pitchFamily="34" charset="0"/>
                <a:cs typeface="Arial" panose="020B0604020202020204" pitchFamily="34" charset="0"/>
              </a:rPr>
              <a:t> разломами с амплитудой от первых десятков метров до 500м. Наиболее погруженная часть фундамента расположена между месторождениями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впритык к Главному Каратаускому разлому по геофизическим данным и находится на глубине 6500м. В северо-западной части грабен-синклиналь разломом северо-восточного направления отделяется от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Амплитуда разлома более 1000м, по которой южный борт </a:t>
            </a:r>
            <a:r>
              <a:rPr lang="ru-RU" sz="900" dirty="0" err="1">
                <a:latin typeface="Arial" panose="020B0604020202020204" pitchFamily="34" charset="0"/>
                <a:cs typeface="Arial" panose="020B0604020202020204" pitchFamily="34" charset="0"/>
              </a:rPr>
              <a:t>Жинишкекумской</a:t>
            </a:r>
            <a:r>
              <a:rPr lang="ru-RU" sz="900" dirty="0">
                <a:latin typeface="Arial" panose="020B0604020202020204" pitchFamily="34" charset="0"/>
                <a:cs typeface="Arial" panose="020B0604020202020204" pitchFamily="34" charset="0"/>
              </a:rPr>
              <a:t> грабен-синклинали резко опускается и поднимается плавно к северо-западу. По кровле среднеюрских отложений </a:t>
            </a:r>
            <a:r>
              <a:rPr lang="ru-RU" sz="900" dirty="0" err="1">
                <a:latin typeface="Arial" panose="020B0604020202020204" pitchFamily="34" charset="0"/>
                <a:cs typeface="Arial" panose="020B0604020202020204" pitchFamily="34" charset="0"/>
              </a:rPr>
              <a:t>Арыскумская</a:t>
            </a:r>
            <a:r>
              <a:rPr lang="ru-RU" sz="900" dirty="0">
                <a:latin typeface="Arial" panose="020B0604020202020204" pitchFamily="34" charset="0"/>
                <a:cs typeface="Arial" panose="020B0604020202020204" pitchFamily="34" charset="0"/>
              </a:rPr>
              <a:t> грабен-синклиналь выделяется котлованом шириной до 20км и протяженностью 170км. мощность нижне-среднеюрских отложений в осевой части котлована достигает 4000 и более метров, сокращаясь на бортах до полного сокращения. В пределах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выявлены месторождения в основном нефти </a:t>
            </a:r>
            <a:r>
              <a:rPr lang="ru-RU" sz="900" dirty="0" err="1">
                <a:latin typeface="Arial" panose="020B0604020202020204" pitchFamily="34" charset="0"/>
                <a:cs typeface="Arial" panose="020B0604020202020204" pitchFamily="34" charset="0"/>
              </a:rPr>
              <a:t>Арыскум</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Северный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Южный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Майбулак</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Бектас</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Коныс</a:t>
            </a:r>
            <a:r>
              <a:rPr lang="ru-RU" sz="900" dirty="0">
                <a:latin typeface="Arial" panose="020B0604020202020204" pitchFamily="34" charset="0"/>
                <a:cs typeface="Arial" panose="020B0604020202020204" pitchFamily="34" charset="0"/>
              </a:rPr>
              <a:t>. Продуктивными отложениями являются палеозойские, юрские и меловые отложения. Почти все месторождения нефти приурочены и примыкают к Главному Каратаускому разлому и тектонически и </a:t>
            </a:r>
            <a:r>
              <a:rPr lang="ru-RU" sz="900" dirty="0" err="1">
                <a:latin typeface="Arial" panose="020B0604020202020204" pitchFamily="34" charset="0"/>
                <a:cs typeface="Arial" panose="020B0604020202020204" pitchFamily="34" charset="0"/>
              </a:rPr>
              <a:t>литологически</a:t>
            </a:r>
            <a:r>
              <a:rPr lang="ru-RU" sz="900" dirty="0">
                <a:latin typeface="Arial" panose="020B0604020202020204" pitchFamily="34" charset="0"/>
                <a:cs typeface="Arial" panose="020B0604020202020204" pitchFamily="34" charset="0"/>
              </a:rPr>
              <a:t> ограниченные. Оперяющих разломов от Главного Каратауского разлома очень много и в основном имеют северо-западное простирание. Ближе к Севастопольскому глубинному разлому локальные разломы наоборот имеют северо-восточное простирание, что дает возможность предполагать о разных направлениях движений блоков фундамента. По юго-западной части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обоснованы как приоритетные объекты </a:t>
            </a:r>
            <a:r>
              <a:rPr lang="ru-RU" sz="900" dirty="0" err="1">
                <a:latin typeface="Arial" panose="020B0604020202020204" pitchFamily="34" charset="0"/>
                <a:cs typeface="Arial" panose="020B0604020202020204" pitchFamily="34" charset="0"/>
              </a:rPr>
              <a:t>неантиклинального</a:t>
            </a:r>
            <a:r>
              <a:rPr lang="ru-RU" sz="900" dirty="0">
                <a:latin typeface="Arial" panose="020B0604020202020204" pitchFamily="34" charset="0"/>
                <a:cs typeface="Arial" panose="020B0604020202020204" pitchFamily="34" charset="0"/>
              </a:rPr>
              <a:t> типа, связанные с возможными «</a:t>
            </a:r>
            <a:r>
              <a:rPr lang="ru-RU" sz="900" dirty="0" err="1">
                <a:latin typeface="Arial" panose="020B0604020202020204" pitchFamily="34" charset="0"/>
                <a:cs typeface="Arial" panose="020B0604020202020204" pitchFamily="34" charset="0"/>
              </a:rPr>
              <a:t>палеоврезами</a:t>
            </a:r>
            <a:r>
              <a:rPr lang="ru-RU" sz="900" dirty="0">
                <a:latin typeface="Arial" panose="020B0604020202020204" pitchFamily="34" charset="0"/>
                <a:cs typeface="Arial" panose="020B0604020202020204" pitchFamily="34" charset="0"/>
              </a:rPr>
              <a:t>» речных русел и дельтовых отложений (</a:t>
            </a:r>
            <a:r>
              <a:rPr lang="ru-RU" sz="900" dirty="0" err="1">
                <a:latin typeface="Arial" panose="020B0604020202020204" pitchFamily="34" charset="0"/>
                <a:cs typeface="Arial" panose="020B0604020202020204" pitchFamily="34" charset="0"/>
              </a:rPr>
              <a:t>Нуралы</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Дощан</a:t>
            </a:r>
            <a:r>
              <a:rPr lang="ru-RU" sz="900" dirty="0">
                <a:latin typeface="Arial" panose="020B0604020202020204" pitchFamily="34" charset="0"/>
                <a:cs typeface="Arial" panose="020B0604020202020204" pitchFamily="34" charset="0"/>
              </a:rPr>
              <a:t> и др.). Перспективными на обнаружение новых ловушек, связанных с разломами, являются зоны котловин в. глубоких прогибах (</a:t>
            </a:r>
            <a:r>
              <a:rPr lang="ru-RU" sz="900" dirty="0" err="1">
                <a:latin typeface="Arial" panose="020B0604020202020204" pitchFamily="34" charset="0"/>
                <a:cs typeface="Arial" panose="020B0604020202020204" pitchFamily="34" charset="0"/>
              </a:rPr>
              <a:t>Арыскумский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Акшабулакский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Сарыланский</a:t>
            </a:r>
            <a:r>
              <a:rPr lang="ru-RU" sz="900" dirty="0">
                <a:latin typeface="Arial" panose="020B0604020202020204" pitchFamily="34" charset="0"/>
                <a:cs typeface="Arial" panose="020B0604020202020204" pitchFamily="34" charset="0"/>
              </a:rPr>
              <a:t>, </a:t>
            </a:r>
            <a:r>
              <a:rPr lang="ru-RU" sz="900" dirty="0" err="1">
                <a:latin typeface="Arial" panose="020B0604020202020204" pitchFamily="34" charset="0"/>
                <a:cs typeface="Arial" panose="020B0604020202020204" pitchFamily="34" charset="0"/>
              </a:rPr>
              <a:t>Бозингенский</a:t>
            </a:r>
            <a:r>
              <a:rPr lang="ru-RU" sz="900" dirty="0">
                <a:latin typeface="Arial" panose="020B0604020202020204" pitchFamily="34" charset="0"/>
                <a:cs typeface="Arial" panose="020B0604020202020204" pitchFamily="34" charset="0"/>
              </a:rPr>
              <a:t> прогибы). В бортовых частях прогибов </a:t>
            </a:r>
            <a:r>
              <a:rPr lang="ru-RU" sz="900" dirty="0" err="1">
                <a:latin typeface="Arial" panose="020B0604020202020204" pitchFamily="34" charset="0"/>
                <a:cs typeface="Arial" panose="020B0604020202020204" pitchFamily="34" charset="0"/>
              </a:rPr>
              <a:t>домезозойская</a:t>
            </a:r>
            <a:r>
              <a:rPr lang="ru-RU" sz="900" dirty="0">
                <a:latin typeface="Arial" panose="020B0604020202020204" pitchFamily="34" charset="0"/>
                <a:cs typeface="Arial" panose="020B0604020202020204" pitchFamily="34" charset="0"/>
              </a:rPr>
              <a:t> поверхность разбита разломами северо-восточного простирания за счет растяжения и образования глубокой впадины. Разломы осадочного комплекса, «прожившие» до конца нижнего мела имеют северо-западное простирания. Почти любая ловушка затронута влиянием разломов регионального и часто локального характера. Это обеспечивало увеличение фильтрационно-емкостных параметров пород-коллекторов в отложениях по простиранию структур. В разрезе этого крупного структурно-тектонического элемента впадины выделено два нефтегазоносных комплекса: нижнемеловой (</a:t>
            </a:r>
            <a:r>
              <a:rPr lang="ru-RU" sz="900" dirty="0" err="1">
                <a:latin typeface="Arial" panose="020B0604020202020204" pitchFamily="34" charset="0"/>
                <a:cs typeface="Arial" panose="020B0604020202020204" pitchFamily="34" charset="0"/>
              </a:rPr>
              <a:t>неокомский</a:t>
            </a:r>
            <a:r>
              <a:rPr lang="ru-RU" sz="900" dirty="0">
                <a:latin typeface="Arial" panose="020B0604020202020204" pitchFamily="34" charset="0"/>
                <a:cs typeface="Arial" panose="020B0604020202020204" pitchFamily="34" charset="0"/>
              </a:rPr>
              <a:t>) и юрский. К настоящему времени в пределах </a:t>
            </a:r>
            <a:r>
              <a:rPr lang="ru-RU" sz="900" dirty="0" err="1">
                <a:latin typeface="Arial" panose="020B0604020202020204" pitchFamily="34" charset="0"/>
                <a:cs typeface="Arial" panose="020B0604020202020204" pitchFamily="34" charset="0"/>
              </a:rPr>
              <a:t>Арыскумского</a:t>
            </a:r>
            <a:r>
              <a:rPr lang="ru-RU" sz="900" dirty="0">
                <a:latin typeface="Arial" panose="020B0604020202020204" pitchFamily="34" charset="0"/>
                <a:cs typeface="Arial" panose="020B0604020202020204" pitchFamily="34" charset="0"/>
              </a:rPr>
              <a:t> прогиба открыто 35 месторождений, из них 29 приурочены 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структурного типа, связанных с </a:t>
            </a:r>
            <a:r>
              <a:rPr lang="ru-RU" sz="900" dirty="0" err="1">
                <a:latin typeface="Arial" panose="020B0604020202020204" pitchFamily="34" charset="0"/>
                <a:cs typeface="Arial" panose="020B0604020202020204" pitchFamily="34" charset="0"/>
              </a:rPr>
              <a:t>межграбеновыми</a:t>
            </a:r>
            <a:r>
              <a:rPr lang="ru-RU" sz="900" dirty="0">
                <a:latin typeface="Arial" panose="020B0604020202020204" pitchFamily="34" charset="0"/>
                <a:cs typeface="Arial" panose="020B0604020202020204" pitchFamily="34" charset="0"/>
              </a:rPr>
              <a:t> поднятиями (горст-антиклинали), а 6-к зонам </a:t>
            </a:r>
            <a:r>
              <a:rPr lang="ru-RU" sz="900" dirty="0" err="1">
                <a:latin typeface="Arial" panose="020B0604020202020204" pitchFamily="34" charset="0"/>
                <a:cs typeface="Arial" panose="020B0604020202020204" pitchFamily="34" charset="0"/>
              </a:rPr>
              <a:t>нефтегазонакопления</a:t>
            </a:r>
            <a:r>
              <a:rPr lang="ru-RU" sz="900" dirty="0">
                <a:latin typeface="Arial" panose="020B0604020202020204" pitchFamily="34" charset="0"/>
                <a:cs typeface="Arial" panose="020B0604020202020204" pitchFamily="34" charset="0"/>
              </a:rPr>
              <a:t>, связанных с региональными разрывными нарушениями (Главный Каратауский разлом), т.е. к грабен-синклиналям. Практически все разведанные запасы и большая часть прогнозных ресурсов нефти и газа в ней связаны в основном с отложениями юры (51%), мела (42%) и небольшая часть - с отложениями палеозоя (7%). По запасам нефти и газа в </a:t>
            </a:r>
            <a:r>
              <a:rPr lang="ru-RU" sz="900" dirty="0" err="1">
                <a:latin typeface="Arial" panose="020B0604020202020204" pitchFamily="34" charset="0"/>
                <a:cs typeface="Arial" panose="020B0604020202020204" pitchFamily="34" charset="0"/>
              </a:rPr>
              <a:t>Арыскумском</a:t>
            </a:r>
            <a:r>
              <a:rPr lang="ru-RU" sz="900" dirty="0">
                <a:latin typeface="Arial" panose="020B0604020202020204" pitchFamily="34" charset="0"/>
                <a:cs typeface="Arial" panose="020B0604020202020204" pitchFamily="34" charset="0"/>
              </a:rPr>
              <a:t> грабен-</a:t>
            </a:r>
            <a:r>
              <a:rPr lang="ru-RU" sz="900" dirty="0" err="1">
                <a:latin typeface="Arial" panose="020B0604020202020204" pitchFamily="34" charset="0"/>
                <a:cs typeface="Arial" panose="020B0604020202020204" pitchFamily="34" charset="0"/>
              </a:rPr>
              <a:t>синклинале</a:t>
            </a:r>
            <a:r>
              <a:rPr lang="ru-RU" sz="900" dirty="0">
                <a:latin typeface="Arial" panose="020B0604020202020204" pitchFamily="34" charset="0"/>
                <a:cs typeface="Arial" panose="020B0604020202020204" pitchFamily="34" charset="0"/>
              </a:rPr>
              <a:t> сосредоточено около 15% от балансовых запасов. Нефтегазоносный потенциал </a:t>
            </a:r>
            <a:r>
              <a:rPr lang="ru-RU" sz="900" dirty="0" err="1">
                <a:latin typeface="Arial" panose="020B0604020202020204" pitchFamily="34" charset="0"/>
                <a:cs typeface="Arial" panose="020B0604020202020204" pitchFamily="34" charset="0"/>
              </a:rPr>
              <a:t>Арыскумской</a:t>
            </a:r>
            <a:r>
              <a:rPr lang="ru-RU" sz="900" dirty="0">
                <a:latin typeface="Arial" panose="020B0604020202020204" pitchFamily="34" charset="0"/>
                <a:cs typeface="Arial" panose="020B0604020202020204" pitchFamily="34" charset="0"/>
              </a:rPr>
              <a:t> грабен-синклинали еще до конца не раскрыт и требует дальнейшего изучения и возможно открытие залежей и месторождении нефти и газа различного типа в отложениях от коры……</a:t>
            </a:r>
          </a:p>
          <a:p>
            <a:pPr indent="360000" algn="just" defTabSz="432000">
              <a:tabLst>
                <a:tab pos="432000" algn="l"/>
              </a:tabLst>
            </a:pPr>
            <a:r>
              <a:rPr lang="ru-RU" sz="900" b="1" dirty="0">
                <a:latin typeface="Arial" panose="020B0604020202020204" pitchFamily="34" charset="0"/>
                <a:cs typeface="Arial" panose="020B0604020202020204" pitchFamily="34" charset="0"/>
              </a:rPr>
              <a:t>Оценка прогнозных ресурсов</a:t>
            </a:r>
            <a:r>
              <a:rPr lang="en-US" sz="900" b="1" dirty="0">
                <a:latin typeface="Arial" panose="020B0604020202020204" pitchFamily="34" charset="0"/>
                <a:cs typeface="Arial" panose="020B0604020202020204" pitchFamily="34" charset="0"/>
              </a:rPr>
              <a:t> </a:t>
            </a:r>
            <a:r>
              <a:rPr lang="kk-KZ" sz="900" b="1" dirty="0">
                <a:latin typeface="Arial" panose="020B0604020202020204" pitchFamily="34" charset="0"/>
                <a:cs typeface="Arial" panose="020B0604020202020204" pitchFamily="34" charset="0"/>
              </a:rPr>
              <a:t>углеводородов</a:t>
            </a:r>
            <a:r>
              <a:rPr lang="ru-RU" sz="900" b="1" dirty="0">
                <a:latin typeface="Arial" panose="020B0604020202020204" pitchFamily="34" charset="0"/>
                <a:cs typeface="Arial" panose="020B0604020202020204" pitchFamily="34" charset="0"/>
              </a:rPr>
              <a:t> на участке: </a:t>
            </a:r>
            <a:r>
              <a:rPr lang="en-US" sz="900" b="1" dirty="0">
                <a:latin typeface="Arial" panose="020B0604020202020204" pitchFamily="34" charset="0"/>
                <a:cs typeface="Arial" panose="020B0604020202020204" pitchFamily="34" charset="0"/>
              </a:rPr>
              <a:t>&gt;10</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млн.т</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усл</a:t>
            </a:r>
            <a:r>
              <a:rPr lang="ru-RU" sz="900" b="1" dirty="0">
                <a:latin typeface="Arial" panose="020B0604020202020204" pitchFamily="34" charset="0"/>
                <a:cs typeface="Arial" panose="020B0604020202020204" pitchFamily="34" charset="0"/>
              </a:rPr>
              <a:t>. </a:t>
            </a:r>
            <a:r>
              <a:rPr lang="ru-RU" sz="900" b="1" dirty="0" err="1">
                <a:latin typeface="Arial" panose="020B0604020202020204" pitchFamily="34" charset="0"/>
                <a:cs typeface="Arial" panose="020B0604020202020204" pitchFamily="34" charset="0"/>
              </a:rPr>
              <a:t>топл</a:t>
            </a:r>
            <a:r>
              <a:rPr lang="ru-RU" sz="900" b="1" dirty="0">
                <a:latin typeface="Arial" panose="020B0604020202020204" pitchFamily="34" charset="0"/>
                <a:cs typeface="Arial" panose="020B0604020202020204" pitchFamily="34" charset="0"/>
              </a:rPr>
              <a:t>.</a:t>
            </a:r>
            <a:endParaRPr lang="ru-RU" sz="900" dirty="0">
              <a:latin typeface="Arial" panose="020B0604020202020204" pitchFamily="34" charset="0"/>
              <a:cs typeface="Arial" panose="020B0604020202020204" pitchFamily="34" charset="0"/>
            </a:endParaRPr>
          </a:p>
          <a:p>
            <a:pPr indent="360000" algn="just" defTabSz="432000">
              <a:tabLst>
                <a:tab pos="432000" algn="l"/>
              </a:tabLst>
            </a:pPr>
            <a:r>
              <a:rPr lang="ru-RU" sz="900" b="1" dirty="0">
                <a:latin typeface="Arial" panose="020B0604020202020204" pitchFamily="34" charset="0"/>
                <a:cs typeface="Arial" panose="020B0604020202020204" pitchFamily="34" charset="0"/>
              </a:rPr>
              <a:t>Исторические отчеты</a:t>
            </a:r>
            <a:r>
              <a:rPr lang="ru-RU" sz="900" dirty="0">
                <a:latin typeface="Arial" panose="020B0604020202020204" pitchFamily="34" charset="0"/>
                <a:cs typeface="Arial" panose="020B0604020202020204" pitchFamily="34" charset="0"/>
              </a:rPr>
              <a:t> в АО «НГС» по №РГФ/ТГФ: - </a:t>
            </a:r>
          </a:p>
          <a:p>
            <a:pPr indent="360000" algn="just" defTabSz="432000">
              <a:tabLst>
                <a:tab pos="432000" algn="l"/>
              </a:tabLst>
            </a:pPr>
            <a:r>
              <a:rPr lang="ru-RU" sz="900" dirty="0">
                <a:latin typeface="Arial" panose="020B0604020202020204" pitchFamily="34" charset="0"/>
                <a:cs typeface="Arial" panose="020B0604020202020204" pitchFamily="34" charset="0"/>
              </a:rPr>
              <a:t>Список разведочных </a:t>
            </a:r>
            <a:r>
              <a:rPr lang="ru-RU" sz="900" b="1" dirty="0">
                <a:latin typeface="Arial" panose="020B0604020202020204" pitchFamily="34" charset="0"/>
                <a:cs typeface="Arial" panose="020B0604020202020204" pitchFamily="34" charset="0"/>
              </a:rPr>
              <a:t>скважин</a:t>
            </a:r>
            <a:r>
              <a:rPr lang="ru-RU" sz="900" dirty="0">
                <a:latin typeface="Arial" panose="020B0604020202020204" pitchFamily="34" charset="0"/>
                <a:cs typeface="Arial" panose="020B0604020202020204" pitchFamily="34" charset="0"/>
              </a:rPr>
              <a:t> на участке и прилегающих территориях:</a:t>
            </a:r>
          </a:p>
          <a:p>
            <a:pPr indent="360000" algn="just" defTabSz="432000">
              <a:tabLst>
                <a:tab pos="432000" algn="l"/>
              </a:tabLst>
            </a:pPr>
            <a:r>
              <a:rPr lang="ru-RU" sz="900" b="1" dirty="0">
                <a:latin typeface="Arial" panose="020B0604020202020204" pitchFamily="34" charset="0"/>
                <a:cs typeface="Arial" panose="020B0604020202020204" pitchFamily="34" charset="0"/>
              </a:rPr>
              <a:t>Стартовый размер подписного бонуса, (тенге):</a:t>
            </a:r>
            <a:r>
              <a:rPr lang="ru-RU" sz="900" dirty="0">
                <a:latin typeface="Arial" panose="020B0604020202020204" pitchFamily="34" charset="0"/>
                <a:cs typeface="Arial" panose="020B0604020202020204" pitchFamily="34" charset="0"/>
              </a:rPr>
              <a:t> </a:t>
            </a:r>
            <a:r>
              <a:rPr lang="en-US" sz="900" dirty="0">
                <a:latin typeface="Arial" panose="020B0604020202020204" pitchFamily="34" charset="0"/>
                <a:cs typeface="Arial" panose="020B0604020202020204" pitchFamily="34" charset="0"/>
              </a:rPr>
              <a:t>12 975 000</a:t>
            </a:r>
            <a:r>
              <a:rPr lang="ru-RU" sz="900" dirty="0">
                <a:latin typeface="Arial" panose="020B0604020202020204" pitchFamily="34" charset="0"/>
                <a:cs typeface="Arial" panose="020B0604020202020204" pitchFamily="34" charset="0"/>
              </a:rPr>
              <a:t>,0 </a:t>
            </a:r>
            <a:endParaRPr lang="ru-RU" sz="900" b="1" dirty="0">
              <a:latin typeface="Arial" panose="020B0604020202020204" pitchFamily="34" charset="0"/>
              <a:cs typeface="Arial" panose="020B0604020202020204" pitchFamily="34" charset="0"/>
            </a:endParaRPr>
          </a:p>
        </p:txBody>
      </p:sp>
      <p:graphicFrame>
        <p:nvGraphicFramePr>
          <p:cNvPr id="8" name="Таблица 7">
            <a:extLst>
              <a:ext uri="{FF2B5EF4-FFF2-40B4-BE49-F238E27FC236}">
                <a16:creationId xmlns:a16="http://schemas.microsoft.com/office/drawing/2014/main" id="{AA2CA0DF-1DD0-4684-8300-0C41757F1958}"/>
              </a:ext>
            </a:extLst>
          </p:cNvPr>
          <p:cNvGraphicFramePr>
            <a:graphicFrameLocks noGrp="1"/>
          </p:cNvGraphicFramePr>
          <p:nvPr>
            <p:extLst>
              <p:ext uri="{D42A27DB-BD31-4B8C-83A1-F6EECF244321}">
                <p14:modId xmlns:p14="http://schemas.microsoft.com/office/powerpoint/2010/main" val="2220401985"/>
              </p:ext>
            </p:extLst>
          </p:nvPr>
        </p:nvGraphicFramePr>
        <p:xfrm>
          <a:off x="6956527" y="3722815"/>
          <a:ext cx="5156199" cy="1657350"/>
        </p:xfrm>
        <a:graphic>
          <a:graphicData uri="http://schemas.openxmlformats.org/drawingml/2006/table">
            <a:tbl>
              <a:tblPr/>
              <a:tblGrid>
                <a:gridCol w="218001">
                  <a:extLst>
                    <a:ext uri="{9D8B030D-6E8A-4147-A177-3AD203B41FA5}">
                      <a16:colId xmlns:a16="http://schemas.microsoft.com/office/drawing/2014/main" val="3976480454"/>
                    </a:ext>
                  </a:extLst>
                </a:gridCol>
                <a:gridCol w="369654">
                  <a:extLst>
                    <a:ext uri="{9D8B030D-6E8A-4147-A177-3AD203B41FA5}">
                      <a16:colId xmlns:a16="http://schemas.microsoft.com/office/drawing/2014/main" val="2538043625"/>
                    </a:ext>
                  </a:extLst>
                </a:gridCol>
                <a:gridCol w="369654">
                  <a:extLst>
                    <a:ext uri="{9D8B030D-6E8A-4147-A177-3AD203B41FA5}">
                      <a16:colId xmlns:a16="http://schemas.microsoft.com/office/drawing/2014/main" val="2023270365"/>
                    </a:ext>
                  </a:extLst>
                </a:gridCol>
                <a:gridCol w="369654">
                  <a:extLst>
                    <a:ext uri="{9D8B030D-6E8A-4147-A177-3AD203B41FA5}">
                      <a16:colId xmlns:a16="http://schemas.microsoft.com/office/drawing/2014/main" val="4285727340"/>
                    </a:ext>
                  </a:extLst>
                </a:gridCol>
                <a:gridCol w="407567">
                  <a:extLst>
                    <a:ext uri="{9D8B030D-6E8A-4147-A177-3AD203B41FA5}">
                      <a16:colId xmlns:a16="http://schemas.microsoft.com/office/drawing/2014/main" val="3202856338"/>
                    </a:ext>
                  </a:extLst>
                </a:gridCol>
                <a:gridCol w="407567">
                  <a:extLst>
                    <a:ext uri="{9D8B030D-6E8A-4147-A177-3AD203B41FA5}">
                      <a16:colId xmlns:a16="http://schemas.microsoft.com/office/drawing/2014/main" val="381919656"/>
                    </a:ext>
                  </a:extLst>
                </a:gridCol>
                <a:gridCol w="407567">
                  <a:extLst>
                    <a:ext uri="{9D8B030D-6E8A-4147-A177-3AD203B41FA5}">
                      <a16:colId xmlns:a16="http://schemas.microsoft.com/office/drawing/2014/main" val="3797695770"/>
                    </a:ext>
                  </a:extLst>
                </a:gridCol>
                <a:gridCol w="218001">
                  <a:extLst>
                    <a:ext uri="{9D8B030D-6E8A-4147-A177-3AD203B41FA5}">
                      <a16:colId xmlns:a16="http://schemas.microsoft.com/office/drawing/2014/main" val="3485762825"/>
                    </a:ext>
                  </a:extLst>
                </a:gridCol>
                <a:gridCol w="369654">
                  <a:extLst>
                    <a:ext uri="{9D8B030D-6E8A-4147-A177-3AD203B41FA5}">
                      <a16:colId xmlns:a16="http://schemas.microsoft.com/office/drawing/2014/main" val="4098500683"/>
                    </a:ext>
                  </a:extLst>
                </a:gridCol>
                <a:gridCol w="369654">
                  <a:extLst>
                    <a:ext uri="{9D8B030D-6E8A-4147-A177-3AD203B41FA5}">
                      <a16:colId xmlns:a16="http://schemas.microsoft.com/office/drawing/2014/main" val="983147630"/>
                    </a:ext>
                  </a:extLst>
                </a:gridCol>
                <a:gridCol w="369654">
                  <a:extLst>
                    <a:ext uri="{9D8B030D-6E8A-4147-A177-3AD203B41FA5}">
                      <a16:colId xmlns:a16="http://schemas.microsoft.com/office/drawing/2014/main" val="3029506162"/>
                    </a:ext>
                  </a:extLst>
                </a:gridCol>
                <a:gridCol w="426524">
                  <a:extLst>
                    <a:ext uri="{9D8B030D-6E8A-4147-A177-3AD203B41FA5}">
                      <a16:colId xmlns:a16="http://schemas.microsoft.com/office/drawing/2014/main" val="3870795035"/>
                    </a:ext>
                  </a:extLst>
                </a:gridCol>
                <a:gridCol w="426524">
                  <a:extLst>
                    <a:ext uri="{9D8B030D-6E8A-4147-A177-3AD203B41FA5}">
                      <a16:colId xmlns:a16="http://schemas.microsoft.com/office/drawing/2014/main" val="1577971805"/>
                    </a:ext>
                  </a:extLst>
                </a:gridCol>
                <a:gridCol w="426524">
                  <a:extLst>
                    <a:ext uri="{9D8B030D-6E8A-4147-A177-3AD203B41FA5}">
                      <a16:colId xmlns:a16="http://schemas.microsoft.com/office/drawing/2014/main" val="437328391"/>
                    </a:ext>
                  </a:extLst>
                </a:gridCol>
              </a:tblGrid>
              <a:tr h="200025">
                <a:tc gridSpan="14">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Географические координаты</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1361044239"/>
                  </a:ext>
                </a:extLst>
              </a:tr>
              <a:tr h="190500">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rowSpan="2">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Северная широта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tc gridSpan="3">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Восточная долгота</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KZ"/>
                    </a:p>
                  </a:txBody>
                  <a:tcPr/>
                </a:tc>
                <a:tc hMerge="1">
                  <a:txBody>
                    <a:bodyPr/>
                    <a:lstStyle/>
                    <a:p>
                      <a:endParaRPr lang="ru-KZ"/>
                    </a:p>
                  </a:txBody>
                  <a:tcPr/>
                </a:tc>
                <a:extLst>
                  <a:ext uri="{0D108BD9-81ED-4DB2-BD59-A6C34878D82A}">
                    <a16:rowId xmlns:a16="http://schemas.microsoft.com/office/drawing/2014/main" val="3403621753"/>
                  </a:ext>
                </a:extLst>
              </a:tr>
              <a:tr h="190500">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vMerge="1">
                  <a:txBody>
                    <a:bodyPr/>
                    <a:lstStyle/>
                    <a:p>
                      <a:endParaRPr lang="ru-KZ"/>
                    </a:p>
                  </a:txBody>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град</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мин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a:solidFill>
                            <a:srgbClr val="000000"/>
                          </a:solidFill>
                          <a:effectLst/>
                          <a:latin typeface="Arial" panose="020B0604020202020204" pitchFamily="34" charset="0"/>
                          <a:cs typeface="Arial" panose="020B0604020202020204" pitchFamily="34" charset="0"/>
                        </a:rPr>
                        <a:t>сек</a:t>
                      </a: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7569440"/>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1</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6</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922545239"/>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2</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7</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18648083"/>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3</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8</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8307056"/>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4</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10</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9</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54</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435087518"/>
                  </a:ext>
                </a:extLst>
              </a:tr>
              <a:tr h="190500">
                <a:tc>
                  <a:txBody>
                    <a:bodyPr/>
                    <a:lstStyle/>
                    <a:p>
                      <a:pPr algn="ctr" fontAlgn="ctr"/>
                      <a:r>
                        <a:rPr lang="ru-KZ" sz="1000" b="1" i="0" u="none" strike="noStrike">
                          <a:solidFill>
                            <a:srgbClr val="000000"/>
                          </a:solidFill>
                          <a:effectLst/>
                          <a:latin typeface="Arial" panose="020B0604020202020204" pitchFamily="34" charset="0"/>
                          <a:cs typeface="Arial" panose="020B0604020202020204" pitchFamily="34" charset="0"/>
                        </a:rPr>
                        <a:t>5</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7</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52</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1" i="0" u="none" strike="noStrike" dirty="0">
                          <a:solidFill>
                            <a:srgbClr val="000000"/>
                          </a:solidFill>
                          <a:effectLst/>
                          <a:latin typeface="Arial" panose="020B0604020202020204" pitchFamily="34" charset="0"/>
                          <a:cs typeface="Arial" panose="020B0604020202020204" pitchFamily="34" charset="0"/>
                        </a:rPr>
                        <a:t>10</a:t>
                      </a:r>
                      <a:endParaRPr lang="ru-KZ" sz="10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1</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43</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effectLst/>
                          <a:latin typeface="Arial" panose="020B0604020202020204" pitchFamily="34" charset="0"/>
                        </a:rPr>
                        <a:t>55</a:t>
                      </a:r>
                      <a:endParaRPr lang="ru-KZ" sz="1000" b="0" i="0" u="none" strike="noStrike" dirty="0">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KZ" sz="1000" b="0" i="0" u="none" strike="noStrike" dirty="0">
                          <a:solidFill>
                            <a:srgbClr val="000000"/>
                          </a:solidFill>
                          <a:effectLst/>
                          <a:latin typeface="Arial" panose="020B0604020202020204" pitchFamily="34" charset="0"/>
                        </a:rPr>
                        <a:t>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158132511"/>
                  </a:ext>
                </a:extLst>
              </a:tr>
            </a:tbl>
          </a:graphicData>
        </a:graphic>
      </p:graphicFrame>
      <p:sp>
        <p:nvSpPr>
          <p:cNvPr id="9" name="TextBox 8">
            <a:extLst>
              <a:ext uri="{FF2B5EF4-FFF2-40B4-BE49-F238E27FC236}">
                <a16:creationId xmlns:a16="http://schemas.microsoft.com/office/drawing/2014/main" id="{1F86AFEB-9044-449C-BBCC-13647B683FB1}"/>
              </a:ext>
            </a:extLst>
          </p:cNvPr>
          <p:cNvSpPr txBox="1"/>
          <p:nvPr/>
        </p:nvSpPr>
        <p:spPr>
          <a:xfrm>
            <a:off x="6956526" y="5362235"/>
            <a:ext cx="5156199" cy="400110"/>
          </a:xfrm>
          <a:prstGeom prst="rect">
            <a:avLst/>
          </a:prstGeom>
          <a:noFill/>
        </p:spPr>
        <p:txBody>
          <a:bodyPr wrap="square">
            <a:spAutoFit/>
          </a:bodyPr>
          <a:lstStyle/>
          <a:p>
            <a:r>
              <a:rPr lang="ru-RU" sz="1000" dirty="0">
                <a:latin typeface="Arial" panose="020B0604020202020204" pitchFamily="34" charset="0"/>
                <a:cs typeface="Arial" panose="020B0604020202020204" pitchFamily="34" charset="0"/>
              </a:rPr>
              <a:t>Общая площадь участка недр – 106,73 км2 </a:t>
            </a:r>
          </a:p>
          <a:p>
            <a:r>
              <a:rPr lang="ru-RU" sz="1000" dirty="0">
                <a:latin typeface="Arial" panose="020B0604020202020204" pitchFamily="34" charset="0"/>
                <a:cs typeface="Arial" panose="020B0604020202020204" pitchFamily="34" charset="0"/>
              </a:rPr>
              <a:t>Глубина – до кристаллического фундамента</a:t>
            </a:r>
            <a:endParaRPr lang="ru-KZ"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13165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Тема Office">
  <a:themeElements>
    <a:clrScheme name="Стандартная">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10346</TotalTime>
  <Words>16285</Words>
  <Application>Microsoft Office PowerPoint</Application>
  <PresentationFormat>Широкоэкранный</PresentationFormat>
  <Paragraphs>5979</Paragraphs>
  <Slides>28</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28</vt:i4>
      </vt:variant>
    </vt:vector>
  </HeadingPairs>
  <TitlesOfParts>
    <vt:vector size="34" baseType="lpstr">
      <vt:lpstr>Aptos</vt:lpstr>
      <vt:lpstr>Aptos Display</vt:lpstr>
      <vt:lpstr>Arial</vt:lpstr>
      <vt:lpstr>Play</vt:lpstr>
      <vt:lpstr>Тема Office</vt:lpstr>
      <vt:lpstr>2_Тема Office</vt:lpstr>
      <vt:lpstr>АУКЦИОН участков под разведку и добычу </vt:lpstr>
      <vt:lpstr>Вступительное предисловие</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Хажитов Вячеслав Занбекович</dc:creator>
  <cp:lastModifiedBy>baskar_kz@outlook.com</cp:lastModifiedBy>
  <cp:revision>167</cp:revision>
  <dcterms:created xsi:type="dcterms:W3CDTF">2026-01-09T05:30:20Z</dcterms:created>
  <dcterms:modified xsi:type="dcterms:W3CDTF">2026-09-14T11:02:09Z</dcterms:modified>
</cp:coreProperties>
</file>