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2" r:id="rId3"/>
    <p:sldId id="263" r:id="rId4"/>
    <p:sldId id="264" r:id="rId5"/>
    <p:sldId id="266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635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173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4293096"/>
            <a:ext cx="9144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Павлодар қаласының жер </a:t>
            </a:r>
            <a:r>
              <a:rPr lang="kk-KZ" sz="1600" b="1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қатынастары </a:t>
            </a:r>
            <a:r>
              <a:rPr lang="ru-RU" sz="1600" b="1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бөлімі</a:t>
            </a:r>
          </a:p>
          <a:p>
            <a:pPr algn="ctr"/>
            <a:r>
              <a:rPr lang="ru-RU" sz="1600" b="1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"ММ азаматтық бюджеті»</a:t>
            </a:r>
            <a:r>
              <a:rPr lang="ru-RU" sz="16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2026-2028 жылдарға арналған»</a:t>
            </a:r>
          </a:p>
        </p:txBody>
      </p:sp>
      <p:pic>
        <p:nvPicPr>
          <p:cNvPr id="1026" name="Picture 2" descr="D:\Султанали\2020\Слайд\Фотоматериалы для слайдов\Без названия (3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256910"/>
            <a:ext cx="3600400" cy="36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179512" y="4022030"/>
            <a:ext cx="4176464" cy="65980"/>
          </a:xfrm>
          <a:prstGeom prst="rect">
            <a:avLst/>
          </a:prstGeom>
          <a:solidFill>
            <a:schemeClr val="tx2"/>
          </a:solidFill>
          <a:ln w="635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16355A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788024" y="4022030"/>
            <a:ext cx="4176464" cy="65980"/>
          </a:xfrm>
          <a:prstGeom prst="rect">
            <a:avLst/>
          </a:prstGeom>
          <a:solidFill>
            <a:schemeClr val="tx2"/>
          </a:solidFill>
          <a:ln w="635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16355A"/>
              </a:solidFill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4517994" y="4001014"/>
            <a:ext cx="108012" cy="108012"/>
          </a:xfrm>
          <a:prstGeom prst="ellipse">
            <a:avLst/>
          </a:prstGeom>
          <a:solidFill>
            <a:schemeClr val="tx2"/>
          </a:solidFill>
          <a:ln w="635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16355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820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916832"/>
            <a:ext cx="864096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Құрметті сайт қонақтары!</a:t>
            </a:r>
          </a:p>
          <a:p>
            <a:pPr algn="ctr"/>
            <a:r>
              <a:rPr lang="kk-KZ" sz="14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 </a:t>
            </a:r>
            <a:endParaRPr lang="ru-RU" sz="1400" dirty="0">
              <a:solidFill>
                <a:srgbClr val="16355A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14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Сіздердің назарларыңызға бөлім бюджетінің негізгі көрсеткіштері туралы ақпаратты қамтитын</a:t>
            </a:r>
          </a:p>
          <a:p>
            <a:pPr algn="ctr"/>
            <a:r>
              <a:rPr lang="ru-RU" sz="14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"Павлодар қаласының жер қатынастары " ММ-</a:t>
            </a:r>
            <a:r>
              <a:rPr lang="ru-RU" sz="1400" dirty="0" err="1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нің</a:t>
            </a:r>
            <a:r>
              <a:rPr lang="ru-RU" sz="14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 2026 - 2028 жылдарға арналған Азаматтық бюджеті ұсынылған</a:t>
            </a:r>
            <a:r>
              <a:rPr lang="ru-RU" sz="1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pic>
        <p:nvPicPr>
          <p:cNvPr id="2050" name="Picture 2" descr="D:\Султанали\2020\Слайд\Фотоматериалы для слайдов\герб Павлодар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0696" y="0"/>
            <a:ext cx="833304" cy="836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ятиугольник 2"/>
          <p:cNvSpPr/>
          <p:nvPr/>
        </p:nvSpPr>
        <p:spPr>
          <a:xfrm>
            <a:off x="107504" y="108012"/>
            <a:ext cx="8136904" cy="620688"/>
          </a:xfrm>
          <a:prstGeom prst="homePlat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83568" y="3771618"/>
            <a:ext cx="820891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Павлодар </a:t>
            </a:r>
            <a:r>
              <a:rPr lang="ru-RU" sz="1400" dirty="0" err="1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қалалық</a:t>
            </a:r>
            <a:r>
              <a:rPr lang="ru-RU" sz="14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мәслихатының</a:t>
            </a:r>
            <a:r>
              <a:rPr lang="ru-RU" sz="14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 2026 </a:t>
            </a:r>
            <a:r>
              <a:rPr lang="ru-RU" sz="1400" dirty="0" err="1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жылғы</a:t>
            </a:r>
            <a:r>
              <a:rPr lang="ru-RU" sz="14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 31 </a:t>
            </a:r>
            <a:r>
              <a:rPr lang="ru-RU" sz="1400" dirty="0" err="1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тамыздағы</a:t>
            </a:r>
            <a:r>
              <a:rPr lang="ru-RU" sz="14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 «Павлодар </a:t>
            </a:r>
            <a:r>
              <a:rPr lang="ru-RU" sz="1400" dirty="0" err="1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қалалық</a:t>
            </a:r>
            <a:r>
              <a:rPr lang="ru-RU" sz="14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мәслихатының</a:t>
            </a:r>
            <a:r>
              <a:rPr lang="ru-RU" sz="14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 2025 </a:t>
            </a:r>
            <a:r>
              <a:rPr lang="ru-RU" sz="1400" dirty="0" err="1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жылғы</a:t>
            </a:r>
            <a:r>
              <a:rPr lang="ru-RU" sz="14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 17 </a:t>
            </a:r>
            <a:r>
              <a:rPr lang="ru-RU" sz="1400" dirty="0" err="1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желтоқсандағы</a:t>
            </a:r>
            <a:r>
              <a:rPr lang="ru-RU" sz="14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 «2026-2028 </a:t>
            </a:r>
            <a:r>
              <a:rPr lang="ru-RU" sz="1400" dirty="0" err="1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жылдарға</a:t>
            </a:r>
            <a:r>
              <a:rPr lang="ru-RU" sz="14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арналған</a:t>
            </a:r>
            <a:r>
              <a:rPr lang="ru-RU" sz="14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 Павлодар </a:t>
            </a:r>
            <a:r>
              <a:rPr lang="ru-RU" sz="1400" dirty="0" err="1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қалалық</a:t>
            </a:r>
            <a:r>
              <a:rPr lang="ru-RU" sz="14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бюджеті</a:t>
            </a:r>
            <a:r>
              <a:rPr lang="ru-RU" sz="14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туралы</a:t>
            </a:r>
            <a:r>
              <a:rPr lang="ru-RU" sz="14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» № 288/35 </a:t>
            </a:r>
            <a:r>
              <a:rPr lang="ru-RU" sz="1400" dirty="0" err="1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шешіміне</a:t>
            </a:r>
            <a:r>
              <a:rPr lang="ru-RU" sz="14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өзгерістер</a:t>
            </a:r>
            <a:r>
              <a:rPr lang="ru-RU" sz="14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енгізу</a:t>
            </a:r>
            <a:r>
              <a:rPr lang="ru-RU" sz="14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туралы</a:t>
            </a:r>
            <a:r>
              <a:rPr lang="ru-RU" sz="14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» № 343/46 </a:t>
            </a:r>
            <a:r>
              <a:rPr lang="ru-RU" sz="1400" dirty="0" err="1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шешімі</a:t>
            </a:r>
            <a:endParaRPr lang="ru-RU" sz="1400" dirty="0">
              <a:solidFill>
                <a:srgbClr val="16355A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23528" y="3212976"/>
            <a:ext cx="8496945" cy="45719"/>
          </a:xfrm>
          <a:prstGeom prst="rect">
            <a:avLst/>
          </a:prstGeom>
          <a:solidFill>
            <a:schemeClr val="tx2"/>
          </a:solidFill>
          <a:ln w="635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16355A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763688" y="5949280"/>
            <a:ext cx="5616624" cy="45719"/>
          </a:xfrm>
          <a:prstGeom prst="rect">
            <a:avLst/>
          </a:prstGeom>
          <a:solidFill>
            <a:schemeClr val="tx2"/>
          </a:solidFill>
          <a:ln w="635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16355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47607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Султанали\2020\Слайд\Фотоматериалы для слайдов\герб Павлодар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0696" y="0"/>
            <a:ext cx="833304" cy="836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ятиугольник 2"/>
          <p:cNvSpPr/>
          <p:nvPr/>
        </p:nvSpPr>
        <p:spPr>
          <a:xfrm>
            <a:off x="107504" y="108012"/>
            <a:ext cx="8136904" cy="620688"/>
          </a:xfrm>
          <a:prstGeom prst="homePlat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400" b="1" dirty="0">
                <a:latin typeface="Arial" pitchFamily="34" charset="0"/>
                <a:cs typeface="Arial" pitchFamily="34" charset="0"/>
              </a:rPr>
              <a:t>463.001.015. «Ауданның (облыстық маңызы бар қаланың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) жер</a:t>
            </a:r>
            <a:r>
              <a:rPr lang="kk-KZ" sz="1400" b="1" dirty="0">
                <a:latin typeface="Arial" pitchFamily="34" charset="0"/>
                <a:cs typeface="Arial" pitchFamily="34" charset="0"/>
              </a:rPr>
              <a:t> қатынастарын реттеу саласындағы мемлекеттік саясатты іске асыру жөніндегі қызметтер»</a:t>
            </a:r>
            <a:endParaRPr lang="ru-RU" sz="14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2847730"/>
              </p:ext>
            </p:extLst>
          </p:nvPr>
        </p:nvGraphicFramePr>
        <p:xfrm>
          <a:off x="107504" y="1617766"/>
          <a:ext cx="8945599" cy="14497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251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99066">
                <a:tc gridSpan="4">
                  <a:txBody>
                    <a:bodyPr/>
                    <a:lstStyle/>
                    <a:p>
                      <a:pPr algn="ctr"/>
                      <a:r>
                        <a:rPr lang="kk-KZ" sz="1200" b="1" kern="1200" dirty="0">
                          <a:solidFill>
                            <a:schemeClr val="lt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Бюджеттік бағдарлама бойынша шығындар, барлығы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90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 kern="150" dirty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Бюджеттік бағдарлама бойынша шығындар</a:t>
                      </a:r>
                      <a:endParaRPr lang="ru-RU" sz="1200" kern="150" dirty="0">
                        <a:solidFill>
                          <a:srgbClr val="16355A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kern="150" dirty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</a:t>
                      </a:r>
                      <a:r>
                        <a:rPr lang="ru-RU" sz="1200" b="1" kern="150" dirty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26 жыл</a:t>
                      </a:r>
                      <a:endParaRPr lang="ru-RU" sz="1200" kern="150" dirty="0">
                        <a:solidFill>
                          <a:srgbClr val="16355A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kern="150" dirty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</a:t>
                      </a:r>
                      <a:r>
                        <a:rPr lang="ru-RU" sz="1200" b="1" kern="150" dirty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27 жыл</a:t>
                      </a:r>
                      <a:endParaRPr lang="ru-RU" sz="1200" kern="150" dirty="0">
                        <a:solidFill>
                          <a:srgbClr val="16355A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kern="150" dirty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</a:t>
                      </a:r>
                      <a:r>
                        <a:rPr lang="ru-RU" sz="1200" b="1" kern="150" dirty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28 жыл</a:t>
                      </a:r>
                      <a:endParaRPr lang="ru-RU" sz="1200" kern="150" dirty="0">
                        <a:solidFill>
                          <a:srgbClr val="16355A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89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50" dirty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Жергілікті бюджет қаражаты есебінен </a:t>
                      </a: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kern="150" dirty="0">
                          <a:effectLst/>
                          <a:latin typeface="Times New Roman"/>
                          <a:ea typeface="Times New Roman"/>
                        </a:rPr>
                        <a:t>140 240,0</a:t>
                      </a: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kern="150" dirty="0">
                          <a:effectLst/>
                          <a:latin typeface="Times New Roman"/>
                          <a:ea typeface="Times New Roman"/>
                        </a:rPr>
                        <a:t>128 408,0</a:t>
                      </a: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kern="150" dirty="0">
                          <a:effectLst/>
                          <a:latin typeface="Times New Roman"/>
                          <a:ea typeface="Times New Roman"/>
                        </a:rPr>
                        <a:t>129 110,0</a:t>
                      </a: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898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5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Бюджеттік бағдарлама бойынша </a:t>
                      </a:r>
                      <a:r>
                        <a:rPr lang="kk-KZ" sz="1200" b="1" kern="150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жалпы шығыстар</a:t>
                      </a:r>
                      <a:endParaRPr lang="ru-RU" sz="1200" kern="15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50" dirty="0">
                        <a:solidFill>
                          <a:srgbClr val="16355A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50">
                          <a:effectLst/>
                          <a:latin typeface="Times New Roman"/>
                          <a:ea typeface="Times New Roman"/>
                        </a:rPr>
                        <a:t>140 240,0</a:t>
                      </a:r>
                      <a:endParaRPr lang="ru-RU" sz="1400" b="1" kern="15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50" dirty="0">
                          <a:effectLst/>
                          <a:latin typeface="Times New Roman"/>
                          <a:ea typeface="Times New Roman"/>
                        </a:rPr>
                        <a:t>128 408,0</a:t>
                      </a: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50" dirty="0">
                          <a:effectLst/>
                          <a:latin typeface="Times New Roman"/>
                          <a:ea typeface="Times New Roman"/>
                        </a:rPr>
                        <a:t>129 110,0</a:t>
                      </a: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1993851"/>
              </p:ext>
            </p:extLst>
          </p:nvPr>
        </p:nvGraphicFramePr>
        <p:xfrm>
          <a:off x="111519" y="3601300"/>
          <a:ext cx="8924685" cy="15652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820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549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808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0684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82258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 kern="150" dirty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Тікелей нәтиже көрсеткіштері</a:t>
                      </a:r>
                      <a:endParaRPr lang="ru-RU" sz="1200" kern="150" dirty="0"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3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kern="15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Жерге орналастыру жобаларын бекіту</a:t>
                      </a:r>
                      <a:r>
                        <a:rPr lang="ru-RU" sz="1400" kern="15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, дана</a:t>
                      </a:r>
                      <a:r>
                        <a:rPr lang="en-US" sz="1400" kern="15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endParaRPr lang="ru-RU" sz="1400" kern="15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4 200</a:t>
                      </a: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kern="15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4 200</a:t>
                      </a:r>
                      <a:endParaRPr lang="ru-RU" sz="1400" kern="15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kern="15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4 200</a:t>
                      </a:r>
                      <a:endParaRPr lang="ru-RU" sz="1400" kern="15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3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kern="15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Жер учаскелеріне құқықтарды алу</a:t>
                      </a:r>
                      <a:r>
                        <a:rPr lang="ru-RU" sz="1400" kern="15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, дана</a:t>
                      </a: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 </a:t>
                      </a:r>
                      <a:r>
                        <a:rPr lang="en-US" sz="1400" kern="15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500</a:t>
                      </a:r>
                      <a:endParaRPr lang="ru-RU" sz="1400" kern="15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 </a:t>
                      </a:r>
                      <a:r>
                        <a:rPr lang="en-US" sz="1400" kern="15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500</a:t>
                      </a:r>
                      <a:endParaRPr lang="ru-RU" sz="1400" kern="15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 </a:t>
                      </a:r>
                      <a:r>
                        <a:rPr lang="en-US" sz="1400" kern="15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500</a:t>
                      </a:r>
                      <a:endParaRPr lang="ru-RU" sz="1400" kern="15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3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kern="15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Кезеке қою</a:t>
                      </a:r>
                      <a:r>
                        <a:rPr lang="ru-RU" sz="1400" kern="15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,адам</a:t>
                      </a: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400</a:t>
                      </a: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400</a:t>
                      </a: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400</a:t>
                      </a: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107504" y="5229200"/>
            <a:ext cx="902075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Бюджеттік бағдарламаны сипаттау</a:t>
            </a:r>
            <a:r>
              <a:rPr lang="en-US" sz="1600" b="1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  (</a:t>
            </a:r>
            <a:r>
              <a:rPr lang="ru-RU" sz="1600" b="1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негіздеу</a:t>
            </a:r>
            <a:r>
              <a:rPr lang="en-US" sz="1600" b="1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):</a:t>
            </a:r>
            <a:r>
              <a:rPr lang="en-US" sz="16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Осы бюджеттік бағдарлама бойынша шығындар бекітілген штаттық</a:t>
            </a:r>
            <a:r>
              <a:rPr lang="en-US" sz="16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ru-RU" sz="16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кестеге сәйкес</a:t>
            </a:r>
            <a:r>
              <a:rPr lang="en-US" sz="16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ru-RU" sz="16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қаланың жер қатынастары бөлімінің аппараты қызметін қамтамасыз етуге бағытталған</a:t>
            </a:r>
            <a:r>
              <a:rPr lang="en-US" sz="16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,  </a:t>
            </a:r>
            <a:r>
              <a:rPr lang="ru-RU" sz="16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онда еңбек ақы төлеу қорын төлеуге</a:t>
            </a:r>
            <a:r>
              <a:rPr lang="en-US" sz="16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6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кеңсе тауарларымен және қорлармен қамтамасыз етуге</a:t>
            </a:r>
            <a:r>
              <a:rPr lang="en-US" sz="16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6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байланыс және көлік қызметтеріне</a:t>
            </a:r>
            <a:r>
              <a:rPr lang="en-US" sz="16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6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ақпараттық бағдарламаларды қостауға</a:t>
            </a:r>
            <a:r>
              <a:rPr lang="en-US" sz="16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6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негізгі құралдарды ұстауға және жөндеуге</a:t>
            </a:r>
            <a:r>
              <a:rPr lang="en-US" sz="16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6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жүктелген функцияларды тиімді</a:t>
            </a:r>
            <a:r>
              <a:rPr lang="en-US" sz="16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ru-RU" sz="16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орындауға қол жеткізуге арналған шығындар</a:t>
            </a:r>
            <a:r>
              <a:rPr lang="en-US" sz="16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ru-RU" sz="16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көзделген</a:t>
            </a:r>
            <a:r>
              <a:rPr lang="en-US" sz="16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.</a:t>
            </a:r>
            <a:endParaRPr lang="ru-RU" sz="1600" dirty="0">
              <a:solidFill>
                <a:srgbClr val="16355A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668345" y="1135579"/>
            <a:ext cx="136786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12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мың тенге</a:t>
            </a:r>
            <a:endParaRPr lang="ru-RU" sz="1200" dirty="0">
              <a:solidFill>
                <a:srgbClr val="16355A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35873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Султанали\2020\Слайд\Фотоматериалы для слайдов\герб Павлодар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0696" y="0"/>
            <a:ext cx="833304" cy="836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ятиугольник 2"/>
          <p:cNvSpPr/>
          <p:nvPr/>
        </p:nvSpPr>
        <p:spPr>
          <a:xfrm>
            <a:off x="107504" y="108012"/>
            <a:ext cx="8136904" cy="620688"/>
          </a:xfrm>
          <a:prstGeom prst="homePlat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latin typeface="Arial" pitchFamily="34" charset="0"/>
                <a:cs typeface="Arial" pitchFamily="34" charset="0"/>
              </a:rPr>
              <a:t>4</a:t>
            </a:r>
            <a:r>
              <a:rPr lang="kk-KZ" sz="1400" b="1" dirty="0">
                <a:latin typeface="Arial" pitchFamily="34" charset="0"/>
                <a:cs typeface="Arial" pitchFamily="34" charset="0"/>
              </a:rPr>
              <a:t>63</a:t>
            </a:r>
            <a:r>
              <a:rPr lang="en-US" sz="1400" b="1" dirty="0">
                <a:latin typeface="Arial" pitchFamily="34" charset="0"/>
                <a:cs typeface="Arial" pitchFamily="34" charset="0"/>
              </a:rPr>
              <a:t>.00</a:t>
            </a:r>
            <a:r>
              <a:rPr lang="kk-KZ" sz="1400" b="1" dirty="0">
                <a:latin typeface="Arial" pitchFamily="34" charset="0"/>
                <a:cs typeface="Arial" pitchFamily="34" charset="0"/>
              </a:rPr>
              <a:t>3</a:t>
            </a:r>
            <a:r>
              <a:rPr lang="en-US" sz="1400" b="1" dirty="0">
                <a:latin typeface="Arial" pitchFamily="34" charset="0"/>
                <a:cs typeface="Arial" pitchFamily="34" charset="0"/>
              </a:rPr>
              <a:t>.015. «</a:t>
            </a:r>
            <a:r>
              <a:rPr lang="ru-RU" sz="1400" b="1" dirty="0" err="1">
                <a:latin typeface="Arial" pitchFamily="34" charset="0"/>
                <a:cs typeface="Arial" pitchFamily="34" charset="0"/>
              </a:rPr>
              <a:t>Елді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err="1">
                <a:latin typeface="Arial" pitchFamily="34" charset="0"/>
                <a:cs typeface="Arial" pitchFamily="34" charset="0"/>
              </a:rPr>
              <a:t>мекендерде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 жер-</a:t>
            </a:r>
            <a:r>
              <a:rPr lang="ru-RU" sz="1400" b="1" dirty="0" err="1">
                <a:latin typeface="Arial" pitchFamily="34" charset="0"/>
                <a:cs typeface="Arial" pitchFamily="34" charset="0"/>
              </a:rPr>
              <a:t>шаруашылық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err="1">
                <a:latin typeface="Arial" pitchFamily="34" charset="0"/>
                <a:cs typeface="Arial" pitchFamily="34" charset="0"/>
              </a:rPr>
              <a:t>құрылғысы</a:t>
            </a:r>
            <a:r>
              <a:rPr lang="en-US" sz="1400" b="1" dirty="0">
                <a:latin typeface="Arial" pitchFamily="34" charset="0"/>
                <a:cs typeface="Arial" pitchFamily="34" charset="0"/>
              </a:rPr>
              <a:t>»</a:t>
            </a:r>
            <a:endParaRPr lang="ru-RU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07504" y="4928536"/>
            <a:ext cx="8932476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Бюджеттік бағдарламаны сипаттау  (негіздеу): </a:t>
            </a:r>
            <a:endParaRPr lang="ru-RU" sz="1400" dirty="0">
              <a:solidFill>
                <a:srgbClr val="16355A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14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Осы </a:t>
            </a:r>
            <a:r>
              <a:rPr lang="ru-RU" sz="1400" dirty="0" err="1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бюджеттік</a:t>
            </a:r>
            <a:r>
              <a:rPr lang="ru-RU" sz="14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бағдарлама</a:t>
            </a:r>
            <a:r>
              <a:rPr lang="ru-RU" sz="14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бойынша</a:t>
            </a:r>
            <a:r>
              <a:rPr lang="ru-RU" sz="14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шығыстар</a:t>
            </a:r>
            <a:r>
              <a:rPr lang="ru-RU" sz="14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кадастрлық</a:t>
            </a:r>
            <a:r>
              <a:rPr lang="ru-RU" sz="14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бағалау</a:t>
            </a:r>
            <a:r>
              <a:rPr lang="ru-RU" sz="14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құнын</a:t>
            </a:r>
            <a:r>
              <a:rPr lang="ru-RU" sz="14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анықтау</a:t>
            </a:r>
            <a:r>
              <a:rPr lang="ru-RU" sz="14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жөніндегі</a:t>
            </a:r>
            <a:r>
              <a:rPr lang="ru-RU" sz="14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жұмыстарды</a:t>
            </a:r>
            <a:r>
              <a:rPr lang="ru-RU" sz="14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жүргізуге</a:t>
            </a:r>
            <a:r>
              <a:rPr lang="ru-RU" sz="14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, жер </a:t>
            </a:r>
            <a:r>
              <a:rPr lang="ru-RU" sz="1400" dirty="0" err="1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учаскесін</a:t>
            </a:r>
            <a:r>
              <a:rPr lang="ru-RU" sz="14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жалға</a:t>
            </a:r>
            <a:r>
              <a:rPr lang="ru-RU" sz="14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 беру </a:t>
            </a:r>
            <a:r>
              <a:rPr lang="ru-RU" sz="1400" dirty="0" err="1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құқығын</a:t>
            </a:r>
            <a:r>
              <a:rPr lang="ru-RU" sz="14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 сату </a:t>
            </a:r>
            <a:r>
              <a:rPr lang="ru-RU" sz="1400" dirty="0" err="1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бойынша</a:t>
            </a:r>
            <a:r>
              <a:rPr lang="ru-RU" sz="14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конкурстарды</a:t>
            </a:r>
            <a:r>
              <a:rPr lang="ru-RU" sz="14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sz="1400" dirty="0" err="1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конкурстарды</a:t>
            </a:r>
            <a:r>
              <a:rPr lang="ru-RU" sz="14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400" dirty="0" err="1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аукциондарды</a:t>
            </a:r>
            <a:r>
              <a:rPr lang="ru-RU" sz="14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ru-RU" sz="1400" dirty="0" err="1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ұйымдастыру</a:t>
            </a:r>
            <a:r>
              <a:rPr lang="ru-RU" sz="14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және</a:t>
            </a:r>
            <a:r>
              <a:rPr lang="ru-RU" sz="14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өткізу</a:t>
            </a:r>
            <a:r>
              <a:rPr lang="ru-RU" sz="14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жөніндегі</a:t>
            </a:r>
            <a:r>
              <a:rPr lang="ru-RU" sz="14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жұмыстарға</a:t>
            </a:r>
            <a:r>
              <a:rPr lang="ru-RU" sz="14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бағытталған</a:t>
            </a:r>
            <a:r>
              <a:rPr lang="ru-RU" sz="14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..</a:t>
            </a:r>
          </a:p>
          <a:p>
            <a:pPr algn="ctr"/>
            <a:endParaRPr lang="ru-RU" sz="1400" dirty="0">
              <a:solidFill>
                <a:srgbClr val="16355A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1400" b="1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Бюджеттік бағдарламаның соңғы нәтижелері: </a:t>
            </a:r>
            <a:endParaRPr lang="ru-RU" sz="1400" dirty="0">
              <a:solidFill>
                <a:srgbClr val="16355A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14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Жер </a:t>
            </a:r>
            <a:r>
              <a:rPr lang="ru-RU" sz="1400" dirty="0" err="1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учаскесінің</a:t>
            </a:r>
            <a:r>
              <a:rPr lang="ru-RU" sz="14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кадастрлық</a:t>
            </a:r>
            <a:r>
              <a:rPr lang="ru-RU" sz="14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бағалау</a:t>
            </a:r>
            <a:r>
              <a:rPr lang="ru-RU" sz="14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құнын</a:t>
            </a:r>
            <a:r>
              <a:rPr lang="ru-RU" sz="14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анықтау</a:t>
            </a:r>
            <a:endParaRPr lang="ru-RU" sz="1400" dirty="0">
              <a:solidFill>
                <a:srgbClr val="16355A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7130459"/>
              </p:ext>
            </p:extLst>
          </p:nvPr>
        </p:nvGraphicFramePr>
        <p:xfrm>
          <a:off x="107504" y="2313532"/>
          <a:ext cx="8928992" cy="10238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085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20013">
                <a:tc gridSpan="4">
                  <a:txBody>
                    <a:bodyPr/>
                    <a:lstStyle/>
                    <a:p>
                      <a:pPr algn="ctr"/>
                      <a:r>
                        <a:rPr lang="ru-RU" sz="1200" b="1" kern="1200" dirty="0">
                          <a:solidFill>
                            <a:schemeClr val="lt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Бюджеттік бағдарлама бойынша шығындар</a:t>
                      </a:r>
                      <a:r>
                        <a:rPr lang="en-US" sz="1200" b="1" kern="1200" dirty="0">
                          <a:solidFill>
                            <a:schemeClr val="lt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</a:t>
                      </a:r>
                      <a:r>
                        <a:rPr lang="ru-RU" sz="1200" b="1" kern="1200" dirty="0">
                          <a:solidFill>
                            <a:schemeClr val="lt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барлығы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00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kern="1200" dirty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Бюджеттік бағдарлама бойынша шығындар</a:t>
                      </a:r>
                      <a:endParaRPr lang="ru-RU" sz="1200" b="1" kern="150" dirty="0">
                        <a:solidFill>
                          <a:srgbClr val="16355A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kern="1200" dirty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202</a:t>
                      </a:r>
                      <a:r>
                        <a:rPr lang="ru-RU" sz="1200" b="1" kern="1200" dirty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</a:t>
                      </a:r>
                      <a:r>
                        <a:rPr lang="en-US" sz="1200" b="1" kern="1200" dirty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жыл</a:t>
                      </a:r>
                      <a:endParaRPr lang="ru-RU" sz="1000" b="1" dirty="0">
                        <a:solidFill>
                          <a:srgbClr val="16355A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kern="1200" dirty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202</a:t>
                      </a:r>
                      <a:r>
                        <a:rPr lang="ru-RU" sz="1200" b="1" kern="1200" dirty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 </a:t>
                      </a:r>
                      <a:r>
                        <a:rPr lang="en-US" sz="1200" b="1" kern="1200" dirty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жыл</a:t>
                      </a:r>
                      <a:endParaRPr lang="ru-RU" sz="1000" b="1" dirty="0">
                        <a:solidFill>
                          <a:srgbClr val="16355A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kern="1200" dirty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202</a:t>
                      </a:r>
                      <a:r>
                        <a:rPr lang="ru-RU" sz="1200" b="1" kern="1200" dirty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8</a:t>
                      </a:r>
                      <a:r>
                        <a:rPr lang="en-US" sz="1200" b="1" kern="1200" dirty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жыл</a:t>
                      </a:r>
                      <a:endParaRPr lang="ru-RU" sz="1000" b="1" dirty="0">
                        <a:solidFill>
                          <a:srgbClr val="16355A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00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Жергілікті бюджет қаражаты есебінен</a:t>
                      </a:r>
                      <a:endParaRPr lang="ru-RU" sz="1400" b="0" kern="150" dirty="0">
                        <a:solidFill>
                          <a:srgbClr val="16355A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                                  9 021,0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                                 9 472,0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                          9 946,0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7000900"/>
              </p:ext>
            </p:extLst>
          </p:nvPr>
        </p:nvGraphicFramePr>
        <p:xfrm>
          <a:off x="110988" y="3388844"/>
          <a:ext cx="8928992" cy="14881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085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20013">
                <a:tc gridSpan="4">
                  <a:txBody>
                    <a:bodyPr/>
                    <a:lstStyle/>
                    <a:p>
                      <a:pPr algn="ctr"/>
                      <a:r>
                        <a:rPr lang="ru-RU" sz="1200" b="1" kern="1200" dirty="0">
                          <a:solidFill>
                            <a:schemeClr val="lt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Тікелей нәтиже көрсеткіштері</a:t>
                      </a:r>
                      <a:endParaRPr lang="ru-RU" sz="7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70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kern="150" dirty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Жер </a:t>
                      </a:r>
                      <a:r>
                        <a:rPr lang="ru-RU" sz="1400" b="0" kern="150" dirty="0" err="1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учаскесінің</a:t>
                      </a:r>
                      <a:r>
                        <a:rPr lang="ru-RU" sz="1400" b="0" kern="150" dirty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400" b="0" kern="150" dirty="0" err="1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кадастрлық</a:t>
                      </a:r>
                      <a:r>
                        <a:rPr lang="ru-RU" sz="1400" b="0" kern="150" dirty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400" b="0" kern="150" dirty="0" err="1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бағалау</a:t>
                      </a:r>
                      <a:r>
                        <a:rPr lang="ru-RU" sz="1400" b="0" kern="150" dirty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400" b="0" kern="150" dirty="0" err="1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құнын</a:t>
                      </a:r>
                      <a:r>
                        <a:rPr lang="ru-RU" sz="1400" b="0" kern="150" dirty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400" b="0" kern="150" dirty="0" err="1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анықтау</a:t>
                      </a:r>
                      <a:endParaRPr lang="ru-RU" sz="1400" b="0" kern="150" dirty="0">
                        <a:solidFill>
                          <a:srgbClr val="16355A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kern="150" dirty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, дана</a:t>
                      </a: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298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298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298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70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kern="150" dirty="0" err="1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ақпараттық</a:t>
                      </a:r>
                      <a:r>
                        <a:rPr lang="ru-RU" sz="1400" b="0" kern="150" dirty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400" b="0" kern="150" dirty="0" err="1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анықтама</a:t>
                      </a:r>
                      <a:r>
                        <a:rPr lang="ru-RU" sz="1400" b="0" kern="150" dirty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беру, дана</a:t>
                      </a: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297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297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297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8928217"/>
                  </a:ext>
                </a:extLst>
              </a:tr>
              <a:tr h="3370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kern="150" dirty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БАҚ </a:t>
                      </a:r>
                      <a:r>
                        <a:rPr lang="ru-RU" sz="1400" b="0" kern="150" dirty="0" err="1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басылымы</a:t>
                      </a:r>
                      <a:endParaRPr lang="ru-RU" sz="1400" b="0" kern="150" dirty="0">
                        <a:solidFill>
                          <a:srgbClr val="16355A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677439"/>
                  </a:ext>
                </a:extLst>
              </a:tr>
            </a:tbl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8130507" y="1988840"/>
            <a:ext cx="90598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12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мың тенге</a:t>
            </a:r>
            <a:endParaRPr lang="ru-RU" sz="1200" dirty="0">
              <a:solidFill>
                <a:srgbClr val="16355A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53807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Султанали\2020\Слайд\Фотоматериалы для слайдов\герб Павлодар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0696" y="0"/>
            <a:ext cx="833304" cy="836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ятиугольник 2"/>
          <p:cNvSpPr/>
          <p:nvPr/>
        </p:nvSpPr>
        <p:spPr>
          <a:xfrm>
            <a:off x="107504" y="108012"/>
            <a:ext cx="8136904" cy="620688"/>
          </a:xfrm>
          <a:prstGeom prst="homePlat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400" b="1" dirty="0">
                <a:latin typeface="Arial" pitchFamily="34" charset="0"/>
                <a:cs typeface="Arial" pitchFamily="34" charset="0"/>
              </a:rPr>
              <a:t>463.016.015. «Мемлекет мұқтажы үшін жер учаскелерін алып қою»</a:t>
            </a:r>
            <a:endParaRPr lang="ru-RU" sz="14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308779"/>
              </p:ext>
            </p:extLst>
          </p:nvPr>
        </p:nvGraphicFramePr>
        <p:xfrm>
          <a:off x="107504" y="1772816"/>
          <a:ext cx="8928992" cy="8309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085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8342">
                <a:tc gridSpan="4">
                  <a:txBody>
                    <a:bodyPr/>
                    <a:lstStyle/>
                    <a:p>
                      <a:pPr algn="ctr"/>
                      <a:r>
                        <a:rPr lang="kk-KZ" sz="1200" b="1" kern="1200" dirty="0">
                          <a:solidFill>
                            <a:schemeClr val="lt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Бюджеттік бағдарлама бойынша шығындар, барлығы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18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 kern="150" dirty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Бюджеттік бағдарлама бойынша шығындар</a:t>
                      </a:r>
                      <a:endParaRPr lang="ru-RU" sz="1200" kern="150" dirty="0">
                        <a:solidFill>
                          <a:srgbClr val="16355A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kern="150" dirty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</a:t>
                      </a:r>
                      <a:r>
                        <a:rPr lang="ru-RU" sz="1200" b="1" kern="150" dirty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26 жыл</a:t>
                      </a:r>
                      <a:endParaRPr lang="ru-RU" sz="1200" kern="150" dirty="0">
                        <a:solidFill>
                          <a:srgbClr val="16355A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kern="150" dirty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</a:t>
                      </a:r>
                      <a:r>
                        <a:rPr lang="ru-RU" sz="1200" b="1" kern="150" dirty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27 жыл</a:t>
                      </a:r>
                      <a:endParaRPr lang="ru-RU" sz="1200" kern="150" dirty="0">
                        <a:solidFill>
                          <a:srgbClr val="16355A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kern="150" dirty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</a:t>
                      </a:r>
                      <a:r>
                        <a:rPr lang="ru-RU" sz="1200" b="1" kern="150" dirty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28 жыл</a:t>
                      </a:r>
                      <a:endParaRPr lang="ru-RU" sz="1200" kern="150" dirty="0">
                        <a:solidFill>
                          <a:srgbClr val="16355A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185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Жергілікті бюджет қаражаты есебінен </a:t>
                      </a: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401 766,0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1 855,0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1 948,0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4475182"/>
              </p:ext>
            </p:extLst>
          </p:nvPr>
        </p:nvGraphicFramePr>
        <p:xfrm>
          <a:off x="107505" y="2957855"/>
          <a:ext cx="8964318" cy="13416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07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77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45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913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57754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 kern="150" dirty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Тікелей нәтиже көрсеткіштері</a:t>
                      </a:r>
                      <a:endParaRPr lang="ru-RU" sz="1200" kern="150" dirty="0"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775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Мемлекет мұқтажы үшін жер учаскелерін сатып алу, га</a:t>
                      </a: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0,0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0,0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423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50" dirty="0">
                        <a:solidFill>
                          <a:srgbClr val="16355A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Жылжымайтын мүлікті бағалау, дана</a:t>
                      </a: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105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105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105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8130507" y="1479267"/>
            <a:ext cx="90569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12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мың тенге</a:t>
            </a:r>
            <a:endParaRPr lang="ru-RU" sz="1200" dirty="0">
              <a:solidFill>
                <a:srgbClr val="16355A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 rot="10800000" flipV="1">
            <a:off x="107504" y="4576773"/>
            <a:ext cx="8839561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Бюджеттік бағдарламаның сипаттамасы (негіздемесі):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Осы бюджеттік бағдарлама бойынша шығындар жылжымайтын мүлікті бағалауға және мемлекет мұқтажы үшін жер учаскелерін сатып алуға бағытталған.</a:t>
            </a:r>
          </a:p>
          <a:p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Бюджеттік бағдарламаның түпкілікті нәтижелері: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көппәтерлі кешен салу үшін жер учаскесін мемлекет мұқтажы үшін иеліктен шығаруға байланысты жер учаскелерін немесе басқа жылжымайтын мүлікті сатып алу.</a:t>
            </a:r>
          </a:p>
        </p:txBody>
      </p:sp>
    </p:spTree>
    <p:extLst>
      <p:ext uri="{BB962C8B-B14F-4D97-AF65-F5344CB8AC3E}">
        <p14:creationId xmlns:p14="http://schemas.microsoft.com/office/powerpoint/2010/main" val="129815590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378</TotalTime>
  <Words>477</Words>
  <Application>Microsoft Office PowerPoint</Application>
  <PresentationFormat>Экран (4:3)</PresentationFormat>
  <Paragraphs>90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9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Sultanali</dc:creator>
  <cp:lastModifiedBy>User</cp:lastModifiedBy>
  <cp:revision>52</cp:revision>
  <dcterms:created xsi:type="dcterms:W3CDTF">2020-12-30T04:43:07Z</dcterms:created>
  <dcterms:modified xsi:type="dcterms:W3CDTF">2026-09-16T06:05:34Z</dcterms:modified>
</cp:coreProperties>
</file>