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10" r:id="rId1"/>
    <p:sldMasterId id="2147484022" r:id="rId2"/>
    <p:sldMasterId id="2147484041" r:id="rId3"/>
    <p:sldMasterId id="2147508032" r:id="rId4"/>
    <p:sldMasterId id="2147513385" r:id="rId5"/>
    <p:sldMasterId id="2147513404" r:id="rId6"/>
    <p:sldMasterId id="2147513422" r:id="rId7"/>
  </p:sldMasterIdLst>
  <p:notesMasterIdLst>
    <p:notesMasterId r:id="rId25"/>
  </p:notesMasterIdLst>
  <p:handoutMasterIdLst>
    <p:handoutMasterId r:id="rId26"/>
  </p:handoutMasterIdLst>
  <p:sldIdLst>
    <p:sldId id="256" r:id="rId8"/>
    <p:sldId id="259" r:id="rId9"/>
    <p:sldId id="292" r:id="rId10"/>
    <p:sldId id="293" r:id="rId11"/>
    <p:sldId id="325" r:id="rId12"/>
    <p:sldId id="361" r:id="rId13"/>
    <p:sldId id="362" r:id="rId14"/>
    <p:sldId id="332" r:id="rId15"/>
    <p:sldId id="334" r:id="rId16"/>
    <p:sldId id="364" r:id="rId17"/>
    <p:sldId id="278" r:id="rId18"/>
    <p:sldId id="279" r:id="rId19"/>
    <p:sldId id="281" r:id="rId20"/>
    <p:sldId id="324" r:id="rId21"/>
    <p:sldId id="353" r:id="rId22"/>
    <p:sldId id="355" r:id="rId23"/>
    <p:sldId id="357" r:id="rId24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A50021"/>
    <a:srgbClr val="0000CC"/>
    <a:srgbClr val="3366FF"/>
    <a:srgbClr val="000000"/>
    <a:srgbClr val="FF0066"/>
    <a:srgbClr val="F3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94652" autoAdjust="0"/>
  </p:normalViewPr>
  <p:slideViewPr>
    <p:cSldViewPr>
      <p:cViewPr>
        <p:scale>
          <a:sx n="66" d="100"/>
          <a:sy n="66" d="100"/>
        </p:scale>
        <p:origin x="-2934" y="-10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30422" cy="4975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99" tIns="46049" rIns="92099" bIns="46049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148" y="1"/>
            <a:ext cx="2930421" cy="4975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99" tIns="46049" rIns="92099" bIns="4604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388"/>
            <a:ext cx="2930422" cy="4975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99" tIns="46049" rIns="92099" bIns="46049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148" y="9443388"/>
            <a:ext cx="2930421" cy="4975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99" tIns="46049" rIns="92099" bIns="4604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E7DA624-9A3A-4035-9298-70C7170344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8192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30422" cy="4975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99" tIns="46049" rIns="92099" bIns="46049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148" y="1"/>
            <a:ext cx="2930421" cy="4975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99" tIns="46049" rIns="92099" bIns="4604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8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5640" y="4722494"/>
            <a:ext cx="5409886" cy="44745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99" tIns="46049" rIns="92099" bIns="460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388"/>
            <a:ext cx="2930422" cy="4975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99" tIns="46049" rIns="92099" bIns="46049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148" y="9443388"/>
            <a:ext cx="2930421" cy="4975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099" tIns="46049" rIns="92099" bIns="4604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8D526DD-1E2F-4921-A124-F462811E7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9336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BED596B-2EB1-4DA1-A1D9-9AE6C96CDF11}" type="slidenum">
              <a:rPr lang="ru-RU" altLang="ru-RU" smtClean="0">
                <a:latin typeface="Arial" pitchFamily="34" charset="0"/>
              </a:rPr>
              <a:pPr/>
              <a:t>2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dirty="0" smtClean="0"/>
          </a:p>
        </p:txBody>
      </p:sp>
      <p:sp>
        <p:nvSpPr>
          <p:cNvPr id="150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6060D48-B274-42CA-B5A9-B7C1F96AB6EB}" type="slidenum">
              <a:rPr lang="ru-RU" altLang="ru-RU" smtClean="0">
                <a:latin typeface="Arial" pitchFamily="34" charset="0"/>
              </a:rPr>
              <a:pPr/>
              <a:t>6</a:t>
            </a:fld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51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5A7F12B-A9E4-48B1-BC53-6D78792BA16E}" type="slidenum">
              <a:rPr lang="ru-RU" altLang="ru-RU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/>
              <a:t>9</a:t>
            </a:fld>
            <a:endParaRPr lang="ru-RU" altLang="ru-RU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52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0FDDD5-3489-4FDD-9337-B74FE94ECB50}" type="slidenum">
              <a:rPr lang="ru-RU" altLang="ru-RU" smtClean="0">
                <a:solidFill>
                  <a:srgbClr val="000000"/>
                </a:solidFill>
                <a:latin typeface="Arial" pitchFamily="34" charset="0"/>
              </a:rPr>
              <a:pPr/>
              <a:t>14</a:t>
            </a:fld>
            <a:endParaRPr lang="ru-RU" altLang="ru-RU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63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90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8BEAD-9CB5-496B-8742-8C6705400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51173-047F-4C97-9471-B4D4FD85F0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43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28673-18C9-43DC-ACD1-1D76D1A1A9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E6870-03E8-49C9-ABC3-DDAEFE246F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93862-D759-45A4-A1F8-3CECCB822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77C29-FAB4-4BB6-A117-E7CB9FD65A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CB97A-AD51-4049-B75F-3C0D0A7639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18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22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B35B5-AA7F-4454-9017-5C644A6676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D1F13-09EC-496F-B69C-56A03D4D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1F04D-CCEB-498F-B647-3644126A9D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7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D719C-9306-4BC4-9740-3285DA4971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9A0D4-24C3-4531-81CE-0AE745603F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107A9-AA92-434A-9B3C-422FAA042C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26154-93BC-4F0A-9A28-365191D18B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BC1FA-4917-4BFC-AD9C-0BBEC01F85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04AE6-3473-4CAD-B353-7C5E617EF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D96BF-F504-4007-A1E4-7601EBF8DB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5808D-DF02-44F0-BE28-ABFFA0053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B7DBC-50E1-41C7-B6C1-5C9F757E7D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79188-F73F-4BF0-9D85-4F2C2DFE8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7358C-FCFD-4D7B-830E-AF9708FACB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ACA24-AF01-4B1F-8543-3EA9055610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602D0-0001-4794-B44F-5A9FEB2646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E77DC-2335-4147-8FC2-DA1D2733C6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CFD7A-397E-4159-9EA8-B9376CC526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52D0B-1A71-4C2B-8110-F145D547C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1FAE9-F6D4-4119-BEE4-1BC929326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3E81D-1A7D-49DC-AD4D-FC14841FC2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42E7D-2235-4C93-B3CC-2178337EA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A6773-218F-4F83-A92A-43E41165A1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90BCA-4EDC-4E6E-98EC-1C5D43ED43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AB057-40B7-4A96-8A79-A8BB40875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FB789-F37C-477D-A448-A477FABF15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545FD-3CD2-4592-ABF8-E34C671FA5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FE6AD-15D8-4632-80DE-012089CCF1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C3296-9551-449D-B18F-FA8E5455F6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2CDD1-7F1A-468B-9CD8-98EA92A18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F2FF-F7E5-4E5E-9B5A-955F93D4F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D524E-C48E-4C16-8ABF-5CBF147697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E2160-268C-4607-A4A9-56C2B9E124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DCA92-A371-4B8D-A206-3ADDDB0577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2764F-5F6F-43B0-8DAC-3958AD6E18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8B5A8-45D8-4C14-AFA7-77BA253EA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6F89C-FAF5-4F03-ADBF-53417D01D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540B2-EC55-4020-BCDB-09B9600982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30FCA-E48B-49FB-9D20-14D809697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E2B0D-DFC7-480F-A4A6-6AF3A144FA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63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90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8302C-72E6-4713-B0E2-62C5650156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95365-ADB4-4548-A2AD-DB8BF0DE51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43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20DEF-C496-4BF3-8085-02C1DBDD7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B95CF-EE09-43ED-B84E-22C3B890D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8AD6B-79E5-448A-ADF0-141F0145A7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A4CAE-EBAB-4196-9162-64267CBC9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78F23-4A3A-4376-ACE0-981829D7F2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18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22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B81D9-2545-48DB-9871-18B2822A62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ECFC9-1962-4952-88BA-DBB964B1C1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55778-539E-4CF4-8131-E04A5AA56D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7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00E42-5167-4411-BA76-57422FC322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4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307CD-B195-41E4-BD86-FDAD35FB4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64136-96D6-407A-B536-B3A25ED4BF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A2ED0-5E06-494F-9D58-F31BEF3A8B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3AFF2-B378-49A6-90E5-A2C1ED3AC2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9E158-FBC8-4AD5-9CDA-60A3B454F9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3A482-616E-4A5D-A855-8DDD84FD2B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425C4-D103-49FC-AAFB-FA585FB88D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18F1E-B742-41F6-A0D7-1432381EA5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3374C-3CD1-483B-A8AC-7513F4CD2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C85A8-B2B6-46DE-AD9E-C7FCDC431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AAED2-CEAF-48A7-AC32-C376F6091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F85E2-B6F8-4D16-A82A-BCE3448922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12BCB-F29A-48BF-98F8-2F12BFEA6E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97EBE-12EE-4BD2-B8CF-E98C3E01A4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C75F6-3D26-491E-877E-FEB729D8F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8659E-7BCB-4802-8C17-14DFFEA449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9F955-6FC8-454B-A319-555EF055A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F096-6AAE-439B-83BF-993028808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BF3BE-53DC-4C24-862C-0841CADEC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C8266-8F9C-47AA-A2D0-9CCA7C578C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0F723-7B84-45DC-805B-E46B083F9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3D85D-935B-43B1-A488-B744C152BC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647F4-96EA-4C6E-BB45-41292F7D5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873CB-9977-4922-8CD1-42F924052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A4B86-F709-46A4-81D8-D425BAC92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EF4A6-5CDD-4B09-8FAE-964E1734E9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D3008-F491-4779-8DD3-A030A949C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58D7C-093F-4A79-9995-E2050AF0B0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9FE-E4D2-431D-BB5D-9026AADF9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8044E-FDAC-415F-82F8-99E1E0B9F4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93F48-91BE-4472-9488-6C6E6429C3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18906-94A1-4BDF-BD97-5A35FE5704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2ED73-2EA2-4181-BD08-3F2BA3B44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3D058-D09F-498E-838D-2E738CF6C4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69B7D-A632-4D45-BC6F-FBFD9BEBFF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AC2CE-D3B5-4BF5-B581-0B08BA1302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8C9D1-ACDB-43BF-B541-F224BC0B2C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47462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01C68-5C5C-4E94-B4D7-B0C591D23C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FAA56-EF0D-46EE-BB0F-80BE2328AC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36717-60B3-4EB2-A472-639DA54DD8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05577-6B96-4D4C-891F-5E4153C5D0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4DAD7-4407-4481-B1D0-BC784E180F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B8B33-FEEF-4D19-AAD1-ABB48C9C5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A2AEF-6537-4692-BB5B-EF019650DD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247E1-61E0-493D-A25A-9749DE897B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00979-162D-4F99-8230-D5F73F2C5A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D8D77-BD73-47FC-8DC3-51D6B398B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9679A-5821-4E62-9271-E8B921E36A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6414F-F0E7-426D-BDE2-C005D1C613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6625C-CECB-4274-A354-E5D23915B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568EC-FC0D-4297-B9C9-D9215429C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68AD7-081F-4CA6-AAB0-B8F7CB7F00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64128-D68A-4E94-B609-5B80FD6B2D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9822-6896-4B21-B050-FD0E249FF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7F7F7F"/>
                </a:solidFill>
                <a:latin typeface="Arial" charset="0"/>
              </a:defRPr>
            </a:lvl1pPr>
          </a:lstStyle>
          <a:p>
            <a:pPr>
              <a:defRPr/>
            </a:pPr>
            <a:fld id="{0A1CABB9-F345-4D9D-91F2-0AEA1A2744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30426" r:id="rId1"/>
    <p:sldLayoutId id="2147530400" r:id="rId2"/>
    <p:sldLayoutId id="2147530427" r:id="rId3"/>
    <p:sldLayoutId id="2147530401" r:id="rId4"/>
    <p:sldLayoutId id="2147530402" r:id="rId5"/>
    <p:sldLayoutId id="2147530403" r:id="rId6"/>
    <p:sldLayoutId id="2147530404" r:id="rId7"/>
    <p:sldLayoutId id="2147530405" r:id="rId8"/>
    <p:sldLayoutId id="2147530428" r:id="rId9"/>
    <p:sldLayoutId id="2147530406" r:id="rId10"/>
    <p:sldLayoutId id="21475304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0C4D4D4E-8D69-4CC9-8D69-273911F704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7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8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2059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2060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2061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2062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63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2064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</p:grpSp>
      <p:sp>
        <p:nvSpPr>
          <p:cNvPr id="205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30429" r:id="rId1"/>
    <p:sldLayoutId id="2147530430" r:id="rId2"/>
    <p:sldLayoutId id="2147530431" r:id="rId3"/>
    <p:sldLayoutId id="2147530432" r:id="rId4"/>
    <p:sldLayoutId id="2147530433" r:id="rId5"/>
    <p:sldLayoutId id="2147530434" r:id="rId6"/>
    <p:sldLayoutId id="2147530435" r:id="rId7"/>
    <p:sldLayoutId id="2147530436" r:id="rId8"/>
    <p:sldLayoutId id="2147530437" r:id="rId9"/>
    <p:sldLayoutId id="2147530438" r:id="rId10"/>
    <p:sldLayoutId id="2147530439" r:id="rId11"/>
    <p:sldLayoutId id="2147530440" r:id="rId12"/>
    <p:sldLayoutId id="2147530441" r:id="rId13"/>
    <p:sldLayoutId id="2147530442" r:id="rId14"/>
    <p:sldLayoutId id="2147530443" r:id="rId15"/>
    <p:sldLayoutId id="2147530444" r:id="rId16"/>
    <p:sldLayoutId id="2147530445" r:id="rId17"/>
    <p:sldLayoutId id="2147530446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47E13BC7-F689-4A2E-843B-1FC7CB827A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7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8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2059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2060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2061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2062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63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2064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</p:grpSp>
      <p:sp>
        <p:nvSpPr>
          <p:cNvPr id="307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30447" r:id="rId1"/>
    <p:sldLayoutId id="2147530448" r:id="rId2"/>
    <p:sldLayoutId id="2147530449" r:id="rId3"/>
    <p:sldLayoutId id="2147530450" r:id="rId4"/>
    <p:sldLayoutId id="2147530451" r:id="rId5"/>
    <p:sldLayoutId id="2147530452" r:id="rId6"/>
    <p:sldLayoutId id="2147530453" r:id="rId7"/>
    <p:sldLayoutId id="2147530454" r:id="rId8"/>
    <p:sldLayoutId id="2147530455" r:id="rId9"/>
    <p:sldLayoutId id="2147530456" r:id="rId10"/>
    <p:sldLayoutId id="2147530457" r:id="rId11"/>
    <p:sldLayoutId id="2147530458" r:id="rId12"/>
    <p:sldLayoutId id="2147530459" r:id="rId13"/>
    <p:sldLayoutId id="2147530460" r:id="rId14"/>
    <p:sldLayoutId id="2147530461" r:id="rId15"/>
    <p:sldLayoutId id="2147530462" r:id="rId16"/>
    <p:sldLayoutId id="2147530463" r:id="rId17"/>
    <p:sldLayoutId id="2147530464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13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7F7F7F"/>
                </a:solidFill>
                <a:latin typeface="Arial" charset="0"/>
              </a:defRPr>
            </a:lvl1pPr>
          </a:lstStyle>
          <a:p>
            <a:pPr>
              <a:defRPr/>
            </a:pPr>
            <a:fld id="{14D9CE59-A0E3-4DDA-AA52-9E484D03B7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30483" r:id="rId1"/>
    <p:sldLayoutId id="2147530408" r:id="rId2"/>
    <p:sldLayoutId id="2147530484" r:id="rId3"/>
    <p:sldLayoutId id="2147530409" r:id="rId4"/>
    <p:sldLayoutId id="2147530410" r:id="rId5"/>
    <p:sldLayoutId id="2147530411" r:id="rId6"/>
    <p:sldLayoutId id="2147530412" r:id="rId7"/>
    <p:sldLayoutId id="2147530413" r:id="rId8"/>
    <p:sldLayoutId id="2147530485" r:id="rId9"/>
    <p:sldLayoutId id="2147530414" r:id="rId10"/>
    <p:sldLayoutId id="2147530415" r:id="rId11"/>
    <p:sldLayoutId id="214753041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0272E124-A464-4958-A71B-7CA01B5573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7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58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2059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2060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2061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2062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063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2064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</p:grpSp>
      <p:sp>
        <p:nvSpPr>
          <p:cNvPr id="614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5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30486" r:id="rId1"/>
    <p:sldLayoutId id="2147530487" r:id="rId2"/>
    <p:sldLayoutId id="2147530488" r:id="rId3"/>
    <p:sldLayoutId id="2147530489" r:id="rId4"/>
    <p:sldLayoutId id="2147530490" r:id="rId5"/>
    <p:sldLayoutId id="2147530491" r:id="rId6"/>
    <p:sldLayoutId id="2147530492" r:id="rId7"/>
    <p:sldLayoutId id="2147530493" r:id="rId8"/>
    <p:sldLayoutId id="2147530494" r:id="rId9"/>
    <p:sldLayoutId id="2147530495" r:id="rId10"/>
    <p:sldLayoutId id="2147530496" r:id="rId11"/>
    <p:sldLayoutId id="2147530497" r:id="rId12"/>
    <p:sldLayoutId id="2147530498" r:id="rId13"/>
    <p:sldLayoutId id="2147530499" r:id="rId14"/>
    <p:sldLayoutId id="2147530500" r:id="rId15"/>
    <p:sldLayoutId id="2147530501" r:id="rId16"/>
    <p:sldLayoutId id="2147530502" r:id="rId17"/>
    <p:sldLayoutId id="2147530503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22FCF870-A306-416C-8FA8-F3D1750F3C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</p:grpSp>
      <p:sp>
        <p:nvSpPr>
          <p:cNvPr id="717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17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30504" r:id="rId1"/>
    <p:sldLayoutId id="2147530505" r:id="rId2"/>
    <p:sldLayoutId id="2147530506" r:id="rId3"/>
    <p:sldLayoutId id="2147530507" r:id="rId4"/>
    <p:sldLayoutId id="2147530508" r:id="rId5"/>
    <p:sldLayoutId id="2147530509" r:id="rId6"/>
    <p:sldLayoutId id="2147530510" r:id="rId7"/>
    <p:sldLayoutId id="2147530511" r:id="rId8"/>
    <p:sldLayoutId id="2147530512" r:id="rId9"/>
    <p:sldLayoutId id="2147530513" r:id="rId10"/>
    <p:sldLayoutId id="2147530514" r:id="rId11"/>
    <p:sldLayoutId id="2147530515" r:id="rId12"/>
    <p:sldLayoutId id="2147530516" r:id="rId13"/>
    <p:sldLayoutId id="2147530517" r:id="rId14"/>
    <p:sldLayoutId id="2147530518" r:id="rId15"/>
    <p:sldLayoutId id="2147530519" r:id="rId16"/>
    <p:sldLayoutId id="2147530520" r:id="rId17"/>
    <p:sldLayoutId id="2147530538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EEC34858-AF52-4AEB-92F8-D6E7AD78F6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819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1800" smtClean="0">
                <a:solidFill>
                  <a:srgbClr val="9999CC"/>
                </a:solidFill>
              </a:endParaRPr>
            </a:p>
          </p:txBody>
        </p:sp>
      </p:grpSp>
      <p:sp>
        <p:nvSpPr>
          <p:cNvPr id="819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30521" r:id="rId1"/>
    <p:sldLayoutId id="2147530522" r:id="rId2"/>
    <p:sldLayoutId id="2147530523" r:id="rId3"/>
    <p:sldLayoutId id="2147530524" r:id="rId4"/>
    <p:sldLayoutId id="2147530525" r:id="rId5"/>
    <p:sldLayoutId id="2147530526" r:id="rId6"/>
    <p:sldLayoutId id="2147530527" r:id="rId7"/>
    <p:sldLayoutId id="2147530528" r:id="rId8"/>
    <p:sldLayoutId id="2147530529" r:id="rId9"/>
    <p:sldLayoutId id="2147530530" r:id="rId10"/>
    <p:sldLayoutId id="2147530531" r:id="rId11"/>
    <p:sldLayoutId id="2147530532" r:id="rId12"/>
    <p:sldLayoutId id="2147530533" r:id="rId13"/>
    <p:sldLayoutId id="2147530534" r:id="rId14"/>
    <p:sldLayoutId id="2147530535" r:id="rId15"/>
    <p:sldLayoutId id="2147530536" r:id="rId16"/>
    <p:sldLayoutId id="2147530537" r:id="rId1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600200"/>
            <a:ext cx="8686800" cy="35052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itchFamily="18" charset="0"/>
              <a:buNone/>
            </a:pPr>
            <a:r>
              <a:rPr lang="ru-RU" altLang="ru-RU" sz="5400" dirty="0" smtClean="0">
                <a:solidFill>
                  <a:srgbClr val="0000CC"/>
                </a:solidFill>
                <a:effectLst/>
              </a:rPr>
              <a:t>ГРАЖДАНСКИЙ БЮДЖЕТ</a:t>
            </a:r>
            <a:br>
              <a:rPr lang="ru-RU" altLang="ru-RU" sz="5400" dirty="0" smtClean="0">
                <a:solidFill>
                  <a:srgbClr val="0000CC"/>
                </a:solidFill>
                <a:effectLst/>
              </a:rPr>
            </a:br>
            <a:r>
              <a:rPr lang="ru-RU" altLang="ru-RU" sz="5400" dirty="0" smtClean="0">
                <a:solidFill>
                  <a:srgbClr val="0000CC"/>
                </a:solidFill>
                <a:effectLst/>
              </a:rPr>
              <a:t>района Шал акына </a:t>
            </a:r>
            <a:br>
              <a:rPr lang="ru-RU" altLang="ru-RU" sz="5400" dirty="0" smtClean="0">
                <a:solidFill>
                  <a:srgbClr val="0000CC"/>
                </a:solidFill>
                <a:effectLst/>
              </a:rPr>
            </a:br>
            <a:r>
              <a:rPr lang="ru-RU" altLang="ru-RU" sz="5400" dirty="0" smtClean="0">
                <a:solidFill>
                  <a:srgbClr val="0000CC"/>
                </a:solidFill>
                <a:effectLst/>
              </a:rPr>
              <a:t>на 2026–2028 годы</a:t>
            </a:r>
            <a:r>
              <a:rPr lang="ru-RU" altLang="ru-RU" sz="5400" dirty="0" smtClean="0">
                <a:solidFill>
                  <a:srgbClr val="000000"/>
                </a:solidFill>
                <a:effectLst/>
              </a:rPr>
              <a:t/>
            </a:r>
            <a:br>
              <a:rPr lang="ru-RU" altLang="ru-RU" sz="5400" dirty="0" smtClean="0">
                <a:solidFill>
                  <a:srgbClr val="000000"/>
                </a:solidFill>
                <a:effectLst/>
              </a:rPr>
            </a:br>
            <a:endParaRPr lang="ru-RU" altLang="ru-RU" sz="5400" dirty="0" smtClean="0">
              <a:solidFill>
                <a:srgbClr val="3366FF"/>
              </a:solidFill>
              <a:effectLst/>
            </a:endParaRPr>
          </a:p>
        </p:txBody>
      </p:sp>
      <p:pic>
        <p:nvPicPr>
          <p:cNvPr id="7" name="Рисунок 6" descr="logoМЭРТ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522" y="357166"/>
            <a:ext cx="1428760" cy="879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57D396-DA20-47CE-AC84-CC0D1197C208}" type="slidenum">
              <a:rPr lang="ru-RU" altLang="ru-RU" smtClean="0">
                <a:latin typeface="Arial" pitchFamily="34" charset="0"/>
              </a:rPr>
              <a:pPr/>
              <a:t>2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129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4800"/>
            <a:ext cx="8458200" cy="8382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itchFamily="18" charset="0"/>
              <a:buNone/>
            </a:pPr>
            <a:r>
              <a:rPr lang="ru-RU" altLang="ru-RU" sz="3600" smtClean="0">
                <a:solidFill>
                  <a:srgbClr val="0033CC"/>
                </a:solidFill>
                <a:effectLst/>
              </a:rPr>
              <a:t>Уважаемые посетители сайта!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04800" y="1143000"/>
            <a:ext cx="8610600" cy="5135563"/>
          </a:xfrm>
        </p:spPr>
        <p:txBody>
          <a:bodyPr rtlCol="0">
            <a:normAutofit fontScale="92500" lnSpcReduction="10000"/>
          </a:bodyPr>
          <a:lstStyle/>
          <a:p>
            <a:pPr indent="-182880" algn="just" eaLnBrk="1" fontAlgn="auto" hangingPunct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	</a:t>
            </a:r>
            <a:r>
              <a:rPr lang="ru-RU" sz="2000" dirty="0" smtClean="0">
                <a:solidFill>
                  <a:schemeClr val="tx1"/>
                </a:solidFill>
              </a:rPr>
              <a:t>Вашему вниманию представлен Гражданский бюджет на 2026</a:t>
            </a:r>
            <a:r>
              <a:rPr lang="ru-RU" sz="2000" b="1" dirty="0" smtClean="0">
                <a:solidFill>
                  <a:schemeClr val="tx1"/>
                </a:solidFill>
              </a:rPr>
              <a:t>─</a:t>
            </a:r>
            <a:r>
              <a:rPr lang="ru-RU" sz="2000" dirty="0" smtClean="0">
                <a:solidFill>
                  <a:schemeClr val="tx1"/>
                </a:solidFill>
              </a:rPr>
              <a:t>2028 годы, который содержит информацию об основных показателях районного бюджета, параметрах </a:t>
            </a:r>
            <a:r>
              <a:rPr lang="ru-RU" sz="2000" dirty="0">
                <a:solidFill>
                  <a:schemeClr val="tx1"/>
                </a:solidFill>
              </a:rPr>
              <a:t>его формирования </a:t>
            </a:r>
            <a:r>
              <a:rPr lang="ru-RU" sz="2000" dirty="0" smtClean="0">
                <a:solidFill>
                  <a:schemeClr val="tx1"/>
                </a:solidFill>
              </a:rPr>
              <a:t>и направлениях расходования бюджетных средств. </a:t>
            </a:r>
          </a:p>
          <a:p>
            <a:pPr indent="-182880" eaLnBrk="1" fontAlgn="auto" hangingPunct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sz="1100" dirty="0" smtClean="0">
              <a:solidFill>
                <a:schemeClr val="tx1"/>
              </a:solidFill>
            </a:endParaRPr>
          </a:p>
          <a:p>
            <a:pPr indent="-182880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ru-RU" sz="1700" dirty="0" smtClean="0">
                <a:solidFill>
                  <a:schemeClr val="tx1"/>
                </a:solidFill>
              </a:rPr>
              <a:t>   Данный документ включает следующие разделы: </a:t>
            </a:r>
          </a:p>
          <a:p>
            <a:pPr indent="-182880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>
                <a:solidFill>
                  <a:schemeClr val="tx1"/>
                </a:solidFill>
              </a:rPr>
              <a:t>	- законодательная база бюджетного процесса;</a:t>
            </a:r>
          </a:p>
          <a:p>
            <a:pPr indent="-182880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>
                <a:solidFill>
                  <a:schemeClr val="tx1"/>
                </a:solidFill>
              </a:rPr>
              <a:t>	- схема бюджетного процесса;</a:t>
            </a:r>
          </a:p>
          <a:p>
            <a:pPr indent="-182880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>
                <a:solidFill>
                  <a:schemeClr val="tx1"/>
                </a:solidFill>
              </a:rPr>
              <a:t>	- планирование </a:t>
            </a:r>
            <a:r>
              <a:rPr lang="ru-RU" sz="1700" dirty="0" smtClean="0">
                <a:solidFill>
                  <a:schemeClr val="tx1"/>
                </a:solidFill>
              </a:rPr>
              <a:t>районного бюджета;</a:t>
            </a:r>
          </a:p>
          <a:p>
            <a:pPr indent="-182880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dirty="0" smtClean="0">
                <a:solidFill>
                  <a:schemeClr val="tx1"/>
                </a:solidFill>
              </a:rPr>
              <a:t>  - исполнение районного бюджета.</a:t>
            </a:r>
            <a:endParaRPr lang="ru-RU" sz="1700" dirty="0">
              <a:solidFill>
                <a:schemeClr val="tx1"/>
              </a:solidFill>
            </a:endParaRPr>
          </a:p>
          <a:p>
            <a:pPr indent="-182880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sz="1700" dirty="0" smtClean="0">
              <a:solidFill>
                <a:schemeClr val="tx1"/>
              </a:solidFill>
            </a:endParaRPr>
          </a:p>
          <a:p>
            <a:pPr indent="-182880" algn="just" eaLnBrk="1" fontAlgn="auto" hangingPunct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 smtClean="0">
                <a:solidFill>
                  <a:srgbClr val="000000"/>
                </a:solidFill>
              </a:rPr>
              <a:t>   Гражданский </a:t>
            </a:r>
            <a:r>
              <a:rPr lang="ru-RU" sz="1700" dirty="0">
                <a:solidFill>
                  <a:srgbClr val="000000"/>
                </a:solidFill>
              </a:rPr>
              <a:t>бюджет разработан в соответствии с </a:t>
            </a:r>
            <a:r>
              <a:rPr lang="ru-RU" sz="1700" dirty="0" smtClean="0">
                <a:solidFill>
                  <a:srgbClr val="000000"/>
                </a:solidFill>
              </a:rPr>
              <a:t>Правилами составления </a:t>
            </a:r>
            <a:r>
              <a:rPr lang="ru-RU" sz="1700" dirty="0">
                <a:solidFill>
                  <a:srgbClr val="000000"/>
                </a:solidFill>
              </a:rPr>
              <a:t>и представления гражданского бюджета на стадиях бюджетного планирования и исполнения </a:t>
            </a:r>
            <a:r>
              <a:rPr lang="ru-RU" sz="1700" dirty="0" smtClean="0">
                <a:solidFill>
                  <a:srgbClr val="000000"/>
                </a:solidFill>
              </a:rPr>
              <a:t>бюджетов, утвержденных приказом </a:t>
            </a:r>
            <a:r>
              <a:rPr lang="ru-RU" sz="1700" dirty="0">
                <a:solidFill>
                  <a:srgbClr val="000000"/>
                </a:solidFill>
              </a:rPr>
              <a:t>Министра финансов </a:t>
            </a:r>
            <a:r>
              <a:rPr lang="ru-RU" sz="1700" dirty="0" smtClean="0">
                <a:solidFill>
                  <a:srgbClr val="000000"/>
                </a:solidFill>
              </a:rPr>
              <a:t>РК.</a:t>
            </a:r>
            <a:endParaRPr lang="ru-RU" sz="17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942263" cy="304800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00FF"/>
                </a:solidFill>
              </a:rPr>
              <a:t>Законодательная база бюджетного процесса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153400" cy="57150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Районный бюджет  –  </a:t>
            </a:r>
            <a:r>
              <a:rPr lang="ru-RU" altLang="ru-RU" sz="1600" dirty="0" smtClean="0"/>
              <a:t>это централизованный денежный фонд, предназначенный для финансового обеспечения задач и функций районных государственных органов, подведомственных им учреждений и реализации государственной</a:t>
            </a:r>
            <a:r>
              <a:rPr lang="ru-RU" altLang="ru-RU" sz="1600" b="1" dirty="0" smtClean="0"/>
              <a:t> </a:t>
            </a:r>
            <a:r>
              <a:rPr lang="ru-RU" altLang="ru-RU" sz="1600" dirty="0" smtClean="0"/>
              <a:t>политики, направленной на достижение конкретных результатов.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6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Районный бюджет</a:t>
            </a:r>
            <a:r>
              <a:rPr lang="ru-RU" altLang="ru-RU" sz="1600" dirty="0" smtClean="0"/>
              <a:t> ежегодно разрабатывается на 3-х летний период                                   в соответствии с Правилами разработки проектов местных бюджетов, утвержденными приказом Министра финансов РК от 31 октября                    2014 года № 470.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600" b="1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Уточнение районного бюджета</a:t>
            </a:r>
            <a:r>
              <a:rPr lang="ru-RU" altLang="ru-RU" sz="1600" dirty="0" smtClean="0"/>
              <a:t> является изменение показателей районного бюджета в течение соответствующего финансового года посредством внесения изменений и дополнений в решение </a:t>
            </a:r>
            <a:r>
              <a:rPr lang="ru-RU" altLang="ru-RU" sz="1600" dirty="0" err="1" smtClean="0"/>
              <a:t>маслихата</a:t>
            </a:r>
            <a:r>
              <a:rPr lang="ru-RU" altLang="ru-RU" sz="1600" dirty="0" smtClean="0"/>
              <a:t> о районном бюджете в случаях, предусмотренных Бюджетным кодексом РК.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6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Корректировкой</a:t>
            </a:r>
            <a:r>
              <a:rPr lang="ru-RU" altLang="ru-RU" sz="1600" dirty="0" smtClean="0"/>
              <a:t> </a:t>
            </a:r>
            <a:r>
              <a:rPr lang="ru-RU" altLang="ru-RU" sz="1600" b="1" dirty="0" smtClean="0"/>
              <a:t>районного</a:t>
            </a:r>
            <a:r>
              <a:rPr lang="ru-RU" altLang="ru-RU" sz="1600" dirty="0" smtClean="0"/>
              <a:t> </a:t>
            </a:r>
            <a:r>
              <a:rPr lang="ru-RU" altLang="ru-RU" sz="1600" b="1" dirty="0" smtClean="0"/>
              <a:t>бюджета</a:t>
            </a:r>
            <a:r>
              <a:rPr lang="ru-RU" altLang="ru-RU" sz="1600" dirty="0" smtClean="0"/>
              <a:t> является изменение показателей утвержденного (уточненного) бюджета на основании постановлений Правительства Республики Казахстан, местных исполнительных органов                           и иных нормативных правовых актов посредством внесения изменений                             и дополнений в сводный план поступлений и финансирования по платежам, сводный план финансирования по обязательствам на очередной финансовый год в порядке, определяемом центральным уполномоченным органом                             по бюджетному планированию, и в случаях, предусмотренных Бюджетным кодексом РК.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600" dirty="0" smtClean="0"/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b="1" dirty="0" smtClean="0"/>
              <a:t>Районный бюджет</a:t>
            </a:r>
            <a:r>
              <a:rPr lang="ru-RU" altLang="ru-RU" sz="1600" dirty="0" smtClean="0"/>
              <a:t> на 2026-2028 годы сформирован в соответствии                                     с Бюджетным и Налоговым кодексами РК и утвержден решением сессии районного </a:t>
            </a:r>
            <a:r>
              <a:rPr lang="ru-RU" altLang="ru-RU" sz="1600" dirty="0" err="1" smtClean="0"/>
              <a:t>маслихата</a:t>
            </a:r>
            <a:r>
              <a:rPr lang="ru-RU" altLang="ru-RU" sz="1600" dirty="0" smtClean="0"/>
              <a:t> от 18 декабря 2025 года № 36/2.</a:t>
            </a:r>
            <a:endParaRPr lang="ru-RU" altLang="ru-RU" sz="1600" i="1" dirty="0" smtClean="0"/>
          </a:p>
        </p:txBody>
      </p:sp>
      <p:sp>
        <p:nvSpPr>
          <p:cNvPr id="130052" name="Номер слайда 5"/>
          <p:cNvSpPr txBox="1">
            <a:spLocks/>
          </p:cNvSpPr>
          <p:nvPr/>
        </p:nvSpPr>
        <p:spPr bwMode="auto">
          <a:xfrm>
            <a:off x="3810000" y="6557963"/>
            <a:ext cx="18288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fld id="{FAF446E8-CCF8-4EC0-8F82-93C85FB4DBCB}" type="slidenum">
              <a:rPr lang="ru-RU" altLang="ru-RU" sz="1200" b="1">
                <a:solidFill>
                  <a:srgbClr val="7F7F7F"/>
                </a:solidFill>
              </a:rPr>
              <a:pPr algn="ctr" eaLnBrk="1" hangingPunct="1"/>
              <a:t>3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>
            <a:noFill/>
          </a:ln>
          <a:extLst/>
        </p:spPr>
        <p:txBody>
          <a:bodyPr lIns="91415" tIns="45708" rIns="91415" bIns="45708">
            <a:spAutoFit/>
          </a:bodyPr>
          <a:lstStyle/>
          <a:p>
            <a:pPr algn="ctr" defTabSz="615950" eaLnBrk="1" hangingPunct="1">
              <a:defRPr/>
            </a:pPr>
            <a:r>
              <a:rPr lang="ru-RU" altLang="ru-RU" sz="2400" b="1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СХЕМА</a:t>
            </a:r>
            <a:r>
              <a:rPr lang="ru-RU" altLang="ru-RU" sz="2400" b="1" dirty="0">
                <a:solidFill>
                  <a:srgbClr val="0000FF"/>
                </a:solidFill>
                <a:latin typeface="Arial" charset="0"/>
              </a:rPr>
              <a:t> БЮДЖЕТНОГО ПРОЦЕССА</a:t>
            </a:r>
          </a:p>
        </p:txBody>
      </p:sp>
      <p:sp>
        <p:nvSpPr>
          <p:cNvPr id="131075" name="Прямоугольник 16"/>
          <p:cNvSpPr>
            <a:spLocks noChangeArrowheads="1"/>
          </p:cNvSpPr>
          <p:nvPr/>
        </p:nvSpPr>
        <p:spPr bwMode="auto">
          <a:xfrm>
            <a:off x="677863" y="1935163"/>
            <a:ext cx="3195637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Определение прогноза бюджетных параметров и бюджетной политики к Прогнозу социально-экономического развития района</a:t>
            </a:r>
          </a:p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на 5-летний период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1076" name="Прямоугольник 16"/>
          <p:cNvSpPr>
            <a:spLocks noChangeArrowheads="1"/>
          </p:cNvSpPr>
          <p:nvPr/>
        </p:nvSpPr>
        <p:spPr bwMode="auto">
          <a:xfrm>
            <a:off x="684213" y="4437063"/>
            <a:ext cx="3167062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Составление проекта районного бюджета и внесение его в районный маслихат </a:t>
            </a:r>
            <a:r>
              <a:rPr lang="ru-RU" altLang="ru-RU" sz="1200" b="1">
                <a:solidFill>
                  <a:srgbClr val="000000"/>
                </a:solidFill>
              </a:rPr>
              <a:t>до 15 октября </a:t>
            </a:r>
            <a:r>
              <a:rPr lang="ru-RU" altLang="ru-RU" sz="1200">
                <a:solidFill>
                  <a:srgbClr val="000000"/>
                </a:solidFill>
              </a:rPr>
              <a:t>текущего финансового года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1077" name="Прямоугольник 16"/>
          <p:cNvSpPr>
            <a:spLocks noChangeArrowheads="1"/>
          </p:cNvSpPr>
          <p:nvPr/>
        </p:nvSpPr>
        <p:spPr bwMode="auto">
          <a:xfrm>
            <a:off x="684213" y="5516563"/>
            <a:ext cx="3167062" cy="101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Утверждение маслихатом районного бюджета на трехлетний период </a:t>
            </a:r>
          </a:p>
          <a:p>
            <a:pPr algn="ctr" defTabSz="615950" eaLnBrk="1" hangingPunct="1"/>
            <a:r>
              <a:rPr lang="ru-RU" altLang="ru-RU" sz="1200" b="1">
                <a:solidFill>
                  <a:srgbClr val="000000"/>
                </a:solidFill>
              </a:rPr>
              <a:t>не позднее 2-недельного срока                 </a:t>
            </a:r>
            <a:r>
              <a:rPr lang="ru-RU" altLang="ru-RU" sz="1200">
                <a:solidFill>
                  <a:srgbClr val="000000"/>
                </a:solidFill>
              </a:rPr>
              <a:t>после Утверждение маслихатом областного бюджета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1078" name="Прямоугольник 16"/>
          <p:cNvSpPr>
            <a:spLocks noChangeArrowheads="1"/>
          </p:cNvSpPr>
          <p:nvPr/>
        </p:nvSpPr>
        <p:spPr bwMode="auto">
          <a:xfrm>
            <a:off x="684213" y="3109913"/>
            <a:ext cx="3167062" cy="101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Рассмотрение бюджетных заявок администраторов бюджетных программ, подготовка заключений и их передача               на рассмотрение районной </a:t>
            </a:r>
          </a:p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бюджетной комиссии</a:t>
            </a:r>
          </a:p>
        </p:txBody>
      </p:sp>
      <p:sp>
        <p:nvSpPr>
          <p:cNvPr id="249863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623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ru-RU" altLang="ru-RU" sz="1800" b="1" dirty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РАЗРАБОТКА БЮДЖЕТА</a:t>
            </a:r>
          </a:p>
          <a:p>
            <a:pPr algn="ctr" eaLnBrk="1" hangingPunct="1">
              <a:defRPr/>
            </a:pPr>
            <a:r>
              <a:rPr lang="ru-RU" altLang="ru-RU" sz="1200" i="1" dirty="0">
                <a:solidFill>
                  <a:srgbClr val="000000"/>
                </a:solidFill>
                <a:latin typeface="Arial" charset="0"/>
              </a:rPr>
              <a:t>(уполномоченный орган – </a:t>
            </a:r>
          </a:p>
          <a:p>
            <a:pPr algn="ctr" eaLnBrk="1" hangingPunct="1">
              <a:defRPr/>
            </a:pPr>
            <a:r>
              <a:rPr lang="ru-RU" altLang="ru-RU" sz="1200" i="1" dirty="0">
                <a:solidFill>
                  <a:srgbClr val="000000"/>
                </a:solidFill>
                <a:latin typeface="Arial" charset="0"/>
              </a:rPr>
              <a:t>отдел экономики и финансов)</a:t>
            </a:r>
          </a:p>
        </p:txBody>
      </p:sp>
      <p:sp>
        <p:nvSpPr>
          <p:cNvPr id="249864" name="Rectangle 22"/>
          <p:cNvSpPr>
            <a:spLocks noChangeArrowheads="1"/>
          </p:cNvSpPr>
          <p:nvPr/>
        </p:nvSpPr>
        <p:spPr bwMode="auto">
          <a:xfrm>
            <a:off x="4837113" y="1052513"/>
            <a:ext cx="3816350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ru-RU" altLang="ru-RU" sz="1800" b="1" dirty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ИСПОЛНЕНИЕ БЮДЖЕТА</a:t>
            </a:r>
          </a:p>
          <a:p>
            <a:pPr algn="ctr" eaLnBrk="1" hangingPunct="1">
              <a:defRPr/>
            </a:pPr>
            <a:r>
              <a:rPr lang="ru-RU" altLang="ru-RU" sz="1200" i="1" dirty="0">
                <a:solidFill>
                  <a:srgbClr val="000000"/>
                </a:solidFill>
                <a:latin typeface="Arial" charset="0"/>
              </a:rPr>
              <a:t>(уполномоченный орган – </a:t>
            </a:r>
          </a:p>
          <a:p>
            <a:pPr algn="ctr" eaLnBrk="1" hangingPunct="1">
              <a:defRPr/>
            </a:pPr>
            <a:r>
              <a:rPr lang="ru-RU" altLang="ru-RU" sz="1200" i="1" dirty="0">
                <a:solidFill>
                  <a:srgbClr val="000000"/>
                </a:solidFill>
                <a:latin typeface="Arial" charset="0"/>
              </a:rPr>
              <a:t>отдел экономики и финансов)</a:t>
            </a:r>
          </a:p>
          <a:p>
            <a:pPr algn="ctr" eaLnBrk="1" hangingPunct="1">
              <a:defRPr/>
            </a:pPr>
            <a:endParaRPr lang="ru-RU" altLang="ru-RU" sz="1200" i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1081" name="AutoShape 23"/>
          <p:cNvSpPr>
            <a:spLocks noChangeArrowheads="1"/>
          </p:cNvSpPr>
          <p:nvPr/>
        </p:nvSpPr>
        <p:spPr bwMode="auto">
          <a:xfrm>
            <a:off x="2014538" y="1663700"/>
            <a:ext cx="431800" cy="27146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1" hangingPunct="1"/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31082" name="AutoShape 24"/>
          <p:cNvSpPr>
            <a:spLocks noChangeArrowheads="1"/>
          </p:cNvSpPr>
          <p:nvPr/>
        </p:nvSpPr>
        <p:spPr bwMode="auto">
          <a:xfrm>
            <a:off x="2058988" y="2914650"/>
            <a:ext cx="431800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1" hangingPunct="1"/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31083" name="AutoShape 27"/>
          <p:cNvSpPr>
            <a:spLocks noChangeArrowheads="1"/>
          </p:cNvSpPr>
          <p:nvPr/>
        </p:nvSpPr>
        <p:spPr bwMode="auto">
          <a:xfrm>
            <a:off x="2051050" y="4221163"/>
            <a:ext cx="431800" cy="2159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1" hangingPunct="1"/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31084" name="AutoShape 39"/>
          <p:cNvSpPr>
            <a:spLocks noChangeArrowheads="1"/>
          </p:cNvSpPr>
          <p:nvPr/>
        </p:nvSpPr>
        <p:spPr bwMode="auto">
          <a:xfrm>
            <a:off x="2051050" y="5300663"/>
            <a:ext cx="358775" cy="2159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1" hangingPunct="1"/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31085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Формирование и утверждение сводного плана поступлений и финансирования по платежам и обязательствам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1086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1" hangingPunct="1"/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31087" name="Прямоугольник 16"/>
          <p:cNvSpPr>
            <a:spLocks noChangeArrowheads="1"/>
          </p:cNvSpPr>
          <p:nvPr/>
        </p:nvSpPr>
        <p:spPr bwMode="auto">
          <a:xfrm>
            <a:off x="5219700" y="3141663"/>
            <a:ext cx="3313113" cy="64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Проведение комплекса мероприятий по исполнению районного бюджета </a:t>
            </a:r>
          </a:p>
          <a:p>
            <a:pPr algn="ctr" defTabSz="615950" eaLnBrk="1" hangingPunct="1"/>
            <a:r>
              <a:rPr lang="ru-RU" altLang="ru-RU" sz="1200" b="1">
                <a:solidFill>
                  <a:srgbClr val="000000"/>
                </a:solidFill>
              </a:rPr>
              <a:t>в течение финансового года</a:t>
            </a:r>
          </a:p>
        </p:txBody>
      </p:sp>
      <p:sp>
        <p:nvSpPr>
          <p:cNvPr id="131088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101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Проведение бюджетного мониторинга </a:t>
            </a:r>
          </a:p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и оценки эффективности управления бюджетными средствами, </a:t>
            </a:r>
          </a:p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составление </a:t>
            </a:r>
            <a:r>
              <a:rPr lang="ru-RU" altLang="ru-RU" sz="1200" b="1">
                <a:solidFill>
                  <a:srgbClr val="000000"/>
                </a:solidFill>
              </a:rPr>
              <a:t>ежемесячных</a:t>
            </a:r>
            <a:r>
              <a:rPr lang="ru-RU" altLang="ru-RU" sz="1200">
                <a:solidFill>
                  <a:srgbClr val="000000"/>
                </a:solidFill>
              </a:rPr>
              <a:t> отчетов</a:t>
            </a:r>
          </a:p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 об исполнении бюджета  </a:t>
            </a:r>
          </a:p>
        </p:txBody>
      </p:sp>
      <p:sp>
        <p:nvSpPr>
          <p:cNvPr id="131089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 eaLnBrk="1" hangingPunct="1"/>
            <a:r>
              <a:rPr lang="ru-RU" altLang="ru-RU" sz="1200">
                <a:solidFill>
                  <a:srgbClr val="000000"/>
                </a:solidFill>
              </a:rPr>
              <a:t>Представление в районный маслихат годового отчета об исполнении районного бюджета за отчетный финансовый год  </a:t>
            </a:r>
          </a:p>
          <a:p>
            <a:pPr algn="ctr" defTabSz="615950" eaLnBrk="1" hangingPunct="1"/>
            <a:r>
              <a:rPr lang="ru-RU" altLang="ru-RU" sz="1200" b="1">
                <a:solidFill>
                  <a:srgbClr val="000000"/>
                </a:solidFill>
              </a:rPr>
              <a:t>до 1 мая текущего года</a:t>
            </a:r>
            <a:r>
              <a:rPr lang="ru-RU" altLang="ru-RU" sz="1200">
                <a:solidFill>
                  <a:srgbClr val="000000"/>
                </a:solidFill>
              </a:rPr>
              <a:t>, его утверждение на сессии маслихата</a:t>
            </a:r>
          </a:p>
        </p:txBody>
      </p:sp>
      <p:sp>
        <p:nvSpPr>
          <p:cNvPr id="131090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1" hangingPunct="1"/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31091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1" hangingPunct="1"/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31092" name="AutoShape 48"/>
          <p:cNvSpPr>
            <a:spLocks noChangeArrowheads="1"/>
          </p:cNvSpPr>
          <p:nvPr/>
        </p:nvSpPr>
        <p:spPr bwMode="auto">
          <a:xfrm>
            <a:off x="6588125" y="37893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1" hangingPunct="1"/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31093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1" hangingPunct="1"/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131094" name="Номер слайда 5"/>
          <p:cNvSpPr txBox="1">
            <a:spLocks/>
          </p:cNvSpPr>
          <p:nvPr/>
        </p:nvSpPr>
        <p:spPr bwMode="auto">
          <a:xfrm>
            <a:off x="3810000" y="6248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fld id="{00035E38-7BE6-4E2E-8B47-2F2D13A21D2D}" type="slidenum">
              <a:rPr lang="ru-RU" altLang="ru-RU" sz="1200" b="1">
                <a:solidFill>
                  <a:srgbClr val="7F7F7F"/>
                </a:solidFill>
              </a:rPr>
              <a:pPr algn="ctr" eaLnBrk="1" hangingPunct="1"/>
              <a:t>4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5"/>
          <p:cNvSpPr>
            <a:spLocks noGrp="1" noChangeArrowheads="1"/>
          </p:cNvSpPr>
          <p:nvPr>
            <p:ph type="title"/>
          </p:nvPr>
        </p:nvSpPr>
        <p:spPr>
          <a:xfrm>
            <a:off x="304800" y="1600200"/>
            <a:ext cx="8686800" cy="3505200"/>
          </a:xfrm>
        </p:spPr>
        <p:txBody>
          <a:bodyPr/>
          <a:lstStyle/>
          <a:p>
            <a:pPr algn="ctr" eaLnBrk="1" hangingPunct="1">
              <a:buFont typeface="Georgia" pitchFamily="18" charset="0"/>
              <a:buNone/>
            </a:pPr>
            <a:r>
              <a:rPr lang="ru-RU" altLang="ru-RU" sz="6000" smtClean="0">
                <a:solidFill>
                  <a:srgbClr val="0000FF"/>
                </a:solidFill>
              </a:rPr>
              <a:t>Планирование районного бюджета</a:t>
            </a:r>
          </a:p>
        </p:txBody>
      </p:sp>
      <p:pic>
        <p:nvPicPr>
          <p:cNvPr id="7" name="Рисунок 6" descr="logoМЭРТ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29522" y="357166"/>
            <a:ext cx="1428760" cy="879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2100" name="Номер слайда 5"/>
          <p:cNvSpPr txBox="1">
            <a:spLocks/>
          </p:cNvSpPr>
          <p:nvPr/>
        </p:nvSpPr>
        <p:spPr bwMode="auto">
          <a:xfrm>
            <a:off x="3810000" y="6519863"/>
            <a:ext cx="18288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fld id="{9802EF9B-610E-4EEC-8EA0-6B9841BDC840}" type="slidenum">
              <a:rPr lang="ru-RU" altLang="ru-RU" sz="1200" b="1">
                <a:solidFill>
                  <a:srgbClr val="7F7F7F"/>
                </a:solidFill>
              </a:rPr>
              <a:pPr algn="ctr" eaLnBrk="1" hangingPunct="1"/>
              <a:t>5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02625" cy="533400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FF0000"/>
                </a:solidFill>
              </a:rPr>
              <a:t/>
            </a:r>
            <a:br>
              <a:rPr lang="ru-RU" altLang="ru-RU" sz="2400" b="1" dirty="0" smtClean="0">
                <a:solidFill>
                  <a:srgbClr val="FF0000"/>
                </a:solidFill>
              </a:rPr>
            </a:br>
            <a:r>
              <a:rPr lang="ru-RU" altLang="ru-RU" sz="2000" b="1" dirty="0" smtClean="0">
                <a:solidFill>
                  <a:srgbClr val="0000CC"/>
                </a:solidFill>
              </a:rPr>
              <a:t>Структура поступлений бюджета </a:t>
            </a:r>
            <a:br>
              <a:rPr lang="ru-RU" altLang="ru-RU" sz="2000" b="1" dirty="0" smtClean="0">
                <a:solidFill>
                  <a:srgbClr val="0000CC"/>
                </a:solidFill>
              </a:rPr>
            </a:br>
            <a:r>
              <a:rPr lang="ru-RU" altLang="ru-RU" sz="2000" b="1" dirty="0" smtClean="0">
                <a:solidFill>
                  <a:srgbClr val="0000CC"/>
                </a:solidFill>
              </a:rPr>
              <a:t> района Шал акына на 2026-2028 годы, </a:t>
            </a:r>
            <a:r>
              <a:rPr lang="ru-RU" altLang="ru-RU" sz="1400" dirty="0" smtClean="0">
                <a:solidFill>
                  <a:srgbClr val="0000CC"/>
                </a:solidFill>
              </a:rPr>
              <a:t>тыс.тенге</a:t>
            </a:r>
            <a:r>
              <a:rPr lang="ru-RU" altLang="ru-RU" sz="1400" b="1" dirty="0" smtClean="0">
                <a:solidFill>
                  <a:srgbClr val="0000CC"/>
                </a:solidFill>
              </a:rPr>
              <a:t/>
            </a:r>
            <a:br>
              <a:rPr lang="ru-RU" altLang="ru-RU" sz="1400" b="1" dirty="0" smtClean="0">
                <a:solidFill>
                  <a:srgbClr val="0000CC"/>
                </a:solidFill>
              </a:rPr>
            </a:br>
            <a:endParaRPr lang="ru-RU" altLang="ru-RU" sz="2000" b="1" dirty="0" smtClean="0">
              <a:solidFill>
                <a:srgbClr val="0000CC"/>
              </a:solidFill>
            </a:endParaRPr>
          </a:p>
        </p:txBody>
      </p:sp>
      <p:graphicFrame>
        <p:nvGraphicFramePr>
          <p:cNvPr id="10522" name="Group 28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807018"/>
              </p:ext>
            </p:extLst>
          </p:nvPr>
        </p:nvGraphicFramePr>
        <p:xfrm>
          <a:off x="492125" y="838200"/>
          <a:ext cx="8270875" cy="5681664"/>
        </p:xfrm>
        <a:graphic>
          <a:graphicData uri="http://schemas.openxmlformats.org/drawingml/2006/table">
            <a:tbl>
              <a:tblPr/>
              <a:tblGrid>
                <a:gridCol w="3890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94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93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411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5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Наименование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2026 год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Прогноз*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70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Утвержденный план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2027 год</a:t>
                      </a:r>
                    </a:p>
                  </a:txBody>
                  <a:tcPr marL="91450" marR="91450" marT="45686" marB="45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56C7AA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2028 год</a:t>
                      </a:r>
                    </a:p>
                  </a:txBody>
                  <a:tcPr marL="91450" marR="91450" marT="45686" marB="456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5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Свободные остатки на начало года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0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54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ПОСТУПЛЕНИЯ - всего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3695603,3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2815488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2930260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5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В районный из них: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54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Налоговые поступления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1599190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1738352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2118052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54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Неналоговые поступления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60632,7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19551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19551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19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Поступления от продажи основного капитала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22102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17851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17851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54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Поступления трансфертов 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2013678,6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1039734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774806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5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Субвенция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605884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844346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577359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48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Целевые текущие трансферты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1280298,6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148253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148312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54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Трансферты на  развитие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250000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054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Трансферты из нижестоящих бюджетов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111749,2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47135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49135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665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Бюджетные кредиты из РБ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8650</a:t>
                      </a:r>
                      <a:endParaRPr kumimoji="0" 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5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Погашение бюджетных кредитов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281821,9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7108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Cyr"/>
                          <a:cs typeface="Arial Cyr"/>
                        </a:rPr>
                        <a:t>6842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58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Поступление от продажи финансовых активов государства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054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Поступление займов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8650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33225" name="Rectangle 100"/>
          <p:cNvSpPr>
            <a:spLocks noChangeArrowheads="1"/>
          </p:cNvSpPr>
          <p:nvPr/>
        </p:nvSpPr>
        <p:spPr bwMode="auto">
          <a:xfrm>
            <a:off x="611188" y="6092825"/>
            <a:ext cx="81486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eaLnBrk="1" hangingPunct="1"/>
            <a:endParaRPr lang="ru-RU" altLang="ru-RU" sz="1000" i="1">
              <a:solidFill>
                <a:srgbClr val="000000"/>
              </a:solidFill>
            </a:endParaRPr>
          </a:p>
        </p:txBody>
      </p:sp>
      <p:sp>
        <p:nvSpPr>
          <p:cNvPr id="133227" name="Номер слайда 5"/>
          <p:cNvSpPr txBox="1">
            <a:spLocks/>
          </p:cNvSpPr>
          <p:nvPr/>
        </p:nvSpPr>
        <p:spPr bwMode="auto">
          <a:xfrm>
            <a:off x="3810000" y="6410325"/>
            <a:ext cx="18288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fld id="{80EF9E55-73A3-4CF9-9805-9333A6EF0E3E}" type="slidenum">
              <a:rPr lang="ru-RU" altLang="ru-RU" sz="1200" b="1">
                <a:solidFill>
                  <a:srgbClr val="7F7F7F"/>
                </a:solidFill>
              </a:rPr>
              <a:pPr algn="ctr" eaLnBrk="1" hangingPunct="1"/>
              <a:t>6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02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08843" y="381000"/>
            <a:ext cx="7553325" cy="533400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FF0000"/>
                </a:solidFill>
              </a:rPr>
              <a:t/>
            </a:r>
            <a:br>
              <a:rPr lang="ru-RU" altLang="ru-RU" sz="2400" b="1" dirty="0" smtClean="0">
                <a:solidFill>
                  <a:srgbClr val="FF0000"/>
                </a:solidFill>
              </a:rPr>
            </a:br>
            <a:r>
              <a:rPr lang="ru-RU" altLang="ru-RU" sz="2400" b="1" dirty="0" smtClean="0">
                <a:solidFill>
                  <a:srgbClr val="FF0000"/>
                </a:solidFill>
              </a:rPr>
              <a:t/>
            </a:r>
            <a:br>
              <a:rPr lang="ru-RU" altLang="ru-RU" sz="2400" b="1" dirty="0" smtClean="0">
                <a:solidFill>
                  <a:srgbClr val="FF0000"/>
                </a:solidFill>
              </a:rPr>
            </a:br>
            <a:r>
              <a:rPr lang="ru-RU" altLang="ru-RU" sz="2400" b="1" dirty="0" smtClean="0">
                <a:solidFill>
                  <a:srgbClr val="FF0000"/>
                </a:solidFill>
              </a:rPr>
              <a:t/>
            </a:r>
            <a:br>
              <a:rPr lang="ru-RU" altLang="ru-RU" sz="2400" b="1" dirty="0" smtClean="0">
                <a:solidFill>
                  <a:srgbClr val="FF0000"/>
                </a:solidFill>
              </a:rPr>
            </a:br>
            <a:r>
              <a:rPr lang="ru-RU" altLang="ru-RU" sz="2000" b="1" dirty="0" smtClean="0">
                <a:solidFill>
                  <a:srgbClr val="0000CC"/>
                </a:solidFill>
              </a:rPr>
              <a:t>Расходы бюджета района</a:t>
            </a:r>
            <a:br>
              <a:rPr lang="ru-RU" altLang="ru-RU" sz="2000" b="1" dirty="0" smtClean="0">
                <a:solidFill>
                  <a:srgbClr val="0000CC"/>
                </a:solidFill>
              </a:rPr>
            </a:br>
            <a:r>
              <a:rPr lang="ru-RU" altLang="ru-RU" sz="2000" b="1" dirty="0" smtClean="0">
                <a:solidFill>
                  <a:srgbClr val="0000CC"/>
                </a:solidFill>
              </a:rPr>
              <a:t> Шал акына на 2026-2028 годы, </a:t>
            </a:r>
            <a:br>
              <a:rPr lang="ru-RU" altLang="ru-RU" sz="2000" b="1" dirty="0" smtClean="0">
                <a:solidFill>
                  <a:srgbClr val="0000CC"/>
                </a:solidFill>
              </a:rPr>
            </a:br>
            <a:r>
              <a:rPr lang="ru-RU" altLang="ru-RU" sz="1400" b="1" dirty="0" smtClean="0">
                <a:solidFill>
                  <a:srgbClr val="0000CC"/>
                </a:solidFill>
              </a:rPr>
              <a:t>тыс. тенге </a:t>
            </a:r>
            <a:r>
              <a:rPr lang="ru-RU" altLang="ru-RU" sz="1200" b="1" i="1" dirty="0" smtClean="0">
                <a:solidFill>
                  <a:srgbClr val="0000CC"/>
                </a:solidFill>
              </a:rPr>
              <a:t>агрегированная форма</a:t>
            </a:r>
            <a:br>
              <a:rPr lang="ru-RU" altLang="ru-RU" sz="1200" b="1" i="1" dirty="0" smtClean="0">
                <a:solidFill>
                  <a:srgbClr val="0000CC"/>
                </a:solidFill>
              </a:rPr>
            </a:br>
            <a:r>
              <a:rPr lang="ru-RU" altLang="ru-RU" sz="1200" b="1" i="1" dirty="0" smtClean="0">
                <a:solidFill>
                  <a:srgbClr val="0000CC"/>
                </a:solidFill>
              </a:rPr>
              <a:t/>
            </a:r>
            <a:br>
              <a:rPr lang="ru-RU" altLang="ru-RU" sz="1200" b="1" i="1" dirty="0" smtClean="0">
                <a:solidFill>
                  <a:srgbClr val="0000CC"/>
                </a:solidFill>
              </a:rPr>
            </a:br>
            <a:r>
              <a:rPr lang="ru-RU" altLang="ru-RU" sz="2000" b="1" dirty="0" smtClean="0">
                <a:solidFill>
                  <a:srgbClr val="0000CC"/>
                </a:solidFill>
              </a:rPr>
              <a:t/>
            </a:r>
            <a:br>
              <a:rPr lang="ru-RU" altLang="ru-RU" sz="2000" b="1" dirty="0" smtClean="0">
                <a:solidFill>
                  <a:srgbClr val="0000CC"/>
                </a:solidFill>
              </a:rPr>
            </a:br>
            <a:endParaRPr lang="ru-RU" altLang="ru-RU" sz="2000" b="1" dirty="0" smtClean="0">
              <a:solidFill>
                <a:srgbClr val="0000CC"/>
              </a:solidFill>
            </a:endParaRPr>
          </a:p>
        </p:txBody>
      </p:sp>
      <p:graphicFrame>
        <p:nvGraphicFramePr>
          <p:cNvPr id="10522" name="Group 28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906161"/>
              </p:ext>
            </p:extLst>
          </p:nvPr>
        </p:nvGraphicFramePr>
        <p:xfrm>
          <a:off x="609600" y="1248185"/>
          <a:ext cx="7772400" cy="5420932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07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78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4382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6235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функциональных групп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год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Прогноз*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87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Утверждённый план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год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год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20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РАСХОДЫ – всего   </a:t>
                      </a:r>
                      <a:r>
                        <a:rPr kumimoji="0" lang="ru-RU" alt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том числе: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3634851,3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ea typeface="Arial Cyr"/>
                        <a:cs typeface="Arial Cyr"/>
                      </a:endParaRP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2815488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ea typeface="Arial Cyr"/>
                          <a:cs typeface="Arial Cyr"/>
                        </a:rPr>
                        <a:t>2930260</a:t>
                      </a:r>
                    </a:p>
                  </a:txBody>
                  <a:tcPr marL="91450" marR="91450" marT="45686" marB="4568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6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Государственные услуги общего характера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1536143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970172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970177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6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Оборона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58131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44653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44653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6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Общественный порядок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5500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30000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30000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6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Социальная защита и обеспечение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437010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396761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396761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6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Жилищно-коммунальное хозяйство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457180,5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225000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225000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937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Культура, спорт, информационное пространство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646843,4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655254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655254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20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Сельское, лесное, водное хозяйство и др.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Промыщленность, архитектурная,градостроительная и строительная деятельность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66114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60233,8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50759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50759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6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Транспорт и коммуникации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222343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372000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479137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6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Прочие 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22610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45256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52891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8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Трансферты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70666,6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25488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25488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6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Обслуживание долга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52046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145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140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623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</a:rPr>
                        <a:t>Погашение</a:t>
                      </a:r>
                      <a:r>
                        <a:rPr lang="ru-RU" sz="1400" baseline="0" dirty="0" smtClean="0">
                          <a:latin typeface="+mn-lt"/>
                        </a:rPr>
                        <a:t> займов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281821,9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7108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6842</a:t>
                      </a:r>
                    </a:p>
                  </a:txBody>
                  <a:tcPr marL="91427" marR="91427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34231" name="Rectangle 100"/>
          <p:cNvSpPr>
            <a:spLocks noChangeArrowheads="1"/>
          </p:cNvSpPr>
          <p:nvPr/>
        </p:nvSpPr>
        <p:spPr bwMode="auto">
          <a:xfrm>
            <a:off x="611188" y="6224588"/>
            <a:ext cx="81486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eaLnBrk="1" hangingPunct="1"/>
            <a:endParaRPr lang="ru-RU" altLang="ru-RU" sz="1000" i="1">
              <a:solidFill>
                <a:srgbClr val="000000"/>
              </a:solidFill>
            </a:endParaRPr>
          </a:p>
        </p:txBody>
      </p:sp>
      <p:sp>
        <p:nvSpPr>
          <p:cNvPr id="134232" name="Rectangle 283"/>
          <p:cNvSpPr>
            <a:spLocks noChangeArrowheads="1"/>
          </p:cNvSpPr>
          <p:nvPr/>
        </p:nvSpPr>
        <p:spPr bwMode="auto">
          <a:xfrm rot="10800000" flipV="1">
            <a:off x="611188" y="6621463"/>
            <a:ext cx="822642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/>
            <a:r>
              <a:rPr lang="ru-RU" altLang="ru-RU" i="1" dirty="0">
                <a:solidFill>
                  <a:srgbClr val="000000"/>
                </a:solidFill>
              </a:rPr>
              <a:t>Примечание: *  данные на </a:t>
            </a:r>
            <a:r>
              <a:rPr lang="ru-RU" altLang="ru-RU" i="1" dirty="0" smtClean="0">
                <a:solidFill>
                  <a:srgbClr val="000000"/>
                </a:solidFill>
              </a:rPr>
              <a:t>2021-2022 </a:t>
            </a:r>
            <a:r>
              <a:rPr lang="ru-RU" altLang="ru-RU" i="1" dirty="0">
                <a:solidFill>
                  <a:srgbClr val="000000"/>
                </a:solidFill>
              </a:rPr>
              <a:t>годы приведены без учета целевых трансфертов и кредитов из РБ;</a:t>
            </a:r>
          </a:p>
        </p:txBody>
      </p:sp>
      <p:sp>
        <p:nvSpPr>
          <p:cNvPr id="134233" name="Номер слайда 5"/>
          <p:cNvSpPr txBox="1">
            <a:spLocks/>
          </p:cNvSpPr>
          <p:nvPr/>
        </p:nvSpPr>
        <p:spPr bwMode="auto">
          <a:xfrm>
            <a:off x="3962400" y="6629400"/>
            <a:ext cx="18288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fld id="{6FC80DCC-E850-455B-B0AE-F20375024719}" type="slidenum">
              <a:rPr lang="ru-RU" altLang="ru-RU" sz="1200" b="1">
                <a:solidFill>
                  <a:srgbClr val="7F7F7F"/>
                </a:solidFill>
              </a:rPr>
              <a:pPr algn="ctr" eaLnBrk="1" hangingPunct="1"/>
              <a:t>7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11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7675" y="533400"/>
            <a:ext cx="8724900" cy="304800"/>
          </a:xfrm>
        </p:spPr>
        <p:txBody>
          <a:bodyPr/>
          <a:lstStyle/>
          <a:p>
            <a:pPr algn="ctr" eaLnBrk="1" hangingPunct="1"/>
            <a:r>
              <a:rPr lang="ru-RU" altLang="ru-RU" sz="2000" b="1" dirty="0" smtClean="0">
                <a:solidFill>
                  <a:srgbClr val="0000CC"/>
                </a:solidFill>
              </a:rPr>
              <a:t>Целевые трансферты из республиканского бюджета на 2026 год</a:t>
            </a:r>
          </a:p>
        </p:txBody>
      </p:sp>
      <p:graphicFrame>
        <p:nvGraphicFramePr>
          <p:cNvPr id="44134" name="Group 10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40725269"/>
              </p:ext>
            </p:extLst>
          </p:nvPr>
        </p:nvGraphicFramePr>
        <p:xfrm>
          <a:off x="304800" y="1282247"/>
          <a:ext cx="8452892" cy="4690618"/>
        </p:xfrm>
        <a:graphic>
          <a:graphicData uri="http://schemas.openxmlformats.org/drawingml/2006/table">
            <a:tbl>
              <a:tblPr/>
              <a:tblGrid>
                <a:gridCol w="7315200"/>
                <a:gridCol w="1137692"/>
              </a:tblGrid>
              <a:tr h="2743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целевых трансфертов РБ</a:t>
                      </a:r>
                    </a:p>
                  </a:txBody>
                  <a:tcPr marL="91453" marR="91453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Утверждено</a:t>
                      </a:r>
                    </a:p>
                  </a:txBody>
                  <a:tcPr marL="91453" marR="91453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целевые трансферты  - всего, </a:t>
                      </a:r>
                    </a:p>
                  </a:txBody>
                  <a:tcPr marL="91445" marR="91445"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5" marR="91445"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49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На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повыщение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заработной платы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АСП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>
                          <a:effectLst/>
                          <a:latin typeface="Times New Roman"/>
                        </a:rPr>
                        <a:t>увеличение норм обеспечения инвалидов обязательными гигиеническими </a:t>
                      </a:r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средствами, санаторно-курортное</a:t>
                      </a:r>
                      <a:r>
                        <a:rPr lang="ru-RU" sz="1000" b="0" i="1" u="none" strike="noStrike" baseline="0" dirty="0" smtClean="0">
                          <a:effectLst/>
                          <a:latin typeface="Times New Roman"/>
                        </a:rPr>
                        <a:t> лечение</a:t>
                      </a:r>
                      <a:endParaRPr lang="ru-RU" sz="10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На приобретение жилья коммунального жилищного фонда для социального уязвимых</a:t>
                      </a:r>
                      <a:r>
                        <a:rPr lang="ru-RU" sz="1000" b="0" i="1" u="none" strike="noStrike" baseline="0" dirty="0" smtClean="0">
                          <a:effectLst/>
                          <a:latin typeface="Times New Roman"/>
                        </a:rPr>
                        <a:t> слоев  населения</a:t>
                      </a:r>
                      <a:endParaRPr lang="ru-RU" sz="10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Строительство насосной станции, расположенной по адресу: СКО, район Шал акына, </a:t>
                      </a:r>
                      <a:r>
                        <a:rPr lang="ru-RU" sz="1000" b="0" i="1" u="none" strike="noStrike" dirty="0" err="1" smtClean="0">
                          <a:effectLst/>
                          <a:latin typeface="Times New Roman"/>
                        </a:rPr>
                        <a:t>Сухорабовский</a:t>
                      </a:r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 сельский округ, село Ольгинка</a:t>
                      </a:r>
                      <a:endParaRPr lang="ru-RU" sz="10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Строительство насосной станции, расположенной по адресу: СКО, район Шал акына, </a:t>
                      </a:r>
                      <a:r>
                        <a:rPr lang="ru-RU" sz="1000" b="0" i="1" u="none" strike="noStrike" dirty="0" err="1" smtClean="0">
                          <a:effectLst/>
                          <a:latin typeface="Times New Roman"/>
                        </a:rPr>
                        <a:t>Сухорабовский</a:t>
                      </a:r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 сельский округ, село </a:t>
                      </a:r>
                      <a:r>
                        <a:rPr lang="ru-RU" sz="1000" b="0" i="1" u="none" strike="noStrike" dirty="0" err="1" smtClean="0">
                          <a:effectLst/>
                          <a:latin typeface="Times New Roman"/>
                        </a:rPr>
                        <a:t>Сухорабовка</a:t>
                      </a:r>
                      <a:endParaRPr lang="ru-RU" sz="10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Строительство разводящих сетей и водозаборных сооружений в селе Афанасьевка</a:t>
                      </a:r>
                      <a:endParaRPr lang="ru-RU" sz="10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Строительство насосной станции, расположенной по адресу: СКО, район Шал акына, Юбилейный сельский округ, село </a:t>
                      </a:r>
                      <a:r>
                        <a:rPr lang="ru-RU" sz="1000" b="0" i="1" u="none" strike="noStrike" dirty="0" err="1" smtClean="0">
                          <a:effectLst/>
                          <a:latin typeface="Times New Roman"/>
                        </a:rPr>
                        <a:t>Куприяновка</a:t>
                      </a:r>
                      <a:endParaRPr lang="ru-RU" sz="10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Строительство разводящих сетей и водозаборных сооружении в </a:t>
                      </a:r>
                      <a:r>
                        <a:rPr lang="ru-RU" sz="1000" b="0" i="1" u="none" strike="noStrike" dirty="0" err="1" smtClean="0">
                          <a:effectLst/>
                          <a:latin typeface="Times New Roman"/>
                        </a:rPr>
                        <a:t>cеле</a:t>
                      </a:r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000" b="0" i="1" u="none" strike="noStrike" dirty="0" err="1" smtClean="0">
                          <a:effectLst/>
                          <a:latin typeface="Times New Roman"/>
                        </a:rPr>
                        <a:t>Аканбарак</a:t>
                      </a:r>
                      <a:endParaRPr lang="ru-RU" sz="10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smtClean="0">
                          <a:effectLst/>
                          <a:latin typeface="Times New Roman"/>
                        </a:rPr>
                        <a:t>Приобретение жилья коммунального жилищного фонда</a:t>
                      </a:r>
                      <a:endParaRPr lang="ru-RU" sz="10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endParaRPr lang="ru-RU" sz="1200" b="0" i="1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endParaRPr lang="ru-RU" sz="1200" b="0" i="1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9">
                <a:tc>
                  <a:txBody>
                    <a:bodyPr/>
                    <a:lstStyle/>
                    <a:p>
                      <a:pPr algn="l" fontAlgn="ctr"/>
                      <a:endParaRPr lang="ru-RU" sz="12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5221" name="Rectangle 2"/>
          <p:cNvSpPr>
            <a:spLocks noChangeArrowheads="1"/>
          </p:cNvSpPr>
          <p:nvPr/>
        </p:nvSpPr>
        <p:spPr bwMode="auto">
          <a:xfrm>
            <a:off x="7885113" y="967581"/>
            <a:ext cx="125888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1200" dirty="0">
                <a:solidFill>
                  <a:srgbClr val="000000"/>
                </a:solidFill>
              </a:rPr>
              <a:t>тыс.тенге</a:t>
            </a:r>
          </a:p>
        </p:txBody>
      </p:sp>
      <p:sp>
        <p:nvSpPr>
          <p:cNvPr id="135222" name="Номер слайда 5"/>
          <p:cNvSpPr txBox="1">
            <a:spLocks/>
          </p:cNvSpPr>
          <p:nvPr/>
        </p:nvSpPr>
        <p:spPr bwMode="auto">
          <a:xfrm rot="10800000" flipV="1">
            <a:off x="3822700" y="6248400"/>
            <a:ext cx="1828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fld id="{AFD16D43-EC6D-48DC-ABA9-82B7EF8C4B64}" type="slidenum">
              <a:rPr lang="ru-RU" altLang="ru-RU" sz="1200" b="1">
                <a:solidFill>
                  <a:srgbClr val="7F7F7F"/>
                </a:solidFill>
              </a:rPr>
              <a:pPr algn="ctr" eaLnBrk="1" hangingPunct="1"/>
              <a:t>8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514" y="660400"/>
            <a:ext cx="8939213" cy="679450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0000CC"/>
                </a:solidFill>
              </a:rPr>
              <a:t>Целевые трансферты из областного бюджета                       на 2026 год</a:t>
            </a:r>
            <a:endParaRPr lang="ru-RU" altLang="ru-RU" sz="2200" b="1" dirty="0" smtClean="0">
              <a:solidFill>
                <a:srgbClr val="0033CC"/>
              </a:solidFill>
            </a:endParaRPr>
          </a:p>
        </p:txBody>
      </p:sp>
      <p:graphicFrame>
        <p:nvGraphicFramePr>
          <p:cNvPr id="44134" name="Group 10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05247962"/>
              </p:ext>
            </p:extLst>
          </p:nvPr>
        </p:nvGraphicFramePr>
        <p:xfrm>
          <a:off x="380999" y="1295400"/>
          <a:ext cx="8474077" cy="5486124"/>
        </p:xfrm>
        <a:graphic>
          <a:graphicData uri="http://schemas.openxmlformats.org/drawingml/2006/table">
            <a:tbl>
              <a:tblPr/>
              <a:tblGrid>
                <a:gridCol w="7251968"/>
                <a:gridCol w="1222109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Наименование целевых трансфертов ОБ</a:t>
                      </a:r>
                    </a:p>
                  </a:txBody>
                  <a:tcPr marL="91453" marR="91453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Утверждено</a:t>
                      </a:r>
                    </a:p>
                  </a:txBody>
                  <a:tcPr marL="91453" marR="91453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9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целевые трансферты  - всего, </a:t>
                      </a:r>
                    </a:p>
                  </a:txBody>
                  <a:tcPr marL="91445" marR="91445"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1530298,6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5" marR="91445"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5" marR="91445"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5" marR="91445"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98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на повышение должностных окладов низовым категориям государственных служащих по местным исполнительным органам</a:t>
                      </a:r>
                      <a:endParaRPr lang="ru-RU" sz="12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99122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0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Средний ремонт </a:t>
                      </a:r>
                      <a:r>
                        <a:rPr lang="ru-RU" sz="1200" b="0" i="1" u="none" strike="noStrike" dirty="0" err="1" smtClean="0">
                          <a:effectLst/>
                          <a:latin typeface="Times New Roman"/>
                        </a:rPr>
                        <a:t>внутрипоселковых</a:t>
                      </a:r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 дорог села </a:t>
                      </a:r>
                      <a:r>
                        <a:rPr lang="ru-RU" sz="1200" b="0" i="1" u="none" strike="noStrike" dirty="0" err="1" smtClean="0">
                          <a:effectLst/>
                          <a:latin typeface="Times New Roman"/>
                        </a:rPr>
                        <a:t>Кенес</a:t>
                      </a:r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1" u="none" strike="noStrike" dirty="0" err="1" smtClean="0">
                          <a:effectLst/>
                          <a:latin typeface="Times New Roman"/>
                        </a:rPr>
                        <a:t>Жанажолского</a:t>
                      </a:r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 сельского округа района Шал акына</a:t>
                      </a:r>
                    </a:p>
                    <a:p>
                      <a:pPr algn="l" fontAlgn="t"/>
                      <a:endParaRPr lang="ru-RU" sz="12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56000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27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Средний ремонт </a:t>
                      </a:r>
                      <a:r>
                        <a:rPr lang="ru-RU" sz="1200" b="0" i="1" u="none" strike="noStrike" dirty="0" err="1" smtClean="0">
                          <a:effectLst/>
                          <a:latin typeface="Times New Roman"/>
                        </a:rPr>
                        <a:t>внутрипоселковых</a:t>
                      </a:r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 дорог в селе Афанасьевка </a:t>
                      </a:r>
                      <a:r>
                        <a:rPr lang="ru-RU" sz="1200" b="0" i="1" u="none" strike="noStrike" dirty="0" err="1" smtClean="0">
                          <a:effectLst/>
                          <a:latin typeface="Times New Roman"/>
                        </a:rPr>
                        <a:t>Афанасьевского</a:t>
                      </a:r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 сельского округа района Шал акына</a:t>
                      </a:r>
                    </a:p>
                    <a:p>
                      <a:pPr algn="l" fontAlgn="t"/>
                      <a:endParaRPr lang="ru-RU" sz="12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80000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0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Средний ремонт улиц села </a:t>
                      </a:r>
                      <a:r>
                        <a:rPr lang="ru-RU" sz="1200" b="0" i="1" u="none" strike="noStrike" dirty="0" err="1" smtClean="0">
                          <a:effectLst/>
                          <a:latin typeface="Times New Roman"/>
                        </a:rPr>
                        <a:t>Крещенка</a:t>
                      </a:r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 Юбилейного сельского округа района Шал акына</a:t>
                      </a:r>
                    </a:p>
                    <a:p>
                      <a:pPr algn="l" fontAlgn="t"/>
                      <a:endParaRPr lang="ru-RU" sz="12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138000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85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Устройство мини-футбольного поля с искусственным покрытием в селе Бирлик </a:t>
                      </a:r>
                      <a:r>
                        <a:rPr kumimoji="0" lang="ru-RU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Приишимского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сельского округа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200" b="0" i="0" u="none" strike="noStrike" dirty="0" smtClean="0">
                          <a:effectLst/>
                          <a:latin typeface="Times New Roman"/>
                        </a:rPr>
                        <a:t>17300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6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Содержание дорог города Сергеевка района Шал акына</a:t>
                      </a:r>
                    </a:p>
                    <a:p>
                      <a:pPr algn="l" fontAlgn="t"/>
                      <a:endParaRPr lang="ru-RU" sz="12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50000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06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Устройство мини-футбольного поля с искусственным покрытием в селе </a:t>
                      </a:r>
                      <a:r>
                        <a:rPr kumimoji="0" lang="ru-RU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Крещенка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Юбилейного сельского округа</a:t>
                      </a:r>
                      <a:endParaRPr lang="ru-RU" sz="12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200" b="0" i="0" u="none" strike="noStrike" dirty="0" smtClean="0">
                          <a:effectLst/>
                          <a:latin typeface="Times New Roman"/>
                        </a:rPr>
                        <a:t>17300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3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Реконструкция автомобильных дорог </a:t>
                      </a:r>
                      <a:r>
                        <a:rPr lang="ru-RU" sz="1200" b="0" i="1" u="none" strike="noStrike" dirty="0" err="1" smtClean="0">
                          <a:effectLst/>
                          <a:latin typeface="Times New Roman"/>
                        </a:rPr>
                        <a:t>г.Сергеевка</a:t>
                      </a:r>
                      <a:endParaRPr lang="ru-RU" sz="1200" b="0" i="1" u="none" strike="noStrike" dirty="0" smtClean="0">
                        <a:effectLst/>
                        <a:latin typeface="Times New Roman"/>
                      </a:endParaRPr>
                    </a:p>
                    <a:p>
                      <a:pPr algn="l" fontAlgn="t"/>
                      <a:endParaRPr lang="ru-RU" sz="12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150000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27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Обеспечение нуждающихся инвалидов протезно-ортопедическими, </a:t>
                      </a:r>
                      <a:r>
                        <a:rPr lang="ru-RU" sz="1200" b="0" i="1" u="none" strike="noStrike" dirty="0" err="1" smtClean="0">
                          <a:effectLst/>
                          <a:latin typeface="Times New Roman"/>
                        </a:rPr>
                        <a:t>сурдотехническими</a:t>
                      </a:r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 и </a:t>
                      </a:r>
                      <a:r>
                        <a:rPr lang="ru-RU" sz="1200" b="0" i="1" u="none" strike="noStrike" dirty="0" err="1" smtClean="0">
                          <a:effectLst/>
                          <a:latin typeface="Times New Roman"/>
                        </a:rPr>
                        <a:t>тифлотехническими</a:t>
                      </a:r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 средствами, специальными средствами передвижения, обязательными гигиеническими средствами, а также предоставление услуг санаторно-курортного лечения, специалиста жестового языка, индивидуальных помощников в соответствии с индивидуальной программой реабилитации инвалида </a:t>
                      </a:r>
                      <a:endParaRPr lang="ru-RU" sz="12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67600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27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Строительство КОС в естественных</a:t>
                      </a:r>
                      <a:r>
                        <a:rPr lang="ru-RU" sz="1200" b="0" i="1" u="none" strike="noStrike" baseline="0" dirty="0" smtClean="0">
                          <a:effectLst/>
                          <a:latin typeface="Times New Roman"/>
                        </a:rPr>
                        <a:t> условиях производительностью 500м3/с в </a:t>
                      </a:r>
                      <a:r>
                        <a:rPr lang="ru-RU" sz="1200" b="0" i="1" u="none" strike="noStrike" baseline="0" dirty="0" err="1" smtClean="0">
                          <a:effectLst/>
                          <a:latin typeface="Times New Roman"/>
                        </a:rPr>
                        <a:t>г.Сергеевка</a:t>
                      </a:r>
                      <a:endParaRPr lang="ru-RU" sz="1200" b="0" i="1" u="none" strike="noStrike" baseline="0" dirty="0" smtClean="0">
                        <a:effectLst/>
                        <a:latin typeface="Times New Roman"/>
                      </a:endParaRPr>
                    </a:p>
                    <a:p>
                      <a:pPr algn="l" fontAlgn="t"/>
                      <a:r>
                        <a:rPr lang="ru-RU" sz="1200" b="0" i="1" u="none" strike="noStrike" baseline="0" dirty="0" smtClean="0">
                          <a:effectLst/>
                          <a:latin typeface="Times New Roman"/>
                        </a:rPr>
                        <a:t>Текущий ремонт напорной канализации </a:t>
                      </a:r>
                      <a:r>
                        <a:rPr lang="ru-RU" sz="1200" b="0" i="1" u="none" strike="noStrike" baseline="0" dirty="0" err="1" smtClean="0">
                          <a:effectLst/>
                          <a:latin typeface="Times New Roman"/>
                        </a:rPr>
                        <a:t>г.Сергеевка</a:t>
                      </a:r>
                      <a:endParaRPr lang="ru-RU" sz="1200" b="0" i="1" u="none" strike="noStrike" baseline="0" dirty="0" smtClean="0">
                        <a:effectLst/>
                        <a:latin typeface="Times New Roman"/>
                      </a:endParaRPr>
                    </a:p>
                    <a:p>
                      <a:pPr algn="l" fontAlgn="t"/>
                      <a:r>
                        <a:rPr lang="ru-RU" sz="1200" b="0" i="1" u="none" strike="noStrike" baseline="0" dirty="0" smtClean="0">
                          <a:effectLst/>
                          <a:latin typeface="Times New Roman"/>
                        </a:rPr>
                        <a:t>Работы по укреплению берега </a:t>
                      </a:r>
                      <a:r>
                        <a:rPr lang="ru-RU" sz="1200" b="0" i="1" u="none" strike="noStrike" baseline="0" dirty="0" err="1" smtClean="0">
                          <a:effectLst/>
                          <a:latin typeface="Times New Roman"/>
                        </a:rPr>
                        <a:t>с.Новопокровка</a:t>
                      </a:r>
                      <a:r>
                        <a:rPr lang="ru-RU" sz="1200" b="0" i="1" u="none" strike="noStrike" baseline="0" dirty="0" smtClean="0">
                          <a:effectLst/>
                          <a:latin typeface="Times New Roman"/>
                        </a:rPr>
                        <a:t>  у озера Малый </a:t>
                      </a:r>
                      <a:r>
                        <a:rPr lang="ru-RU" sz="1200" b="0" i="1" u="none" strike="noStrike" baseline="0" dirty="0" err="1" smtClean="0">
                          <a:effectLst/>
                          <a:latin typeface="Times New Roman"/>
                        </a:rPr>
                        <a:t>Тарангул</a:t>
                      </a:r>
                      <a:endParaRPr lang="ru-RU" sz="1200" b="0" i="1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100 000</a:t>
                      </a:r>
                    </a:p>
                    <a:p>
                      <a:pPr algn="r" fontAlgn="b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50000</a:t>
                      </a:r>
                    </a:p>
                    <a:p>
                      <a:pPr algn="r" fontAlgn="b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84253,2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7248" name="Rectangle 2"/>
          <p:cNvSpPr>
            <a:spLocks noChangeArrowheads="1"/>
          </p:cNvSpPr>
          <p:nvPr/>
        </p:nvSpPr>
        <p:spPr bwMode="auto">
          <a:xfrm>
            <a:off x="7832725" y="892175"/>
            <a:ext cx="12588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1200">
                <a:solidFill>
                  <a:srgbClr val="000000"/>
                </a:solidFill>
              </a:rPr>
              <a:t>тыс.тенге</a:t>
            </a:r>
          </a:p>
        </p:txBody>
      </p:sp>
      <p:sp>
        <p:nvSpPr>
          <p:cNvPr id="137249" name="Номер слайда 5"/>
          <p:cNvSpPr txBox="1">
            <a:spLocks/>
          </p:cNvSpPr>
          <p:nvPr/>
        </p:nvSpPr>
        <p:spPr bwMode="auto">
          <a:xfrm>
            <a:off x="4038600" y="6519863"/>
            <a:ext cx="18288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fld id="{8D538F05-A895-4A99-AC89-B94D3EBFDB5E}" type="slidenum">
              <a:rPr lang="ru-RU" altLang="ru-RU" sz="1200" b="1">
                <a:solidFill>
                  <a:srgbClr val="7F7F7F"/>
                </a:solidFill>
              </a:rPr>
              <a:pPr algn="ctr" eaLnBrk="1" hangingPunct="1"/>
              <a:t>9</a:t>
            </a:fld>
            <a:endParaRPr lang="ru-RU" altLang="ru-RU" sz="1200" b="1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400" b="1" dirty="0">
                <a:solidFill>
                  <a:srgbClr val="0000CC"/>
                </a:solidFill>
              </a:rPr>
              <a:t>Целевые трансферты из областного бюджета                       на </a:t>
            </a:r>
            <a:r>
              <a:rPr lang="ru-RU" altLang="ru-RU" sz="2400" b="1" dirty="0" smtClean="0">
                <a:solidFill>
                  <a:srgbClr val="0000CC"/>
                </a:solidFill>
              </a:rPr>
              <a:t>2026 </a:t>
            </a:r>
            <a:r>
              <a:rPr lang="ru-RU" altLang="ru-RU" sz="2400" b="1" dirty="0">
                <a:solidFill>
                  <a:srgbClr val="0000CC"/>
                </a:solidFill>
              </a:rPr>
              <a:t>год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501557"/>
              </p:ext>
            </p:extLst>
          </p:nvPr>
        </p:nvGraphicFramePr>
        <p:xfrm>
          <a:off x="609600" y="1752600"/>
          <a:ext cx="8382000" cy="484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1800"/>
                <a:gridCol w="1600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Многофакторное обследование гидротехнических сооружений ограждающей дамбы пруда-накопителя аварийного сброса сточных вод г. Сергеевка района Шал акына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0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на приобретение жилья коммунального жилищного фонда для социально уязвимых слоев населения 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202992,6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Содержание учреждений культуры района Шал акына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5000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Проведение комплексной вневедомственной экспертизы по поэтапной разработке и корректировке схем развития и застройки сельских населенных пунктов Северо-Казахстанской области (проекты 2024 года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Поэтапная</a:t>
                      </a:r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разработка и корректировка схем развития и застройки сельских населенных пунктов СКО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35574</a:t>
                      </a:r>
                    </a:p>
                    <a:p>
                      <a:endParaRPr lang="ru-RU" sz="12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endParaRPr lang="ru-RU" sz="12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24559,8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Содержание автомобильных дорог районного значения 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100000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Средний ремонт автомобильной дороги р-</a:t>
                      </a:r>
                      <a:r>
                        <a:rPr lang="ru-RU" sz="1200" b="0" i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го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значения с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. Бирлик </a:t>
                      </a:r>
                      <a:r>
                        <a:rPr lang="ru-RU" sz="1200" b="0" i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Приишимского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сельского округа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91000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на фонд оплаты труда  Центра оказания специальных социальных 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услуг</a:t>
                      </a:r>
                    </a:p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Текущие расходы Центра оказания специальных </a:t>
                      </a:r>
                      <a:r>
                        <a:rPr lang="ru-RU" sz="1200" b="0" i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соц.услуг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72763</a:t>
                      </a:r>
                    </a:p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5386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dirty="0" smtClean="0">
                          <a:effectLst/>
                          <a:latin typeface="Times New Roman"/>
                        </a:rPr>
                        <a:t>текущее содержание Центра поддержки семьи</a:t>
                      </a:r>
                    </a:p>
                    <a:p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24714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Текущий ремонт уличного освещения села Бирлик района Шал акына СКО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53334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Устройство детской игровой </a:t>
                      </a:r>
                      <a:r>
                        <a:rPr lang="ru-RU" sz="1200" b="0" i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прощадки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в селе Бирлик </a:t>
                      </a:r>
                      <a:r>
                        <a:rPr lang="ru-RU" sz="1200" b="0" i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Приишимского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сельского округа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5400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256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Номер слайда 5"/>
          <p:cNvSpPr>
            <a:spLocks noGrp="1"/>
          </p:cNvSpPr>
          <p:nvPr>
            <p:ph type="sldNum" sz="quarter" idx="16"/>
          </p:nvPr>
        </p:nvSpPr>
        <p:spPr bwMode="auto">
          <a:xfrm>
            <a:off x="4000500" y="6553200"/>
            <a:ext cx="1828800" cy="2127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FA95526-9020-4680-A20F-323E7F8C3996}" type="slidenum">
              <a:rPr lang="ru-RU" altLang="ru-RU" smtClean="0">
                <a:latin typeface="Arial" pitchFamily="34" charset="0"/>
              </a:rPr>
              <a:pPr/>
              <a:t>11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23850"/>
            <a:ext cx="8001000" cy="1214438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200" dirty="0" smtClean="0">
                <a:solidFill>
                  <a:srgbClr val="0000FF"/>
                </a:solidFill>
                <a:effectLst/>
              </a:rPr>
              <a:t>Расходы на реализацию мероприятий </a:t>
            </a:r>
            <a:br>
              <a:rPr lang="ru-RU" sz="2200" dirty="0" smtClean="0">
                <a:solidFill>
                  <a:srgbClr val="0000FF"/>
                </a:solidFill>
                <a:effectLst/>
              </a:rPr>
            </a:br>
            <a:r>
              <a:rPr lang="ru-RU" sz="2200" dirty="0" smtClean="0">
                <a:solidFill>
                  <a:srgbClr val="0000FF"/>
                </a:solidFill>
                <a:effectLst/>
              </a:rPr>
              <a:t>в сфере социальной помощи </a:t>
            </a:r>
            <a:br>
              <a:rPr lang="ru-RU" sz="2200" dirty="0" smtClean="0">
                <a:solidFill>
                  <a:srgbClr val="0000FF"/>
                </a:solidFill>
                <a:effectLst/>
              </a:rPr>
            </a:br>
            <a:r>
              <a:rPr lang="ru-RU" sz="2200" dirty="0" smtClean="0">
                <a:solidFill>
                  <a:srgbClr val="0000FF"/>
                </a:solidFill>
                <a:effectLst/>
              </a:rPr>
              <a:t>и социального обеспечения</a:t>
            </a:r>
          </a:p>
        </p:txBody>
      </p:sp>
      <p:graphicFrame>
        <p:nvGraphicFramePr>
          <p:cNvPr id="200803" name="Group 9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66011906"/>
              </p:ext>
            </p:extLst>
          </p:nvPr>
        </p:nvGraphicFramePr>
        <p:xfrm>
          <a:off x="914400" y="2084388"/>
          <a:ext cx="6641570" cy="2898905"/>
        </p:xfrm>
        <a:graphic>
          <a:graphicData uri="http://schemas.openxmlformats.org/drawingml/2006/table">
            <a:tbl>
              <a:tblPr/>
              <a:tblGrid>
                <a:gridCol w="3390866"/>
                <a:gridCol w="1121304"/>
                <a:gridCol w="1008096"/>
                <a:gridCol w="1121304"/>
              </a:tblGrid>
              <a:tr h="274262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</a:rPr>
                        <a:t>тыс. тенге</a:t>
                      </a:r>
                    </a:p>
                  </a:txBody>
                  <a:tcPr marL="91435" marR="91435" marT="45696" marB="45696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07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 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план*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0434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утверждено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год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65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социальную помощь и социальное обеспечение -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437010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396761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396761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0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обеспечение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39364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45000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45000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помощь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345048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296969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296969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услуги в области социальной помощи и социального обеспечения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52598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54792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54792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Номер слайда 5"/>
          <p:cNvSpPr>
            <a:spLocks noGrp="1"/>
          </p:cNvSpPr>
          <p:nvPr>
            <p:ph type="sldNum" sz="quarter" idx="16"/>
          </p:nvPr>
        </p:nvSpPr>
        <p:spPr bwMode="auto">
          <a:xfrm>
            <a:off x="4038600" y="6521450"/>
            <a:ext cx="1828800" cy="238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2CF8B2-72DF-4FBF-8BFC-FD78F5764ECD}" type="slidenum">
              <a:rPr lang="ru-RU" altLang="ru-RU" smtClean="0">
                <a:latin typeface="Arial" pitchFamily="34" charset="0"/>
              </a:rPr>
              <a:pPr/>
              <a:t>12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1402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33363"/>
            <a:ext cx="8210550" cy="9906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itchFamily="18" charset="0"/>
              <a:buNone/>
            </a:pPr>
            <a:r>
              <a:rPr lang="ru-RU" altLang="ru-RU" sz="2000" smtClean="0">
                <a:solidFill>
                  <a:srgbClr val="0000FF"/>
                </a:solidFill>
                <a:effectLst/>
              </a:rPr>
              <a:t>Расходы на реализацию мероприятий в сфере культуры, спорта и информационного пространства</a:t>
            </a:r>
          </a:p>
        </p:txBody>
      </p:sp>
      <p:graphicFrame>
        <p:nvGraphicFramePr>
          <p:cNvPr id="202866" name="Group 11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08380028"/>
              </p:ext>
            </p:extLst>
          </p:nvPr>
        </p:nvGraphicFramePr>
        <p:xfrm>
          <a:off x="381000" y="1543050"/>
          <a:ext cx="7438329" cy="3149446"/>
        </p:xfrm>
        <a:graphic>
          <a:graphicData uri="http://schemas.openxmlformats.org/drawingml/2006/table">
            <a:tbl>
              <a:tblPr/>
              <a:tblGrid>
                <a:gridCol w="4589417"/>
                <a:gridCol w="1104860"/>
                <a:gridCol w="850286"/>
                <a:gridCol w="893766"/>
              </a:tblGrid>
              <a:tr h="438150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</a:rPr>
                        <a:t>тыс. тенге</a:t>
                      </a:r>
                    </a:p>
                  </a:txBody>
                  <a:tcPr marL="91441" marR="91441" marT="45631" marB="45631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01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 план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план*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7413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год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культуру, спорт, информационное пространство – всего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646843,4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655254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655254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1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Деятельность в области культуры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354431,4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371940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371940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1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69925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62395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62395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1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Информационное пространство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172920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171657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171657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услуги по организации культуры, спорта, информационного пространства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49567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49262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49262</a:t>
                      </a:r>
                    </a:p>
                  </a:txBody>
                  <a:tcPr marL="91441" marR="91441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0346" name="Прямоугольник 6"/>
          <p:cNvSpPr>
            <a:spLocks noChangeArrowheads="1"/>
          </p:cNvSpPr>
          <p:nvPr/>
        </p:nvSpPr>
        <p:spPr bwMode="auto">
          <a:xfrm>
            <a:off x="381000" y="6286500"/>
            <a:ext cx="84582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200" i="1" dirty="0">
                <a:solidFill>
                  <a:srgbClr val="000000"/>
                </a:solidFill>
                <a:cs typeface="Arial" pitchFamily="34" charset="0"/>
              </a:rPr>
              <a:t>Примечание: *  прогноз на </a:t>
            </a:r>
            <a:r>
              <a:rPr lang="ru-RU" altLang="ru-RU" sz="1200" i="1" dirty="0" smtClean="0">
                <a:solidFill>
                  <a:srgbClr val="000000"/>
                </a:solidFill>
                <a:cs typeface="Arial" pitchFamily="34" charset="0"/>
              </a:rPr>
              <a:t>2022-2024 </a:t>
            </a:r>
            <a:r>
              <a:rPr lang="ru-RU" altLang="ru-RU" sz="1200" i="1" dirty="0">
                <a:solidFill>
                  <a:srgbClr val="000000"/>
                </a:solidFill>
                <a:cs typeface="Arial" pitchFamily="34" charset="0"/>
              </a:rPr>
              <a:t>годы - без учета целевых трансфертов из республиканского бюджета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187842D-DACF-4197-870F-41439CBCE800}" type="slidenum">
              <a:rPr lang="ru-RU" altLang="ru-RU" smtClean="0">
                <a:latin typeface="Arial" pitchFamily="34" charset="0"/>
              </a:rPr>
              <a:pPr/>
              <a:t>13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8077200" cy="16002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200" dirty="0" smtClean="0">
                <a:solidFill>
                  <a:srgbClr val="0000FF"/>
                </a:solidFill>
                <a:effectLst/>
              </a:rPr>
              <a:t>Расходы на жилищно-коммунальное хозяйство, обеспечение транспортной инфраструктуры и коммуникаций </a:t>
            </a:r>
          </a:p>
        </p:txBody>
      </p:sp>
      <p:graphicFrame>
        <p:nvGraphicFramePr>
          <p:cNvPr id="205910" name="Group 8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06368931"/>
              </p:ext>
            </p:extLst>
          </p:nvPr>
        </p:nvGraphicFramePr>
        <p:xfrm>
          <a:off x="685800" y="2209800"/>
          <a:ext cx="6700088" cy="2484460"/>
        </p:xfrm>
        <a:graphic>
          <a:graphicData uri="http://schemas.openxmlformats.org/drawingml/2006/table">
            <a:tbl>
              <a:tblPr/>
              <a:tblGrid>
                <a:gridCol w="3252281"/>
                <a:gridCol w="1300912"/>
                <a:gridCol w="1115068"/>
                <a:gridCol w="1031827"/>
              </a:tblGrid>
              <a:tr h="275900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тыс. тенге</a:t>
                      </a:r>
                    </a:p>
                  </a:txBody>
                  <a:tcPr marL="91439" marR="91439" marT="45757" marB="4575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82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 год </a:t>
                      </a:r>
                    </a:p>
                  </a:txBody>
                  <a:tcPr marL="91439" marR="91439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прогноз*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7587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утверждено</a:t>
                      </a: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 год</a:t>
                      </a:r>
                    </a:p>
                  </a:txBody>
                  <a:tcPr marL="91439" marR="91439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 год</a:t>
                      </a:r>
                    </a:p>
                  </a:txBody>
                  <a:tcPr marL="91439" marR="91439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759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679523,5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225000</a:t>
                      </a: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225000</a:t>
                      </a: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9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39" marR="91439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Жилищное хозяйство</a:t>
                      </a:r>
                    </a:p>
                  </a:txBody>
                  <a:tcPr marL="91439" marR="91439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207992,6</a:t>
                      </a:r>
                      <a:endParaRPr lang="ru-RU" sz="1200" dirty="0"/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59131</a:t>
                      </a:r>
                      <a:endParaRPr lang="ru-RU" sz="1200" dirty="0"/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59131</a:t>
                      </a:r>
                      <a:endParaRPr lang="ru-RU" sz="1200" dirty="0"/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9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Коммунальное хозяйство</a:t>
                      </a:r>
                    </a:p>
                  </a:txBody>
                  <a:tcPr marL="91439" marR="91439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116379,9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75869</a:t>
                      </a: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75869</a:t>
                      </a: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6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 населенных пунктов</a:t>
                      </a:r>
                    </a:p>
                  </a:txBody>
                  <a:tcPr marL="91439" marR="91439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132808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90000</a:t>
                      </a: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90000</a:t>
                      </a: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9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 и коммуникации</a:t>
                      </a:r>
                    </a:p>
                  </a:txBody>
                  <a:tcPr marL="91439" marR="91439" marT="45757" marB="4575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222343</a:t>
                      </a: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372000</a:t>
                      </a: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479137</a:t>
                      </a:r>
                    </a:p>
                  </a:txBody>
                  <a:tcPr marL="91439" marR="91439" marT="45758" marB="457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Номер слайда 5"/>
          <p:cNvSpPr>
            <a:spLocks noGrp="1"/>
          </p:cNvSpPr>
          <p:nvPr>
            <p:ph type="sldNum" sz="quarter" idx="16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7E84B8-FA7E-4183-B569-FB00349CDD07}" type="slidenum">
              <a:rPr lang="ru-RU" altLang="ru-RU" smtClean="0">
                <a:latin typeface="Arial" pitchFamily="34" charset="0"/>
              </a:rPr>
              <a:pPr/>
              <a:t>14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14233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74295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itchFamily="18" charset="0"/>
              <a:buNone/>
            </a:pPr>
            <a:r>
              <a:rPr lang="ru-RU" altLang="ru-RU" sz="2000" dirty="0" smtClean="0"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Финансовая поддержка специалистам социальной сферы, прибывшим для работы в сельскую местность, </a:t>
            </a:r>
            <a:r>
              <a:rPr lang="ru-RU" altLang="ru-RU" sz="1400" b="0" i="1" dirty="0" err="1" smtClean="0"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тыс.тенге</a:t>
            </a:r>
            <a:endParaRPr lang="ru-RU" altLang="ru-RU" sz="1400" b="0" i="1" dirty="0" smtClean="0"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Group 61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17440278"/>
              </p:ext>
            </p:extLst>
          </p:nvPr>
        </p:nvGraphicFramePr>
        <p:xfrm>
          <a:off x="304800" y="1066800"/>
          <a:ext cx="7848600" cy="4038596"/>
        </p:xfrm>
        <a:graphic>
          <a:graphicData uri="http://schemas.openxmlformats.org/drawingml/2006/table">
            <a:tbl>
              <a:tblPr/>
              <a:tblGrid>
                <a:gridCol w="415984"/>
                <a:gridCol w="1933351"/>
                <a:gridCol w="673903"/>
                <a:gridCol w="634362"/>
                <a:gridCol w="879099"/>
                <a:gridCol w="3311901"/>
              </a:tblGrid>
              <a:tr h="35050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отрасли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Меры социальной поддержки, утвержденный      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5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Подъемное пособие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Бюджетные кредиты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0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за 2026  год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за 2026  год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67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-во спец.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-во спец.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Здравоохранение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Образование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10813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8650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Социальное обеспечение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Культура 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услуги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Агропромышленный комплекс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Государственные служащие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8650</a:t>
                      </a:r>
                      <a:endParaRPr lang="ru-RU" sz="11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828800"/>
            <a:ext cx="8915400" cy="25146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2400" b="1" dirty="0">
                <a:solidFill>
                  <a:prstClr val="white"/>
                </a:solidFill>
                <a:ea typeface="+mn-ea"/>
              </a:rPr>
              <a:t/>
            </a:r>
            <a:br>
              <a:rPr lang="ru-RU" sz="2400" b="1" dirty="0">
                <a:solidFill>
                  <a:prstClr val="white"/>
                </a:solidFill>
                <a:ea typeface="+mn-ea"/>
              </a:rPr>
            </a:br>
            <a:r>
              <a:rPr lang="ru-RU" sz="2400" b="1" dirty="0" smtClean="0">
                <a:solidFill>
                  <a:prstClr val="white"/>
                </a:solidFill>
                <a:ea typeface="+mn-ea"/>
              </a:rPr>
              <a:t/>
            </a:r>
            <a:br>
              <a:rPr lang="ru-RU" sz="2400" b="1" dirty="0" smtClean="0">
                <a:solidFill>
                  <a:prstClr val="white"/>
                </a:solidFill>
                <a:ea typeface="+mn-ea"/>
              </a:rPr>
            </a:br>
            <a:r>
              <a:rPr lang="ru-RU" sz="2400" b="1" dirty="0">
                <a:solidFill>
                  <a:prstClr val="white"/>
                </a:solidFill>
                <a:ea typeface="+mn-ea"/>
              </a:rPr>
              <a:t/>
            </a:r>
            <a:br>
              <a:rPr lang="ru-RU" sz="2400" b="1" dirty="0">
                <a:solidFill>
                  <a:prstClr val="white"/>
                </a:solidFill>
                <a:ea typeface="+mn-ea"/>
              </a:rPr>
            </a:b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Четвертый уровень бюджета - самостоятельный бюджет местного самоуправления</a:t>
            </a:r>
            <a:b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по району Шал акына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4387" name="Номер слайда 5"/>
          <p:cNvSpPr txBox="1">
            <a:spLocks/>
          </p:cNvSpPr>
          <p:nvPr/>
        </p:nvSpPr>
        <p:spPr bwMode="auto">
          <a:xfrm>
            <a:off x="4343400" y="6242050"/>
            <a:ext cx="1295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kk-KZ" altLang="ru-RU" sz="1200" b="1" dirty="0" smtClean="0">
                <a:solidFill>
                  <a:srgbClr val="7F7F7F"/>
                </a:solidFill>
              </a:rPr>
              <a:t>18</a:t>
            </a:r>
            <a:endParaRPr lang="ru-RU" altLang="ru-RU" sz="1200" b="1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8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2192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 eaLnBrk="1" hangingPunct="1">
              <a:buFont typeface="Georgia" pitchFamily="18" charset="0"/>
              <a:buNone/>
            </a:pPr>
            <a:r>
              <a:rPr lang="ru-RU" sz="2000" b="1" dirty="0" smtClean="0">
                <a:solidFill>
                  <a:srgbClr val="CACAFF">
                    <a:lumMod val="75000"/>
                  </a:srgb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Информация о количестве местного самоуправления                                     с численностью населения </a:t>
            </a:r>
            <a:r>
              <a:rPr lang="ru-RU" altLang="ru-RU" sz="1800" b="0" i="1" dirty="0" smtClean="0"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1800" b="0" i="1" dirty="0" smtClean="0"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altLang="ru-RU" sz="1800" dirty="0" smtClean="0"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63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4191000" y="6248400"/>
            <a:ext cx="838200" cy="39687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65D63AC-9F5B-4A72-BEF5-D99D362304B8}" type="slidenum">
              <a:rPr lang="ru-RU" altLang="ru-RU" smtClean="0">
                <a:latin typeface="Arial" pitchFamily="34" charset="0"/>
              </a:rPr>
              <a:pPr/>
              <a:t>16</a:t>
            </a:fld>
            <a:endParaRPr lang="ru-RU" altLang="ru-RU" dirty="0" smtClean="0">
              <a:latin typeface="Arial" pitchFamily="34" charset="0"/>
            </a:endParaRPr>
          </a:p>
        </p:txBody>
      </p:sp>
      <p:graphicFrame>
        <p:nvGraphicFramePr>
          <p:cNvPr id="6" name="Group 7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366461011"/>
              </p:ext>
            </p:extLst>
          </p:nvPr>
        </p:nvGraphicFramePr>
        <p:xfrm>
          <a:off x="1371600" y="1524000"/>
          <a:ext cx="6705600" cy="4252459"/>
        </p:xfrm>
        <a:graphic>
          <a:graphicData uri="http://schemas.openxmlformats.org/drawingml/2006/table">
            <a:tbl>
              <a:tblPr/>
              <a:tblGrid>
                <a:gridCol w="659567"/>
                <a:gridCol w="3847475"/>
                <a:gridCol w="2198558"/>
              </a:tblGrid>
              <a:tr h="7620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сельского округа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населения по </a:t>
                      </a:r>
                      <a:r>
                        <a:rPr kumimoji="0" lang="ru-RU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данным </a:t>
                      </a:r>
                      <a:r>
                        <a:rPr kumimoji="0" lang="ru-RU" sz="11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акиматов</a:t>
                      </a:r>
                      <a:r>
                        <a:rPr kumimoji="0" lang="ru-RU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сельских округов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чел.(по состоянию на 1 января 2026  года)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809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Афанасьевский</a:t>
                      </a:r>
                      <a:endParaRPr lang="ru-RU" sz="1200" b="0" i="0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481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Аютасский</a:t>
                      </a:r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1 673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Городецкий </a:t>
                      </a:r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Жанажольский</a:t>
                      </a:r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Арай</a:t>
                      </a:r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Новопокровский</a:t>
                      </a:r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Приишимский</a:t>
                      </a:r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Семипольский</a:t>
                      </a:r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3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Сухорабовский</a:t>
                      </a:r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Юбилейный</a:t>
                      </a:r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1 082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Г.Сергеевка</a:t>
                      </a:r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8048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T="45742" marB="4574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16573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2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46075" y="433388"/>
            <a:ext cx="8797925" cy="328612"/>
          </a:xfrm>
        </p:spPr>
        <p:txBody>
          <a:bodyPr/>
          <a:lstStyle/>
          <a:p>
            <a:pPr algn="ctr" eaLnBrk="1" hangingPunct="1"/>
            <a:r>
              <a:rPr lang="ru-RU" altLang="ru-RU" sz="1800" b="1" dirty="0" smtClean="0">
                <a:solidFill>
                  <a:srgbClr val="0000FF"/>
                </a:solidFill>
              </a:rPr>
              <a:t>Уточненный бюджет </a:t>
            </a:r>
            <a:r>
              <a:rPr lang="ru-RU" altLang="ru-RU" sz="1800" b="1" dirty="0" smtClean="0">
                <a:solidFill>
                  <a:srgbClr val="0000FF"/>
                </a:solidFill>
              </a:rPr>
              <a:t>сельских округов на 2026</a:t>
            </a:r>
            <a:r>
              <a:rPr lang="en-US" altLang="ru-RU" sz="1800" b="1" dirty="0" smtClean="0">
                <a:solidFill>
                  <a:srgbClr val="0000FF"/>
                </a:solidFill>
              </a:rPr>
              <a:t> </a:t>
            </a:r>
            <a:r>
              <a:rPr lang="ru-RU" altLang="ru-RU" sz="1800" b="1" dirty="0" smtClean="0">
                <a:solidFill>
                  <a:srgbClr val="0000FF"/>
                </a:solidFill>
              </a:rPr>
              <a:t> год                                              </a:t>
            </a:r>
          </a:p>
        </p:txBody>
      </p:sp>
      <p:graphicFrame>
        <p:nvGraphicFramePr>
          <p:cNvPr id="10340" name="Group 10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50196"/>
              </p:ext>
            </p:extLst>
          </p:nvPr>
        </p:nvGraphicFramePr>
        <p:xfrm>
          <a:off x="228600" y="816264"/>
          <a:ext cx="8209371" cy="5957325"/>
        </p:xfrm>
        <a:graphic>
          <a:graphicData uri="http://schemas.openxmlformats.org/drawingml/2006/table">
            <a:tbl>
              <a:tblPr/>
              <a:tblGrid>
                <a:gridCol w="711620"/>
                <a:gridCol w="640458"/>
                <a:gridCol w="498134"/>
                <a:gridCol w="569296"/>
                <a:gridCol w="569296"/>
                <a:gridCol w="498134"/>
                <a:gridCol w="426972"/>
                <a:gridCol w="569296"/>
                <a:gridCol w="545994"/>
                <a:gridCol w="379112"/>
                <a:gridCol w="426972"/>
                <a:gridCol w="569296"/>
                <a:gridCol w="523875"/>
                <a:gridCol w="426972"/>
                <a:gridCol w="355810"/>
                <a:gridCol w="498134"/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Сельские округа</a:t>
                      </a:r>
                    </a:p>
                  </a:txBody>
                  <a:tcPr marL="91448" marR="9144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всего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48" marR="9144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8" marR="91448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Расходы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48" marR="9144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7D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8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неналоговые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трансферты 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субвенции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Свободные остатки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аппарата 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Освещение улиц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санитарии населенных 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дороги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Водоснабжение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безродные захоронение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бюджетные изъятия</a:t>
                      </a:r>
                    </a:p>
                  </a:txBody>
                  <a:tcPr marL="91448" marR="91448" marT="45712" marB="45712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6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 них:</a:t>
                      </a:r>
                    </a:p>
                  </a:txBody>
                  <a:tcPr marL="91448" marR="9144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1362771,4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353351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4356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962885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25488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16691,4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1362771,4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464264,2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81592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117009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34956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537977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14696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111664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111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Афанасьевский</a:t>
                      </a:r>
                      <a:endParaRPr lang="ru-RU" sz="1050" b="1" i="0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132538,9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9209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120500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2827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132538,9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43363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1671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86782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8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Аютасский</a:t>
                      </a:r>
                      <a:endParaRPr lang="ru-RU" sz="105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72384,4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27459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42522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2402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72384,4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38922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392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Городецкий </a:t>
                      </a:r>
                      <a:endParaRPr lang="ru-RU" sz="105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42411,7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19942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16234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4230,7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42411,7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30111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1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Жанажольский</a:t>
                      </a:r>
                      <a:endParaRPr lang="ru-RU" sz="105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107922,7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6063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97442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3041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1376,7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107922,7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47160,2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58324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Арай</a:t>
                      </a:r>
                      <a:endParaRPr lang="ru-RU" sz="105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42527,7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9878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29137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1300,7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42527,7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34403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Новопокровский</a:t>
                      </a:r>
                      <a:endParaRPr lang="ru-RU" sz="105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50104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34828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2728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2829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50104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42426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Приишимский</a:t>
                      </a:r>
                      <a:endParaRPr lang="ru-RU" sz="105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117665,6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12791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101571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1953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1350,6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117665,6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31613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54982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Семипольский</a:t>
                      </a:r>
                      <a:endParaRPr lang="ru-RU" sz="105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45932,5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7308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35946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2672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45932,5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38156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Сухорабовский</a:t>
                      </a:r>
                      <a:endParaRPr lang="ru-RU" sz="105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46150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3337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2728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46150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40270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Юбилейный</a:t>
                      </a:r>
                      <a:endParaRPr lang="ru-RU" sz="105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210788,9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19658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182985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5225,9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210788,9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42991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3843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17600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145934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86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Г.Сергеевка</a:t>
                      </a:r>
                      <a:endParaRPr lang="ru-RU" sz="105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494345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228687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3656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261695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494345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74849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30756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234236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111664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7513" name="Text Box 95"/>
          <p:cNvSpPr txBox="1">
            <a:spLocks noChangeArrowheads="1"/>
          </p:cNvSpPr>
          <p:nvPr/>
        </p:nvSpPr>
        <p:spPr bwMode="auto">
          <a:xfrm>
            <a:off x="7848600" y="669925"/>
            <a:ext cx="15128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altLang="ru-RU" sz="1200" b="1">
                <a:solidFill>
                  <a:srgbClr val="000000"/>
                </a:solidFill>
              </a:rPr>
              <a:t>тыс.тенге</a:t>
            </a:r>
          </a:p>
        </p:txBody>
      </p:sp>
      <p:sp>
        <p:nvSpPr>
          <p:cNvPr id="147514" name="Номер слайда 5"/>
          <p:cNvSpPr txBox="1">
            <a:spLocks/>
          </p:cNvSpPr>
          <p:nvPr/>
        </p:nvSpPr>
        <p:spPr bwMode="auto">
          <a:xfrm flipV="1">
            <a:off x="4267200" y="6780213"/>
            <a:ext cx="12954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1200" b="1" dirty="0" smtClean="0">
                <a:solidFill>
                  <a:srgbClr val="7F7F7F"/>
                </a:solidFill>
              </a:rPr>
              <a:t>22</a:t>
            </a:r>
            <a:endParaRPr lang="ru-RU" altLang="ru-RU" sz="1200" b="1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13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0_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23375</TotalTime>
  <Words>1589</Words>
  <Application>Microsoft Office PowerPoint</Application>
  <PresentationFormat>Экран (4:3)</PresentationFormat>
  <Paragraphs>598</Paragraphs>
  <Slides>17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Воздушный поток</vt:lpstr>
      <vt:lpstr>Пиксел</vt:lpstr>
      <vt:lpstr>1_Пиксел</vt:lpstr>
      <vt:lpstr>4_Воздушный поток</vt:lpstr>
      <vt:lpstr>5_Пиксел</vt:lpstr>
      <vt:lpstr>7_Пиксел</vt:lpstr>
      <vt:lpstr>10_Пиксел</vt:lpstr>
      <vt:lpstr>ГРАЖДАНСКИЙ БЮДЖЕТ района Шал акына  на 2026–2028 годы </vt:lpstr>
      <vt:lpstr>Уважаемые посетители сайта!</vt:lpstr>
      <vt:lpstr>Законодательная база бюджетного процесса</vt:lpstr>
      <vt:lpstr>Презентация PowerPoint</vt:lpstr>
      <vt:lpstr>Планирование районного бюджета</vt:lpstr>
      <vt:lpstr> Структура поступлений бюджета   района Шал акына на 2026-2028 годы, тыс.тенге </vt:lpstr>
      <vt:lpstr>   Расходы бюджета района  Шал акына на 2026-2028 годы,  тыс. тенге агрегированная форма   </vt:lpstr>
      <vt:lpstr>Целевые трансферты из республиканского бюджета на 2026 год</vt:lpstr>
      <vt:lpstr>Целевые трансферты из областного бюджета                       на 2026 год</vt:lpstr>
      <vt:lpstr>Целевые трансферты из областного бюджета                       на 2026 год</vt:lpstr>
      <vt:lpstr>Расходы на реализацию мероприятий  в сфере социальной помощи  и социального обеспечения</vt:lpstr>
      <vt:lpstr>Расходы на реализацию мероприятий в сфере культуры, спорта и информационного пространства</vt:lpstr>
      <vt:lpstr>Расходы на жилищно-коммунальное хозяйство, обеспечение транспортной инфраструктуры и коммуникаций </vt:lpstr>
      <vt:lpstr>Финансовая поддержка специалистам социальной сферы, прибывшим для работы в сельскую местность, тыс.тенге</vt:lpstr>
      <vt:lpstr>   Четвертый уровень бюджета - самостоятельный бюджет местного самоуправления по району Шал акына   </vt:lpstr>
      <vt:lpstr>Информация о количестве местного самоуправления                                     с численностью населения  </vt:lpstr>
      <vt:lpstr>Уточненный бюджет сельских округов на 2026  год              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Альфия Ф. Садыкова</dc:creator>
  <cp:lastModifiedBy>User</cp:lastModifiedBy>
  <cp:revision>1107</cp:revision>
  <cp:lastPrinted>2022-02-23T05:04:01Z</cp:lastPrinted>
  <dcterms:created xsi:type="dcterms:W3CDTF">1601-01-01T00:00:00Z</dcterms:created>
  <dcterms:modified xsi:type="dcterms:W3CDTF">2026-09-15T11:12:23Z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