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1"/>
  </p:notesMasterIdLst>
  <p:sldIdLst>
    <p:sldId id="256" r:id="rId4"/>
    <p:sldId id="257" r:id="rId5"/>
    <p:sldId id="258" r:id="rId6"/>
    <p:sldId id="268" r:id="rId7"/>
    <p:sldId id="269" r:id="rId8"/>
    <p:sldId id="263" r:id="rId9"/>
    <p:sldId id="264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ru-RU"/>
              <a:t>Для правки формата примечаний щелкните мышью</a:t>
            </a:r>
            <a:endParaRPr/>
          </a:p>
        </p:txBody>
      </p:sp>
      <p:sp>
        <p:nvSpPr>
          <p:cNvPr id="14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ru-RU"/>
              <a:t>&lt;заголовок&gt;</a:t>
            </a:r>
            <a:endParaRPr/>
          </a:p>
        </p:txBody>
      </p:sp>
      <p:sp>
        <p:nvSpPr>
          <p:cNvPr id="143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r>
              <a:rPr lang="ru-RU"/>
              <a:t>&lt;дата/время&gt;</a:t>
            </a:r>
            <a:endParaRPr/>
          </a:p>
        </p:txBody>
      </p:sp>
      <p:sp>
        <p:nvSpPr>
          <p:cNvPr id="144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r>
              <a:rPr lang="ru-RU"/>
              <a:t>&lt;нижний колонтитул&gt;</a:t>
            </a:r>
            <a:endParaRPr/>
          </a:p>
        </p:txBody>
      </p:sp>
      <p:sp>
        <p:nvSpPr>
          <p:cNvPr id="145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pPr algn="r"/>
            <a:fld id="{6B01FFA7-70D1-4A1B-802F-F63302E9CEA8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9099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</p:spPr>
        <p:txBody>
          <a:bodyPr lIns="91080" tIns="45360" rIns="91080" bIns="45360"/>
          <a:lstStyle/>
          <a:p>
            <a:endParaRPr/>
          </a:p>
        </p:txBody>
      </p:sp>
      <p:sp>
        <p:nvSpPr>
          <p:cNvPr id="210" name="TextShape 2"/>
          <p:cNvSpPr txBox="1"/>
          <p:nvPr/>
        </p:nvSpPr>
        <p:spPr>
          <a:xfrm>
            <a:off x="3850560" y="9428760"/>
            <a:ext cx="2945160" cy="496080"/>
          </a:xfrm>
          <a:prstGeom prst="rect">
            <a:avLst/>
          </a:prstGeom>
        </p:spPr>
        <p:txBody>
          <a:bodyPr lIns="91080" tIns="45360" rIns="91080" bIns="45360" anchor="b"/>
          <a:lstStyle/>
          <a:p>
            <a:pPr algn="r">
              <a:lnSpc>
                <a:spcPct val="100000"/>
              </a:lnSpc>
            </a:pPr>
            <a:fld id="{F2615E9E-963E-4F1F-9107-85988226AFB1}" type="slidenum">
              <a:rPr lang="ru-RU" sz="1200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ubTitle"/>
          </p:nvPr>
        </p:nvSpPr>
        <p:spPr>
          <a:xfrm>
            <a:off x="457200" y="338400"/>
            <a:ext cx="8229240" cy="5807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49" name="Рисунок 48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50" name="Рисунок 49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subTitle"/>
          </p:nvPr>
        </p:nvSpPr>
        <p:spPr>
          <a:xfrm>
            <a:off x="457200" y="338400"/>
            <a:ext cx="8229240" cy="5807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94" name="Рисунок 93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95" name="Рисунок 94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subTitle"/>
          </p:nvPr>
        </p:nvSpPr>
        <p:spPr>
          <a:xfrm>
            <a:off x="457200" y="338400"/>
            <a:ext cx="8229240" cy="5807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139" name="Рисунок 138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40" name="Рисунок 139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stomShape 1"/>
          <p:cNvSpPr/>
          <p:nvPr/>
        </p:nvSpPr>
        <p:spPr>
          <a:xfrm>
            <a:off x="228600" y="228600"/>
            <a:ext cx="8695440" cy="2468520"/>
          </a:xfrm>
          <a:prstGeom prst="roundRect">
            <a:avLst>
              <a:gd name="adj" fmla="val 3362"/>
            </a:avLst>
          </a:pr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w="15840">
            <a:noFill/>
          </a:ln>
        </p:spPr>
      </p:sp>
      <p:sp>
        <p:nvSpPr>
          <p:cNvPr id="18" name="CustomShape 2"/>
          <p:cNvSpPr/>
          <p:nvPr/>
        </p:nvSpPr>
        <p:spPr>
          <a:xfrm>
            <a:off x="6047280" y="1824480"/>
            <a:ext cx="2876040" cy="713520"/>
          </a:xfrm>
          <a:prstGeom prst="rect">
            <a:avLst/>
          </a:prstGeom>
          <a:solidFill>
            <a:srgbClr val="C6E7FC"/>
          </a:solidFill>
          <a:ln w="9360">
            <a:noFill/>
          </a:ln>
        </p:spPr>
      </p:sp>
      <p:sp>
        <p:nvSpPr>
          <p:cNvPr id="2" name="CustomShape 3"/>
          <p:cNvSpPr/>
          <p:nvPr/>
        </p:nvSpPr>
        <p:spPr>
          <a:xfrm>
            <a:off x="2619360" y="1696320"/>
            <a:ext cx="5544000" cy="849600"/>
          </a:xfrm>
          <a:prstGeom prst="rect">
            <a:avLst/>
          </a:prstGeom>
          <a:solidFill>
            <a:srgbClr val="C6E7FC"/>
          </a:solidFill>
          <a:ln w="9360">
            <a:noFill/>
          </a:ln>
        </p:spPr>
      </p:sp>
      <p:sp>
        <p:nvSpPr>
          <p:cNvPr id="3" name="CustomShape 4"/>
          <p:cNvSpPr/>
          <p:nvPr/>
        </p:nvSpPr>
        <p:spPr>
          <a:xfrm>
            <a:off x="2828880" y="1708560"/>
            <a:ext cx="5467680" cy="77400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sp>
      <p:sp>
        <p:nvSpPr>
          <p:cNvPr id="4" name="CustomShape 5"/>
          <p:cNvSpPr/>
          <p:nvPr/>
        </p:nvSpPr>
        <p:spPr>
          <a:xfrm>
            <a:off x="5609520" y="1694880"/>
            <a:ext cx="3307680" cy="65124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sp>
      <p:sp>
        <p:nvSpPr>
          <p:cNvPr id="5" name="CustomShape 6"/>
          <p:cNvSpPr/>
          <p:nvPr/>
        </p:nvSpPr>
        <p:spPr>
          <a:xfrm>
            <a:off x="211680" y="1679400"/>
            <a:ext cx="8723160" cy="1329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6" name="CustomShape 7"/>
          <p:cNvSpPr/>
          <p:nvPr/>
        </p:nvSpPr>
        <p:spPr>
          <a:xfrm>
            <a:off x="228600" y="228600"/>
            <a:ext cx="8695440" cy="603468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w="15840">
            <a:noFill/>
          </a:ln>
        </p:spPr>
      </p:sp>
      <p:sp>
        <p:nvSpPr>
          <p:cNvPr id="7" name="CustomShape 8"/>
          <p:cNvSpPr/>
          <p:nvPr/>
        </p:nvSpPr>
        <p:spPr>
          <a:xfrm>
            <a:off x="6054840" y="5499360"/>
            <a:ext cx="2879640" cy="714600"/>
          </a:xfrm>
          <a:prstGeom prst="rect">
            <a:avLst/>
          </a:prstGeom>
          <a:solidFill>
            <a:srgbClr val="C6E7FC"/>
          </a:solidFill>
          <a:ln w="9360">
            <a:noFill/>
          </a:ln>
        </p:spPr>
      </p:sp>
      <p:sp>
        <p:nvSpPr>
          <p:cNvPr id="8" name="CustomShape 9"/>
          <p:cNvSpPr/>
          <p:nvPr/>
        </p:nvSpPr>
        <p:spPr>
          <a:xfrm>
            <a:off x="2622240" y="5370840"/>
            <a:ext cx="5551200" cy="851040"/>
          </a:xfrm>
          <a:prstGeom prst="rect">
            <a:avLst/>
          </a:prstGeom>
          <a:solidFill>
            <a:srgbClr val="C6E7FC"/>
          </a:solidFill>
          <a:ln w="9360">
            <a:noFill/>
          </a:ln>
        </p:spPr>
      </p:sp>
      <p:sp>
        <p:nvSpPr>
          <p:cNvPr id="9" name="CustomShape 10"/>
          <p:cNvSpPr/>
          <p:nvPr/>
        </p:nvSpPr>
        <p:spPr>
          <a:xfrm>
            <a:off x="2832120" y="5383080"/>
            <a:ext cx="5474520" cy="7750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sp>
      <p:sp>
        <p:nvSpPr>
          <p:cNvPr id="10" name="CustomShape 11"/>
          <p:cNvSpPr/>
          <p:nvPr/>
        </p:nvSpPr>
        <p:spPr>
          <a:xfrm>
            <a:off x="5616360" y="5369760"/>
            <a:ext cx="3312000" cy="65196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sp>
      <p:sp>
        <p:nvSpPr>
          <p:cNvPr id="11" name="CustomShape 12"/>
          <p:cNvSpPr/>
          <p:nvPr/>
        </p:nvSpPr>
        <p:spPr>
          <a:xfrm>
            <a:off x="211680" y="5353920"/>
            <a:ext cx="8723160" cy="13312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12" name="PlaceHolder 13"/>
          <p:cNvSpPr>
            <a:spLocks noGrp="1"/>
          </p:cNvSpPr>
          <p:nvPr>
            <p:ph type="title"/>
          </p:nvPr>
        </p:nvSpPr>
        <p:spPr>
          <a:xfrm>
            <a:off x="685800" y="1600200"/>
            <a:ext cx="7772040" cy="17798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mbria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13" name="PlaceHolder 14"/>
          <p:cNvSpPr>
            <a:spLocks noGrp="1"/>
          </p:cNvSpPr>
          <p:nvPr>
            <p:ph type="dt"/>
          </p:nvPr>
        </p:nvSpPr>
        <p:spPr>
          <a:xfrm>
            <a:off x="5163840" y="6250320"/>
            <a:ext cx="378648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r>
              <a:rPr lang="ru-RU" sz="1000">
                <a:solidFill>
                  <a:srgbClr val="073E87"/>
                </a:solidFill>
                <a:latin typeface="Calibri"/>
              </a:rPr>
              <a:t>10.2.22</a:t>
            </a:r>
            <a:endParaRPr/>
          </a:p>
        </p:txBody>
      </p:sp>
      <p:sp>
        <p:nvSpPr>
          <p:cNvPr id="14" name="PlaceHolder 15"/>
          <p:cNvSpPr>
            <a:spLocks noGrp="1"/>
          </p:cNvSpPr>
          <p:nvPr>
            <p:ph type="ftr"/>
          </p:nvPr>
        </p:nvSpPr>
        <p:spPr>
          <a:xfrm>
            <a:off x="193680" y="6250320"/>
            <a:ext cx="378648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15" name="PlaceHolder 16"/>
          <p:cNvSpPr>
            <a:spLocks noGrp="1"/>
          </p:cNvSpPr>
          <p:nvPr>
            <p:ph type="sldNum"/>
          </p:nvPr>
        </p:nvSpPr>
        <p:spPr>
          <a:xfrm>
            <a:off x="3990960" y="6250320"/>
            <a:ext cx="1161360" cy="36468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fld id="{DCFD3550-24D7-4DBF-8591-D1A0F48C94D9}" type="slidenum">
              <a:rPr lang="ru-RU" sz="1000">
                <a:solidFill>
                  <a:srgbClr val="073E87"/>
                </a:solidFill>
                <a:latin typeface="Calibri"/>
              </a:rPr>
              <a:t>‹#›</a:t>
            </a:fld>
            <a:endParaRPr/>
          </a:p>
        </p:txBody>
      </p:sp>
      <p:sp>
        <p:nvSpPr>
          <p:cNvPr id="16" name="PlaceHolder 1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228600" y="228600"/>
            <a:ext cx="8695440" cy="2468520"/>
          </a:xfrm>
          <a:prstGeom prst="roundRect">
            <a:avLst>
              <a:gd name="adj" fmla="val 3362"/>
            </a:avLst>
          </a:pr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w="15840">
            <a:noFill/>
          </a:ln>
        </p:spPr>
      </p:sp>
      <p:sp>
        <p:nvSpPr>
          <p:cNvPr id="52" name="CustomShape 2"/>
          <p:cNvSpPr/>
          <p:nvPr/>
        </p:nvSpPr>
        <p:spPr>
          <a:xfrm>
            <a:off x="6047280" y="1824480"/>
            <a:ext cx="2876040" cy="713520"/>
          </a:xfrm>
          <a:prstGeom prst="rect">
            <a:avLst/>
          </a:prstGeom>
          <a:solidFill>
            <a:srgbClr val="C6E7FC"/>
          </a:solidFill>
          <a:ln w="9360">
            <a:noFill/>
          </a:ln>
        </p:spPr>
      </p:sp>
      <p:sp>
        <p:nvSpPr>
          <p:cNvPr id="53" name="CustomShape 3"/>
          <p:cNvSpPr/>
          <p:nvPr/>
        </p:nvSpPr>
        <p:spPr>
          <a:xfrm>
            <a:off x="2619360" y="1696320"/>
            <a:ext cx="5544000" cy="849600"/>
          </a:xfrm>
          <a:prstGeom prst="rect">
            <a:avLst/>
          </a:prstGeom>
          <a:solidFill>
            <a:srgbClr val="C6E7FC"/>
          </a:solidFill>
          <a:ln w="9360">
            <a:noFill/>
          </a:ln>
        </p:spPr>
      </p:sp>
      <p:sp>
        <p:nvSpPr>
          <p:cNvPr id="54" name="CustomShape 4"/>
          <p:cNvSpPr/>
          <p:nvPr/>
        </p:nvSpPr>
        <p:spPr>
          <a:xfrm>
            <a:off x="2828880" y="1708560"/>
            <a:ext cx="5467680" cy="77400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sp>
      <p:sp>
        <p:nvSpPr>
          <p:cNvPr id="55" name="CustomShape 5"/>
          <p:cNvSpPr/>
          <p:nvPr/>
        </p:nvSpPr>
        <p:spPr>
          <a:xfrm>
            <a:off x="5609520" y="1694880"/>
            <a:ext cx="3307680" cy="65124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sp>
      <p:sp>
        <p:nvSpPr>
          <p:cNvPr id="56" name="CustomShape 6"/>
          <p:cNvSpPr/>
          <p:nvPr/>
        </p:nvSpPr>
        <p:spPr>
          <a:xfrm>
            <a:off x="211680" y="1679400"/>
            <a:ext cx="8723160" cy="1329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57" name="PlaceHolder 7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ndara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58" name="PlaceHolder 8"/>
          <p:cNvSpPr>
            <a:spLocks noGrp="1"/>
          </p:cNvSpPr>
          <p:nvPr>
            <p:ph type="dt"/>
          </p:nvPr>
        </p:nvSpPr>
        <p:spPr>
          <a:xfrm>
            <a:off x="5163840" y="6250320"/>
            <a:ext cx="378648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r>
              <a:rPr lang="ru-RU" sz="1000">
                <a:solidFill>
                  <a:srgbClr val="073E87"/>
                </a:solidFill>
                <a:latin typeface="Candara"/>
              </a:rPr>
              <a:t>10.2.22</a:t>
            </a:r>
            <a:endParaRPr/>
          </a:p>
        </p:txBody>
      </p:sp>
      <p:sp>
        <p:nvSpPr>
          <p:cNvPr id="59" name="PlaceHolder 9"/>
          <p:cNvSpPr>
            <a:spLocks noGrp="1"/>
          </p:cNvSpPr>
          <p:nvPr>
            <p:ph type="ftr"/>
          </p:nvPr>
        </p:nvSpPr>
        <p:spPr>
          <a:xfrm>
            <a:off x="193680" y="6250320"/>
            <a:ext cx="378648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60" name="PlaceHolder 10"/>
          <p:cNvSpPr>
            <a:spLocks noGrp="1"/>
          </p:cNvSpPr>
          <p:nvPr>
            <p:ph type="sldNum"/>
          </p:nvPr>
        </p:nvSpPr>
        <p:spPr>
          <a:xfrm>
            <a:off x="3990960" y="6250320"/>
            <a:ext cx="1161360" cy="36468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fld id="{AE58E504-6733-400F-9918-E00FB126010C}" type="slidenum">
              <a:rPr lang="ru-RU" sz="1000">
                <a:solidFill>
                  <a:srgbClr val="073E87"/>
                </a:solidFill>
                <a:latin typeface="Candara"/>
              </a:rPr>
              <a:t>‹#›</a:t>
            </a:fld>
            <a:endParaRPr/>
          </a:p>
        </p:txBody>
      </p:sp>
      <p:sp>
        <p:nvSpPr>
          <p:cNvPr id="61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228600" y="228600"/>
            <a:ext cx="8695440" cy="2468520"/>
          </a:xfrm>
          <a:prstGeom prst="roundRect">
            <a:avLst>
              <a:gd name="adj" fmla="val 3362"/>
            </a:avLst>
          </a:pr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w="15840">
            <a:noFill/>
          </a:ln>
        </p:spPr>
      </p:sp>
      <p:sp>
        <p:nvSpPr>
          <p:cNvPr id="97" name="CustomShape 2"/>
          <p:cNvSpPr/>
          <p:nvPr/>
        </p:nvSpPr>
        <p:spPr>
          <a:xfrm>
            <a:off x="6047280" y="1824480"/>
            <a:ext cx="2876040" cy="713520"/>
          </a:xfrm>
          <a:prstGeom prst="rect">
            <a:avLst/>
          </a:prstGeom>
          <a:solidFill>
            <a:srgbClr val="C6E7FC"/>
          </a:solidFill>
          <a:ln w="9360">
            <a:noFill/>
          </a:ln>
        </p:spPr>
      </p:sp>
      <p:sp>
        <p:nvSpPr>
          <p:cNvPr id="98" name="CustomShape 3"/>
          <p:cNvSpPr/>
          <p:nvPr/>
        </p:nvSpPr>
        <p:spPr>
          <a:xfrm>
            <a:off x="2619360" y="1696320"/>
            <a:ext cx="5544000" cy="849600"/>
          </a:xfrm>
          <a:prstGeom prst="rect">
            <a:avLst/>
          </a:prstGeom>
          <a:solidFill>
            <a:srgbClr val="C6E7FC"/>
          </a:solidFill>
          <a:ln w="9360">
            <a:noFill/>
          </a:ln>
        </p:spPr>
      </p:sp>
      <p:sp>
        <p:nvSpPr>
          <p:cNvPr id="99" name="CustomShape 4"/>
          <p:cNvSpPr/>
          <p:nvPr/>
        </p:nvSpPr>
        <p:spPr>
          <a:xfrm>
            <a:off x="2828880" y="1708560"/>
            <a:ext cx="5467680" cy="77400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sp>
      <p:sp>
        <p:nvSpPr>
          <p:cNvPr id="100" name="CustomShape 5"/>
          <p:cNvSpPr/>
          <p:nvPr/>
        </p:nvSpPr>
        <p:spPr>
          <a:xfrm>
            <a:off x="5609520" y="1694880"/>
            <a:ext cx="3307680" cy="65124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sp>
      <p:sp>
        <p:nvSpPr>
          <p:cNvPr id="101" name="CustomShape 6"/>
          <p:cNvSpPr/>
          <p:nvPr/>
        </p:nvSpPr>
        <p:spPr>
          <a:xfrm>
            <a:off x="211680" y="1679400"/>
            <a:ext cx="8723160" cy="1329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102" name="PlaceHolder 7"/>
          <p:cNvSpPr>
            <a:spLocks noGrp="1"/>
          </p:cNvSpPr>
          <p:nvPr>
            <p:ph type="title"/>
          </p:nvPr>
        </p:nvSpPr>
        <p:spPr>
          <a:xfrm>
            <a:off x="457200" y="338400"/>
            <a:ext cx="8229240" cy="12524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FFFFFF"/>
                </a:solidFill>
                <a:latin typeface="Candara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103" name="PlaceHolder 8"/>
          <p:cNvSpPr>
            <a:spLocks noGrp="1"/>
          </p:cNvSpPr>
          <p:nvPr>
            <p:ph type="dt"/>
          </p:nvPr>
        </p:nvSpPr>
        <p:spPr>
          <a:xfrm>
            <a:off x="5163840" y="6250320"/>
            <a:ext cx="378648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r>
              <a:rPr lang="ru-RU" sz="1000">
                <a:solidFill>
                  <a:srgbClr val="073E87"/>
                </a:solidFill>
                <a:latin typeface="Candara"/>
              </a:rPr>
              <a:t>10.2.22</a:t>
            </a:r>
            <a:endParaRPr/>
          </a:p>
        </p:txBody>
      </p:sp>
      <p:sp>
        <p:nvSpPr>
          <p:cNvPr id="104" name="PlaceHolder 9"/>
          <p:cNvSpPr>
            <a:spLocks noGrp="1"/>
          </p:cNvSpPr>
          <p:nvPr>
            <p:ph type="ftr"/>
          </p:nvPr>
        </p:nvSpPr>
        <p:spPr>
          <a:xfrm>
            <a:off x="193680" y="6250320"/>
            <a:ext cx="378648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105" name="PlaceHolder 10"/>
          <p:cNvSpPr>
            <a:spLocks noGrp="1"/>
          </p:cNvSpPr>
          <p:nvPr>
            <p:ph type="sldNum"/>
          </p:nvPr>
        </p:nvSpPr>
        <p:spPr>
          <a:xfrm>
            <a:off x="3990960" y="6250320"/>
            <a:ext cx="1161360" cy="36468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fld id="{2BDEF053-BE14-49EB-AFC6-E4645027F171}" type="slidenum">
              <a:rPr lang="ru-RU" sz="1000">
                <a:solidFill>
                  <a:srgbClr val="073E87"/>
                </a:solidFill>
                <a:latin typeface="Candara"/>
              </a:rPr>
              <a:t>‹#›</a:t>
            </a:fld>
            <a:endParaRPr/>
          </a:p>
        </p:txBody>
      </p:sp>
      <p:sp>
        <p:nvSpPr>
          <p:cNvPr id="106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854280" y="2853000"/>
            <a:ext cx="7543440" cy="152352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rPr lang="ru-RU" sz="49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sz="3600" b="1" spc="-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3600" b="1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4900" b="1" dirty="0">
                <a:solidFill>
                  <a:srgbClr val="FFFFFF"/>
                </a:solidFill>
                <a:latin typeface="Times New Roman"/>
              </a:rPr>
              <a:t>
</a:t>
            </a:r>
            <a:r>
              <a:rPr lang="ru-RU" sz="3600" b="1" dirty="0">
                <a:solidFill>
                  <a:srgbClr val="FFFFFF"/>
                </a:solidFill>
                <a:latin typeface="Times New Roman"/>
              </a:rPr>
              <a:t> «Павлодар </a:t>
            </a:r>
            <a:r>
              <a:rPr lang="ru-RU" sz="3600" b="1" dirty="0" err="1">
                <a:solidFill>
                  <a:srgbClr val="FFFFFF"/>
                </a:solidFill>
                <a:latin typeface="Times New Roman"/>
              </a:rPr>
              <a:t>қаласы</a:t>
            </a:r>
            <a:r>
              <a:rPr lang="ru-RU" sz="3600" b="1" dirty="0">
                <a:solidFill>
                  <a:srgbClr val="FFFFFF"/>
                </a:solidFill>
                <a:latin typeface="Times New Roman"/>
              </a:rPr>
              <a:t> экономика </a:t>
            </a:r>
            <a:r>
              <a:rPr lang="ru-RU" sz="3600" b="1" dirty="0" err="1">
                <a:solidFill>
                  <a:srgbClr val="FFFFFF"/>
                </a:solidFill>
                <a:latin typeface="Times New Roman"/>
              </a:rPr>
              <a:t>және</a:t>
            </a:r>
            <a:r>
              <a:rPr lang="ru-RU" sz="3600" b="1" dirty="0">
                <a:solidFill>
                  <a:srgbClr val="FFFFFF"/>
                </a:solidFill>
                <a:latin typeface="Times New Roman"/>
              </a:rPr>
              <a:t> </a:t>
            </a:r>
            <a:r>
              <a:rPr lang="ru-RU" sz="3600" b="1" dirty="0" err="1">
                <a:solidFill>
                  <a:srgbClr val="FFFFFF"/>
                </a:solidFill>
                <a:latin typeface="Times New Roman"/>
              </a:rPr>
              <a:t>қаржы</a:t>
            </a:r>
            <a:r>
              <a:rPr lang="ru-RU" sz="3600" b="1" dirty="0">
                <a:solidFill>
                  <a:srgbClr val="FFFFFF"/>
                </a:solidFill>
                <a:latin typeface="Times New Roman"/>
              </a:rPr>
              <a:t> </a:t>
            </a:r>
            <a:r>
              <a:rPr lang="ru-RU" sz="3600" b="1" dirty="0" err="1">
                <a:solidFill>
                  <a:srgbClr val="FFFFFF"/>
                </a:solidFill>
                <a:latin typeface="Times New Roman"/>
              </a:rPr>
              <a:t>бөлімі</a:t>
            </a:r>
            <a:r>
              <a:rPr lang="ru-RU" sz="3600" b="1" dirty="0">
                <a:solidFill>
                  <a:srgbClr val="FFFFFF"/>
                </a:solidFill>
                <a:latin typeface="Times New Roman"/>
              </a:rPr>
              <a:t>» ММ 
</a:t>
            </a:r>
            <a:r>
              <a:rPr lang="ru-RU" i="1" spc="-10" dirty="0">
                <a:solidFill>
                  <a:srgbClr val="FFFFFF"/>
                </a:solidFill>
                <a:cs typeface="Arial"/>
              </a:rPr>
              <a:t> </a:t>
            </a:r>
            <a:r>
              <a:rPr lang="ru-RU" sz="48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 </a:t>
            </a:r>
            <a:endParaRPr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302580" y="1196640"/>
            <a:ext cx="8568720" cy="431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2200" b="1" dirty="0" err="1">
                <a:solidFill>
                  <a:srgbClr val="052E65"/>
                </a:solidFill>
                <a:latin typeface="Times New Roman"/>
              </a:rPr>
              <a:t>Құрметті</a:t>
            </a:r>
            <a:r>
              <a:rPr lang="ru-RU" sz="2200" b="1" dirty="0">
                <a:solidFill>
                  <a:srgbClr val="052E65"/>
                </a:solidFill>
                <a:latin typeface="Times New Roman"/>
              </a:rPr>
              <a:t> сайт </a:t>
            </a:r>
            <a:r>
              <a:rPr lang="ru-RU" sz="2200" b="1" dirty="0" err="1">
                <a:solidFill>
                  <a:srgbClr val="052E65"/>
                </a:solidFill>
                <a:latin typeface="Times New Roman"/>
              </a:rPr>
              <a:t>қонақтары</a:t>
            </a:r>
            <a:r>
              <a:rPr lang="ru-RU" sz="2200" b="1" dirty="0">
                <a:solidFill>
                  <a:srgbClr val="052E65"/>
                </a:solidFill>
                <a:latin typeface="Times New Roman"/>
              </a:rPr>
              <a:t>!</a:t>
            </a:r>
            <a:endParaRPr lang="ru-RU" sz="2400" dirty="0"/>
          </a:p>
        </p:txBody>
      </p:sp>
      <p:sp>
        <p:nvSpPr>
          <p:cNvPr id="4" name="CustomShape 2"/>
          <p:cNvSpPr/>
          <p:nvPr/>
        </p:nvSpPr>
        <p:spPr>
          <a:xfrm>
            <a:off x="626760" y="2637000"/>
            <a:ext cx="7920360" cy="2833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«Павлодар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экономика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ММ 2026-2028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ұсынылды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	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Бөлімнің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сессиясының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2026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«Павлодар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17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«2026-2028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№ 288/35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№ 310/40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Бөлімнің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31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1-04/19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басшының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бұйрығымен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131040" y="169560"/>
            <a:ext cx="8892000" cy="522720"/>
          </a:xfrm>
          <a:prstGeom prst="rect">
            <a:avLst/>
          </a:prstGeom>
        </p:spPr>
        <p:txBody>
          <a:bodyPr anchor="ctr"/>
          <a:lstStyle/>
          <a:p>
            <a:r>
              <a:rPr lang="ru-RU" sz="2000" b="1" dirty="0">
                <a:solidFill>
                  <a:srgbClr val="052E65"/>
                </a:solidFill>
                <a:latin typeface="Times New Roman"/>
              </a:rPr>
              <a:t>
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001 «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Ауданның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(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облыстық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маңызы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бар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қаланың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)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экономикалық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саясатын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қалыптастыру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дамыту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мемлекеттік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жоспарлау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бюджетті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атқару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коммуналдық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меншікті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басқару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саласындағы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мемлекеттік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саясатты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іске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асыру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жөніндегі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қызметтер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»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бюджеттік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бағдарламасы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
</a:t>
            </a:r>
            <a:endParaRPr dirty="0"/>
          </a:p>
        </p:txBody>
      </p:sp>
      <p:graphicFrame>
        <p:nvGraphicFramePr>
          <p:cNvPr id="150" name="Table 2"/>
          <p:cNvGraphicFramePr/>
          <p:nvPr>
            <p:extLst>
              <p:ext uri="{D42A27DB-BD31-4B8C-83A1-F6EECF244321}">
                <p14:modId xmlns:p14="http://schemas.microsoft.com/office/powerpoint/2010/main" val="3441860714"/>
              </p:ext>
            </p:extLst>
          </p:nvPr>
        </p:nvGraphicFramePr>
        <p:xfrm>
          <a:off x="254880" y="1658483"/>
          <a:ext cx="8640720" cy="1404918"/>
        </p:xfrm>
        <a:graphic>
          <a:graphicData uri="http://schemas.openxmlformats.org/drawingml/2006/table">
            <a:tbl>
              <a:tblPr/>
              <a:tblGrid>
                <a:gridCol w="5254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2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66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Бюджеттік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бағдарлама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бойынша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шығыстар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барлығы</a:t>
                      </a:r>
                      <a:endParaRPr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solidFill>
                            <a:srgbClr val="002060"/>
                          </a:solidFill>
                        </a:rPr>
                        <a:t>Жоспарлы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</a:rPr>
                        <a:t>кезең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шығыстар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52E65"/>
                          </a:solidFill>
                          <a:latin typeface="Times New Roman"/>
                        </a:rPr>
                        <a:t>2026 год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52E65"/>
                          </a:solidFill>
                          <a:latin typeface="Times New Roman"/>
                        </a:rPr>
                        <a:t>2027 год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52E65"/>
                          </a:solidFill>
                          <a:latin typeface="Times New Roman"/>
                        </a:rPr>
                        <a:t>2028 год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500" i="1" dirty="0">
                        <a:solidFill>
                          <a:srgbClr val="052E65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i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Жергілікті</a:t>
                      </a:r>
                      <a:r>
                        <a:rPr lang="ru-RU" sz="1500" i="1" dirty="0">
                          <a:solidFill>
                            <a:srgbClr val="052E65"/>
                          </a:solidFill>
                          <a:latin typeface="Times New Roman"/>
                        </a:rPr>
                        <a:t> бюджет </a:t>
                      </a:r>
                      <a:r>
                        <a:rPr lang="ru-RU" sz="1500" i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қаражаты</a:t>
                      </a:r>
                      <a:r>
                        <a:rPr lang="ru-RU" sz="1500" i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500" i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есебінен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0" u="none" dirty="0">
                        <a:solidFill>
                          <a:srgbClr val="052E65"/>
                        </a:solidFill>
                        <a:latin typeface="Times New Roman"/>
                      </a:endParaRPr>
                    </a:p>
                    <a:p>
                      <a:pPr algn="ctr"/>
                      <a:r>
                        <a:rPr lang="en-US" sz="1400" b="0" i="0" u="none">
                          <a:solidFill>
                            <a:srgbClr val="052E65"/>
                          </a:solidFill>
                          <a:latin typeface="Times New Roman"/>
                        </a:rPr>
                        <a:t>203 153</a:t>
                      </a:r>
                      <a:endParaRPr lang="kk-KZ" sz="1400" b="0" i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0" u="none" dirty="0">
                        <a:solidFill>
                          <a:srgbClr val="052E65"/>
                        </a:solidFill>
                        <a:latin typeface="Times New Roman"/>
                      </a:endParaRPr>
                    </a:p>
                    <a:p>
                      <a:pPr algn="ctr"/>
                      <a:r>
                        <a:rPr lang="ru-RU" sz="1400" b="0" i="0" u="none" dirty="0">
                          <a:solidFill>
                            <a:srgbClr val="052E65"/>
                          </a:solidFill>
                          <a:latin typeface="Times New Roman"/>
                        </a:rPr>
                        <a:t>169 084</a:t>
                      </a:r>
                      <a:endParaRPr sz="1400" b="0" i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0" u="none" dirty="0">
                        <a:solidFill>
                          <a:srgbClr val="052E65"/>
                        </a:solidFill>
                        <a:latin typeface="Times New Roman"/>
                      </a:endParaRPr>
                    </a:p>
                    <a:p>
                      <a:pPr algn="ctr"/>
                      <a:r>
                        <a:rPr lang="ru-RU" sz="1400" b="0" i="0" u="none" dirty="0">
                          <a:solidFill>
                            <a:srgbClr val="052E65"/>
                          </a:solidFill>
                          <a:latin typeface="Times New Roman"/>
                        </a:rPr>
                        <a:t>171 194</a:t>
                      </a:r>
                    </a:p>
                    <a:p>
                      <a:pPr algn="ctr"/>
                      <a:endParaRPr sz="1400" b="0" i="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1" name="CustomShape 3"/>
          <p:cNvSpPr/>
          <p:nvPr/>
        </p:nvSpPr>
        <p:spPr>
          <a:xfrm flipV="1">
            <a:off x="248400" y="6670439"/>
            <a:ext cx="8715960" cy="4571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1100" dirty="0">
                <a:solidFill>
                  <a:srgbClr val="052E65"/>
                </a:solidFill>
                <a:latin typeface="Times New Roman"/>
              </a:rPr>
              <a:t> </a:t>
            </a:r>
            <a:endParaRPr sz="1200" i="1" dirty="0"/>
          </a:p>
        </p:txBody>
      </p:sp>
      <p:sp>
        <p:nvSpPr>
          <p:cNvPr id="152" name="CustomShape 4"/>
          <p:cNvSpPr/>
          <p:nvPr/>
        </p:nvSpPr>
        <p:spPr>
          <a:xfrm>
            <a:off x="251640" y="6356412"/>
            <a:ext cx="8640720" cy="43930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400" b="1" dirty="0">
              <a:solidFill>
                <a:srgbClr val="052E65"/>
              </a:solidFill>
              <a:latin typeface="Times New Roman"/>
            </a:endParaRPr>
          </a:p>
        </p:txBody>
      </p:sp>
      <p:graphicFrame>
        <p:nvGraphicFramePr>
          <p:cNvPr id="153" name="Table 5"/>
          <p:cNvGraphicFramePr/>
          <p:nvPr>
            <p:extLst>
              <p:ext uri="{D42A27DB-BD31-4B8C-83A1-F6EECF244321}">
                <p14:modId xmlns:p14="http://schemas.microsoft.com/office/powerpoint/2010/main" val="814461288"/>
              </p:ext>
            </p:extLst>
          </p:nvPr>
        </p:nvGraphicFramePr>
        <p:xfrm>
          <a:off x="248576" y="3509988"/>
          <a:ext cx="8640720" cy="3335134"/>
        </p:xfrm>
        <a:graphic>
          <a:graphicData uri="http://schemas.openxmlformats.org/drawingml/2006/table">
            <a:tbl>
              <a:tblPr/>
              <a:tblGrid>
                <a:gridCol w="4172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6341">
                  <a:extLst>
                    <a:ext uri="{9D8B030D-6E8A-4147-A177-3AD203B41FA5}">
                      <a16:colId xmlns:a16="http://schemas.microsoft.com/office/drawing/2014/main" val="1093039479"/>
                    </a:ext>
                  </a:extLst>
                </a:gridCol>
                <a:gridCol w="1136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1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1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188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Тікелей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нәтиже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көрсеткіштері</a:t>
                      </a:r>
                      <a:endParaRPr lang="ru-RU" sz="1600" b="1" dirty="0">
                        <a:solidFill>
                          <a:srgbClr val="052E65"/>
                        </a:solidFill>
                        <a:latin typeface="Times New Roman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solidFill>
                            <a:srgbClr val="002060"/>
                          </a:solidFill>
                        </a:rPr>
                        <a:t>өлшем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</a:rPr>
                        <a:t>бірлігі</a:t>
                      </a:r>
                      <a:endParaRPr lang="ru-RU"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Жоспарлы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кезең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592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2026</a:t>
                      </a:r>
                      <a:endParaRPr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2027</a:t>
                      </a:r>
                      <a:endParaRPr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2028</a:t>
                      </a:r>
                      <a:endParaRPr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303461"/>
                  </a:ext>
                </a:extLst>
              </a:tr>
              <a:tr h="452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Қаланың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әлеуметтік-экономикалық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паспортын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әзірлеу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 err="1">
                          <a:solidFill>
                            <a:srgbClr val="002060"/>
                          </a:solidFill>
                        </a:rPr>
                        <a:t>төлқұжат</a:t>
                      </a:r>
                      <a:endParaRPr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12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12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>
                          <a:solidFill>
                            <a:srgbClr val="052E65"/>
                          </a:solidFill>
                          <a:latin typeface="Times New Roman"/>
                        </a:rPr>
                        <a:t>12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Павлодар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қаласының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жылдық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кезеңге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лимиттерін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әзірлеу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тамыз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100" dirty="0">
                          <a:solidFill>
                            <a:srgbClr val="002060"/>
                          </a:solidFill>
                        </a:rPr>
                        <a:t>жоба</a:t>
                      </a:r>
                      <a:endParaRPr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2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2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2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Ағымдағы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жылға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Павлодар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қаласының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бекітілген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бюджетіне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өзгерістер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енгізу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(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мәслихат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шешімі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)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 err="1">
                          <a:solidFill>
                            <a:srgbClr val="002060"/>
                          </a:solidFill>
                        </a:rPr>
                        <a:t>Маслихата</a:t>
                      </a:r>
                      <a:r>
                        <a:rPr lang="kk-KZ" sz="1100" dirty="0">
                          <a:solidFill>
                            <a:srgbClr val="002060"/>
                          </a:solidFill>
                        </a:rPr>
                        <a:t> шешімі</a:t>
                      </a:r>
                      <a:endParaRPr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4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4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4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9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Павлодар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қаласының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үш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жылдық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кезеңге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арналған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бюджетінің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болжамын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әзірлеу</a:t>
                      </a:r>
                      <a:endParaRPr lang="ru-RU" sz="1400" dirty="0">
                        <a:solidFill>
                          <a:srgbClr val="052E65"/>
                        </a:solidFill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</a:rPr>
                        <a:t>Павлодар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</a:rPr>
                        <a:t>қаласы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</a:rPr>
                        <a:t>әкімдігінің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</a:rPr>
                        <a:t>қаулысы</a:t>
                      </a:r>
                      <a:endParaRPr sz="11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1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4" name="CustomShape 6"/>
          <p:cNvSpPr/>
          <p:nvPr/>
        </p:nvSpPr>
        <p:spPr>
          <a:xfrm>
            <a:off x="7668360" y="1111994"/>
            <a:ext cx="1475280" cy="34787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400" i="1" dirty="0" err="1">
                <a:solidFill>
                  <a:srgbClr val="000000"/>
                </a:solidFill>
                <a:latin typeface="Times New Roman"/>
              </a:rPr>
              <a:t>мың.теңге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307080" y="199371"/>
            <a:ext cx="8892000" cy="522720"/>
          </a:xfrm>
          <a:prstGeom prst="rect">
            <a:avLst/>
          </a:prstGeom>
        </p:spPr>
        <p:txBody>
          <a:bodyPr anchor="ctr"/>
          <a:lstStyle/>
          <a:p>
            <a:r>
              <a:rPr lang="ru-RU" sz="2000" b="1" dirty="0">
                <a:solidFill>
                  <a:srgbClr val="052E65"/>
                </a:solidFill>
                <a:latin typeface="Times New Roman"/>
              </a:rPr>
              <a:t>
</a:t>
            </a:r>
            <a:endParaRPr dirty="0"/>
          </a:p>
        </p:txBody>
      </p:sp>
      <p:sp>
        <p:nvSpPr>
          <p:cNvPr id="151" name="CustomShape 3"/>
          <p:cNvSpPr/>
          <p:nvPr/>
        </p:nvSpPr>
        <p:spPr>
          <a:xfrm>
            <a:off x="248400" y="3870664"/>
            <a:ext cx="8715960" cy="141155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11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Бюджеттік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бағдарламаның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сипаттамасы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: 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осы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бюджеттік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бағдарлама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бойынша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шығыстар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бекітілген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штат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санына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сәйкес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қаланың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экономика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қаржы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бөлімі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аппаратының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қызметін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қамтамасыз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етуге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онда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еңбекақы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төлеу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қорын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төлеуге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кеңсе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тауарларымен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қорлармен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байланыс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көлік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қызметтерімен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қамтамасыз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етуге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ақпараттық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бағдарламаларды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сүйемелдеуге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негізгі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құралдарды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күтіп-ұстауға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жөндеуге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арналған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шығыстар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көзделген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; 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өзіне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жүктелген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функцияларды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орындау</a:t>
            </a:r>
            <a:endParaRPr sz="1400" i="1" dirty="0"/>
          </a:p>
        </p:txBody>
      </p:sp>
      <p:graphicFrame>
        <p:nvGraphicFramePr>
          <p:cNvPr id="153" name="Table 5"/>
          <p:cNvGraphicFramePr/>
          <p:nvPr>
            <p:extLst>
              <p:ext uri="{D42A27DB-BD31-4B8C-83A1-F6EECF244321}">
                <p14:modId xmlns:p14="http://schemas.microsoft.com/office/powerpoint/2010/main" val="172311205"/>
              </p:ext>
            </p:extLst>
          </p:nvPr>
        </p:nvGraphicFramePr>
        <p:xfrm>
          <a:off x="248400" y="737419"/>
          <a:ext cx="8640897" cy="2129011"/>
        </p:xfrm>
        <a:graphic>
          <a:graphicData uri="http://schemas.openxmlformats.org/drawingml/2006/table">
            <a:tbl>
              <a:tblPr/>
              <a:tblGrid>
                <a:gridCol w="4710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3822">
                  <a:extLst>
                    <a:ext uri="{9D8B030D-6E8A-4147-A177-3AD203B41FA5}">
                      <a16:colId xmlns:a16="http://schemas.microsoft.com/office/drawing/2014/main" val="2017345075"/>
                    </a:ext>
                  </a:extLst>
                </a:gridCol>
                <a:gridCol w="889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5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00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Тікелей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нәтиже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көрсеткіштері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бірлігі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93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Қаржы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басқармасына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дұрыс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толық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есептілікті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тиісті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материалдарды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уақтылы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ұсыну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dirty="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/>
                        <a:t>12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dirty="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/>
                        <a:t>12 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dirty="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/>
                        <a:t>12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513">
                <a:tc>
                  <a:txBody>
                    <a:bodyPr/>
                    <a:lstStyle/>
                    <a:p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Құрастыру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міндеттемелер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қаржыландырудың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жиынтық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жоспарын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бекіту</a:t>
                      </a: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төлемдер бойынша қаржыландырудың жиынтық жоспары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/>
                        <a:t>12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/>
                        <a:t>12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/>
                        <a:t>12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4" name="CustomShape 6"/>
          <p:cNvSpPr/>
          <p:nvPr/>
        </p:nvSpPr>
        <p:spPr>
          <a:xfrm>
            <a:off x="7668360" y="938520"/>
            <a:ext cx="1475280" cy="303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442913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131040" y="332640"/>
            <a:ext cx="8892000" cy="359640"/>
          </a:xfrm>
          <a:prstGeom prst="rect">
            <a:avLst/>
          </a:prstGeom>
        </p:spPr>
        <p:txBody>
          <a:bodyPr anchor="ctr"/>
          <a:lstStyle/>
          <a:p>
            <a:r>
              <a:rPr lang="ru-RU" sz="2000" b="1" dirty="0">
                <a:solidFill>
                  <a:srgbClr val="052E65"/>
                </a:solidFill>
                <a:latin typeface="Times New Roman"/>
              </a:rPr>
              <a:t>
    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012 «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ауданның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(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облыстық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маңызы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бар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қаланың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)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жергілікті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атқарушы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органының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резерві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»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бюджеттік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бағдарлама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endParaRPr dirty="0"/>
          </a:p>
        </p:txBody>
      </p:sp>
      <p:graphicFrame>
        <p:nvGraphicFramePr>
          <p:cNvPr id="180" name="Table 2"/>
          <p:cNvGraphicFramePr/>
          <p:nvPr>
            <p:extLst>
              <p:ext uri="{D42A27DB-BD31-4B8C-83A1-F6EECF244321}">
                <p14:modId xmlns:p14="http://schemas.microsoft.com/office/powerpoint/2010/main" val="2850480126"/>
              </p:ext>
            </p:extLst>
          </p:nvPr>
        </p:nvGraphicFramePr>
        <p:xfrm>
          <a:off x="360000" y="1713390"/>
          <a:ext cx="8531280" cy="3371448"/>
        </p:xfrm>
        <a:graphic>
          <a:graphicData uri="http://schemas.openxmlformats.org/drawingml/2006/table">
            <a:tbl>
              <a:tblPr/>
              <a:tblGrid>
                <a:gridCol w="4889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8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4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Бюджеттік</a:t>
                      </a:r>
                      <a:r>
                        <a:rPr lang="ru-RU" sz="14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бағдарлама</a:t>
                      </a:r>
                      <a:r>
                        <a:rPr lang="ru-RU" sz="14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бойынша</a:t>
                      </a:r>
                      <a:r>
                        <a:rPr lang="ru-RU" sz="14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шығыстар</a:t>
                      </a:r>
                      <a:r>
                        <a:rPr lang="ru-RU" sz="14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4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барлығы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шығыстар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2026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жыл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2027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жыл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</a:rPr>
                        <a:t>2028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жыл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i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Жергілікті</a:t>
                      </a:r>
                      <a:r>
                        <a:rPr lang="ru-RU" sz="1400" b="1" i="1" dirty="0">
                          <a:solidFill>
                            <a:srgbClr val="052E65"/>
                          </a:solidFill>
                          <a:latin typeface="Times New Roman"/>
                        </a:rPr>
                        <a:t> бюджет </a:t>
                      </a:r>
                      <a:r>
                        <a:rPr lang="ru-RU" sz="1400" b="1" i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қаражаты</a:t>
                      </a:r>
                      <a:r>
                        <a:rPr lang="ru-RU" sz="1400" b="1" i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есебінен</a:t>
                      </a:r>
                      <a:endParaRPr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2 500 095</a:t>
                      </a:r>
                      <a:endParaRPr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725 192</a:t>
                      </a:r>
                      <a:endParaRPr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761 451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33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маңызы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қаланың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аумағындағы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табиғи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технологиялық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сипаттағы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төтенше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жағдайларды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жою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маңызы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қаланың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атқарушы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органының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төтенше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резерві</a:t>
                      </a:r>
                      <a:endParaRPr lang="ru-RU" sz="1400" i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  <a:ea typeface="Microsoft YaHei"/>
                        </a:rPr>
                        <a:t>1 310 322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  <a:ea typeface="Microsoft YaHei"/>
                        </a:rPr>
                        <a:t>555 173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582 932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797747"/>
                  </a:ext>
                </a:extLst>
              </a:tr>
              <a:tr h="315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400" i="1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Шұғыл шығындарға арналған ауданның (облыстық маңызы бар қаланың) жергілікті атқарушы органының резерві</a:t>
                      </a:r>
                      <a:endParaRPr sz="1400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  <a:ea typeface="Microsoft YaHei"/>
                        </a:rPr>
                        <a:t>1 166 067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  <a:ea typeface="Microsoft YaHei"/>
                        </a:rPr>
                        <a:t>145 128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152 384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258916"/>
                  </a:ext>
                </a:extLst>
              </a:tr>
              <a:tr h="315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маңызы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қаланың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атқарушы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орга-нының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сот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шешімдері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міндеттемелерді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орындауға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400" i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ре-</a:t>
                      </a:r>
                      <a:r>
                        <a:rPr lang="ru-RU" sz="1400" i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зерві</a:t>
                      </a:r>
                      <a:endParaRPr sz="1400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  <a:ea typeface="Microsoft YaHei"/>
                        </a:rPr>
                        <a:t>23 706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52E65"/>
                          </a:solidFill>
                          <a:effectLst/>
                          <a:uLnTx/>
                          <a:uFillTx/>
                          <a:latin typeface="Times New Roman"/>
                          <a:ea typeface="Microsoft YaHei"/>
                        </a:rPr>
                        <a:t>24 891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26 135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178622"/>
                  </a:ext>
                </a:extLst>
              </a:tr>
            </a:tbl>
          </a:graphicData>
        </a:graphic>
      </p:graphicFrame>
      <p:sp>
        <p:nvSpPr>
          <p:cNvPr id="184" name="CustomShape 6"/>
          <p:cNvSpPr/>
          <p:nvPr/>
        </p:nvSpPr>
        <p:spPr>
          <a:xfrm>
            <a:off x="7488000" y="692280"/>
            <a:ext cx="1584000" cy="1179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sz="1400" i="1" dirty="0" err="1">
                <a:solidFill>
                  <a:srgbClr val="000000"/>
                </a:solidFill>
                <a:latin typeface="Times New Roman"/>
              </a:rPr>
              <a:t>мың.теңге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064566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131040" y="332640"/>
            <a:ext cx="8892000" cy="359640"/>
          </a:xfrm>
          <a:prstGeom prst="rect">
            <a:avLst/>
          </a:prstGeom>
        </p:spPr>
        <p:txBody>
          <a:bodyPr anchor="ctr"/>
          <a:lstStyle/>
          <a:p>
            <a:r>
              <a:rPr lang="ru-RU" sz="2000" b="1" dirty="0">
                <a:solidFill>
                  <a:srgbClr val="052E65"/>
                </a:solidFill>
                <a:latin typeface="Times New Roman"/>
              </a:rPr>
              <a:t>
</a:t>
            </a:r>
            <a:endParaRPr dirty="0"/>
          </a:p>
        </p:txBody>
      </p:sp>
      <p:sp>
        <p:nvSpPr>
          <p:cNvPr id="181" name="CustomShape 3"/>
          <p:cNvSpPr/>
          <p:nvPr/>
        </p:nvSpPr>
        <p:spPr>
          <a:xfrm>
            <a:off x="257040" y="1747365"/>
            <a:ext cx="8640000" cy="247349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Бюджеттік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бағдарламаның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сипаттамасы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: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қала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әкімдігінің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қаулыларына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сәйкес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жергілікті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атқарушы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органның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резервінен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табиғи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техногендік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сипаттағы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төтенше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жағдайларды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жою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саяси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экономикалық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әлеуметтік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тұрақтылыққа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сондай-ақ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адамдардың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өмірі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мен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денсаулығына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қауіп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төндіретін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жағдайларды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жою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жөніндегі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іс-шараларды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жүргізуге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өзге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де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күтпеген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шығындарға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қаражат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бөлу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сондай-ақ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қала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әкімдігінің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қаулыларына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соттардың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міндеттемелер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бойынша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шешімдерін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орындауға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.</a:t>
            </a:r>
            <a:endParaRPr sz="1400" dirty="0"/>
          </a:p>
        </p:txBody>
      </p:sp>
      <p:sp>
        <p:nvSpPr>
          <p:cNvPr id="182" name="CustomShape 4"/>
          <p:cNvSpPr/>
          <p:nvPr/>
        </p:nvSpPr>
        <p:spPr>
          <a:xfrm>
            <a:off x="257040" y="3224087"/>
            <a:ext cx="8640000" cy="688405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Бюджеттік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бағдарламаның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түпкілікті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нәтижелері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: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табиғи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техногендік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сипаттағы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төтенше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жағдайлар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шұғыл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шығындар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туындаған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жағдайда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қаражатты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уақтылы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 100% </a:t>
            </a:r>
            <a:r>
              <a:rPr lang="ru-RU" sz="1400" dirty="0" err="1">
                <a:solidFill>
                  <a:srgbClr val="052E65"/>
                </a:solidFill>
                <a:latin typeface="Times New Roman"/>
              </a:rPr>
              <a:t>бөлу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.</a:t>
            </a:r>
            <a:endParaRPr dirty="0"/>
          </a:p>
        </p:txBody>
      </p:sp>
      <p:sp>
        <p:nvSpPr>
          <p:cNvPr id="184" name="CustomShape 6"/>
          <p:cNvSpPr/>
          <p:nvPr/>
        </p:nvSpPr>
        <p:spPr>
          <a:xfrm>
            <a:off x="7488000" y="692280"/>
            <a:ext cx="1584000" cy="1179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131040" y="332640"/>
            <a:ext cx="8892000" cy="359640"/>
          </a:xfrm>
          <a:prstGeom prst="rect">
            <a:avLst/>
          </a:prstGeom>
        </p:spPr>
        <p:txBody>
          <a:bodyPr anchor="ctr"/>
          <a:lstStyle/>
          <a:p>
            <a:r>
              <a:rPr lang="ru-RU" sz="2000" b="1" dirty="0">
                <a:solidFill>
                  <a:srgbClr val="052E65"/>
                </a:solidFill>
                <a:latin typeface="Times New Roman"/>
              </a:rPr>
              <a:t>
    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061 «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Бюджеттік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инвестициялар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мемлекеттік-жекешелік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әріптестік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оның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ішінде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концессия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мәселелері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бойынша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құжаттамаға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сараптама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жүргізу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b="1" dirty="0" err="1">
                <a:solidFill>
                  <a:srgbClr val="052E65"/>
                </a:solidFill>
                <a:latin typeface="Times New Roman"/>
              </a:rPr>
              <a:t>бағалау</a:t>
            </a:r>
            <a:r>
              <a:rPr lang="ru-RU" b="1" dirty="0">
                <a:solidFill>
                  <a:srgbClr val="052E65"/>
                </a:solidFill>
                <a:latin typeface="Times New Roman"/>
              </a:rPr>
              <a:t>»</a:t>
            </a:r>
            <a:endParaRPr dirty="0"/>
          </a:p>
        </p:txBody>
      </p:sp>
      <p:graphicFrame>
        <p:nvGraphicFramePr>
          <p:cNvPr id="186" name="Table 2"/>
          <p:cNvGraphicFramePr/>
          <p:nvPr>
            <p:extLst>
              <p:ext uri="{D42A27DB-BD31-4B8C-83A1-F6EECF244321}">
                <p14:modId xmlns:p14="http://schemas.microsoft.com/office/powerpoint/2010/main" val="2192185862"/>
              </p:ext>
            </p:extLst>
          </p:nvPr>
        </p:nvGraphicFramePr>
        <p:xfrm>
          <a:off x="216000" y="1700280"/>
          <a:ext cx="8674560" cy="1624942"/>
        </p:xfrm>
        <a:graphic>
          <a:graphicData uri="http://schemas.openxmlformats.org/drawingml/2006/table">
            <a:tbl>
              <a:tblPr/>
              <a:tblGrid>
                <a:gridCol w="49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9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8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5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33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Бюджеттік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бағдарлама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бойынша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шығыстар</a:t>
                      </a:r>
                      <a:r>
                        <a:rPr lang="ru-RU" sz="16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6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барлығы</a:t>
                      </a:r>
                      <a:endParaRPr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Жоспарлы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8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бағдарлама</a:t>
                      </a:r>
                      <a:r>
                        <a:rPr lang="ru-RU" sz="16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бойынша</a:t>
                      </a:r>
                      <a:r>
                        <a:rPr lang="ru-RU" sz="1600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шығыстар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52E65"/>
                          </a:solidFill>
                          <a:latin typeface="Times New Roman"/>
                        </a:rPr>
                        <a:t>2026 год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52E65"/>
                          </a:solidFill>
                          <a:latin typeface="Times New Roman"/>
                        </a:rPr>
                        <a:t>2027 год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52E65"/>
                          </a:solidFill>
                          <a:latin typeface="Times New Roman"/>
                        </a:rPr>
                        <a:t>2028 год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9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i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Жергілікті</a:t>
                      </a:r>
                      <a:r>
                        <a:rPr lang="ru-RU" sz="1600" i="1" dirty="0">
                          <a:solidFill>
                            <a:srgbClr val="052E65"/>
                          </a:solidFill>
                          <a:latin typeface="Times New Roman"/>
                        </a:rPr>
                        <a:t> бюджет </a:t>
                      </a:r>
                      <a:r>
                        <a:rPr lang="ru-RU" sz="1600" i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қаражаты</a:t>
                      </a:r>
                      <a:r>
                        <a:rPr lang="ru-RU" sz="1600" i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i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есебінен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3"/>
                        </a:lnSpc>
                      </a:pP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23"/>
                        </a:lnSpc>
                      </a:pP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23"/>
                        </a:lnSpc>
                      </a:pP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23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3"/>
                        </a:lnSpc>
                      </a:pPr>
                      <a:endParaRPr lang="kk-KZ" sz="1400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Microsoft YaHe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23"/>
                        </a:lnSpc>
                      </a:pP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23"/>
                        </a:lnSpc>
                      </a:pP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23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3"/>
                        </a:lnSpc>
                      </a:pPr>
                      <a:endParaRPr lang="kk-KZ" sz="1400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Microsoft YaHe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23"/>
                        </a:lnSpc>
                      </a:pPr>
                      <a:endParaRPr lang="kk-KZ" sz="1400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Microsoft YaHe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23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ts val="423"/>
                        </a:lnSpc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7" name="CustomShape 3"/>
          <p:cNvSpPr/>
          <p:nvPr/>
        </p:nvSpPr>
        <p:spPr>
          <a:xfrm>
            <a:off x="216000" y="4680000"/>
            <a:ext cx="8640000" cy="2125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Бюджеттік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бағдарламаның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сипаттамасы</a:t>
            </a:r>
            <a:r>
              <a:rPr lang="ru-RU" sz="1400" dirty="0">
                <a:solidFill>
                  <a:srgbClr val="052E65"/>
                </a:solidFill>
                <a:latin typeface="Times New Roman"/>
              </a:rPr>
              <a:t>: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Бюджеттік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инвестициялар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мемлекеттік-жекешелік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әріптестік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оның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ішінде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концессия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мәселелері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бойынша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құжаттамаға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сараптама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жүргізу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бағалау</a:t>
            </a:r>
            <a:endParaRPr sz="1400" i="1" dirty="0">
              <a:solidFill>
                <a:srgbClr val="002060"/>
              </a:solidFill>
            </a:endParaRPr>
          </a:p>
        </p:txBody>
      </p:sp>
      <p:sp>
        <p:nvSpPr>
          <p:cNvPr id="188" name="CustomShape 4"/>
          <p:cNvSpPr/>
          <p:nvPr/>
        </p:nvSpPr>
        <p:spPr>
          <a:xfrm>
            <a:off x="288000" y="5299200"/>
            <a:ext cx="8640000" cy="1179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Бюджеттік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бағдарламаның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түпкілікті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b="1" dirty="0" err="1">
                <a:solidFill>
                  <a:srgbClr val="052E65"/>
                </a:solidFill>
                <a:latin typeface="Times New Roman"/>
              </a:rPr>
              <a:t>нәтижелері</a:t>
            </a:r>
            <a:r>
              <a:rPr lang="ru-RU" sz="1400" b="1" dirty="0">
                <a:solidFill>
                  <a:srgbClr val="052E65"/>
                </a:solidFill>
                <a:latin typeface="Times New Roman"/>
              </a:rPr>
              <a:t>: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Мемлекеттің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жарғылық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капиталға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қатысуы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арқылы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іске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асыру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жоспарланатын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бюджеттік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инвестициялардың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қаржылық-экономикалық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негіздемесіне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,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сондай-ақ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оларға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тиісті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өзгерістер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және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(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немесе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)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толықтырулар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енгізу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кезінде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сараптама</a:t>
            </a:r>
            <a:r>
              <a:rPr lang="ru-RU" sz="1400" i="1" dirty="0">
                <a:solidFill>
                  <a:srgbClr val="052E65"/>
                </a:solidFill>
                <a:latin typeface="Times New Roman"/>
              </a:rPr>
              <a:t> </a:t>
            </a:r>
            <a:r>
              <a:rPr lang="ru-RU" sz="1400" i="1" dirty="0" err="1">
                <a:solidFill>
                  <a:srgbClr val="052E65"/>
                </a:solidFill>
                <a:latin typeface="Times New Roman"/>
              </a:rPr>
              <a:t>жүргізу</a:t>
            </a:r>
            <a:r>
              <a:rPr lang="ru-RU" sz="1400" i="1" dirty="0">
                <a:solidFill>
                  <a:srgbClr val="002060"/>
                </a:solidFill>
                <a:latin typeface="Times New Roman"/>
                <a:ea typeface="Microsoft YaHei"/>
              </a:rPr>
              <a:t>.</a:t>
            </a:r>
            <a:endParaRPr sz="1400" i="1" dirty="0">
              <a:solidFill>
                <a:srgbClr val="002060"/>
              </a:solidFill>
            </a:endParaRPr>
          </a:p>
        </p:txBody>
      </p:sp>
      <p:graphicFrame>
        <p:nvGraphicFramePr>
          <p:cNvPr id="189" name="Table 5"/>
          <p:cNvGraphicFramePr/>
          <p:nvPr>
            <p:extLst>
              <p:ext uri="{D42A27DB-BD31-4B8C-83A1-F6EECF244321}">
                <p14:modId xmlns:p14="http://schemas.microsoft.com/office/powerpoint/2010/main" val="2682210693"/>
              </p:ext>
            </p:extLst>
          </p:nvPr>
        </p:nvGraphicFramePr>
        <p:xfrm>
          <a:off x="258840" y="3488924"/>
          <a:ext cx="8537040" cy="1029130"/>
        </p:xfrm>
        <a:graphic>
          <a:graphicData uri="http://schemas.openxmlformats.org/drawingml/2006/table">
            <a:tbl>
              <a:tblPr/>
              <a:tblGrid>
                <a:gridCol w="491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3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31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Тікелей</a:t>
                      </a:r>
                      <a:r>
                        <a:rPr lang="ru-RU" sz="14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нәтиже</a:t>
                      </a:r>
                      <a:r>
                        <a:rPr lang="ru-RU" sz="1400" b="1" dirty="0">
                          <a:solidFill>
                            <a:srgbClr val="052E65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52E65"/>
                          </a:solidFill>
                          <a:latin typeface="Times New Roman"/>
                        </a:rPr>
                        <a:t>көрсеткіштері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330">
                <a:tc>
                  <a:txBody>
                    <a:bodyPr/>
                    <a:lstStyle/>
                    <a:p>
                      <a:pPr>
                        <a:lnSpc>
                          <a:spcPts val="423"/>
                        </a:lnSpc>
                      </a:pPr>
                      <a:endParaRPr lang="ru-RU" sz="1400" dirty="0">
                        <a:solidFill>
                          <a:srgbClr val="052E65"/>
                        </a:solidFill>
                        <a:latin typeface="Times New Roman"/>
                        <a:ea typeface="Microsoft YaHei"/>
                      </a:endParaRPr>
                    </a:p>
                    <a:p>
                      <a:pPr>
                        <a:lnSpc>
                          <a:spcPts val="423"/>
                        </a:lnSpc>
                      </a:pPr>
                      <a:endParaRPr lang="ru-RU" sz="1400" dirty="0">
                        <a:solidFill>
                          <a:srgbClr val="052E65"/>
                        </a:solidFill>
                        <a:latin typeface="Times New Roman"/>
                        <a:ea typeface="Microsoft YaHei"/>
                      </a:endParaRPr>
                    </a:p>
                    <a:p>
                      <a:pPr>
                        <a:lnSpc>
                          <a:spcPts val="423"/>
                        </a:lnSpc>
                      </a:pPr>
                      <a:endParaRPr lang="ru-RU" sz="1400" dirty="0">
                        <a:solidFill>
                          <a:srgbClr val="052E65"/>
                        </a:solidFill>
                        <a:latin typeface="Times New Roman"/>
                        <a:ea typeface="Microsoft YaHei"/>
                      </a:endParaRPr>
                    </a:p>
                    <a:p>
                      <a:pPr>
                        <a:lnSpc>
                          <a:spcPts val="423"/>
                        </a:lnSpc>
                      </a:pP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Сараптамалар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/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сынақтар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/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тестілеулер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жүргізу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бойынша</a:t>
                      </a:r>
                      <a:endParaRPr lang="ru-RU" sz="1400" dirty="0">
                        <a:solidFill>
                          <a:srgbClr val="052E65"/>
                        </a:solidFill>
                        <a:latin typeface="Times New Roman"/>
                        <a:ea typeface="Microsoft YaHei"/>
                      </a:endParaRPr>
                    </a:p>
                    <a:p>
                      <a:pPr>
                        <a:lnSpc>
                          <a:spcPts val="423"/>
                        </a:lnSpc>
                      </a:pPr>
                      <a:endParaRPr lang="ru-RU" sz="1400" dirty="0">
                        <a:solidFill>
                          <a:srgbClr val="052E65"/>
                        </a:solidFill>
                        <a:latin typeface="Times New Roman"/>
                        <a:ea typeface="Microsoft YaHei"/>
                      </a:endParaRPr>
                    </a:p>
                    <a:p>
                      <a:pPr>
                        <a:lnSpc>
                          <a:spcPts val="423"/>
                        </a:lnSpc>
                      </a:pPr>
                      <a:endParaRPr lang="ru-RU" sz="1400" dirty="0">
                        <a:solidFill>
                          <a:srgbClr val="052E65"/>
                        </a:solidFill>
                        <a:latin typeface="Times New Roman"/>
                        <a:ea typeface="Microsoft YaHei"/>
                      </a:endParaRPr>
                    </a:p>
                    <a:p>
                      <a:pPr>
                        <a:lnSpc>
                          <a:spcPts val="423"/>
                        </a:lnSpc>
                      </a:pPr>
                      <a:endParaRPr lang="ru-RU" sz="1400" dirty="0">
                        <a:solidFill>
                          <a:srgbClr val="052E65"/>
                        </a:solidFill>
                        <a:latin typeface="Times New Roman"/>
                        <a:ea typeface="Microsoft YaHei"/>
                      </a:endParaRPr>
                    </a:p>
                    <a:p>
                      <a:pPr>
                        <a:lnSpc>
                          <a:spcPts val="423"/>
                        </a:lnSpc>
                      </a:pP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орындалған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жұмыстардың</a:t>
                      </a:r>
                      <a:r>
                        <a:rPr lang="ru-RU" sz="1400" dirty="0">
                          <a:solidFill>
                            <a:srgbClr val="052E65"/>
                          </a:solidFill>
                          <a:latin typeface="Times New Roman"/>
                          <a:ea typeface="Microsoft YaHei"/>
                        </a:rPr>
                        <a:t> саны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0</a:t>
                      </a: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2060"/>
                          </a:solidFill>
                        </a:rPr>
                        <a:t>0</a:t>
                      </a:r>
                      <a:endParaRPr sz="1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0" name="CustomShape 6"/>
          <p:cNvSpPr/>
          <p:nvPr/>
        </p:nvSpPr>
        <p:spPr>
          <a:xfrm>
            <a:off x="7488000" y="692280"/>
            <a:ext cx="1584000" cy="1179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sz="1400" i="1" dirty="0" err="1">
                <a:solidFill>
                  <a:srgbClr val="000000"/>
                </a:solidFill>
                <a:latin typeface="Times New Roman"/>
              </a:rPr>
              <a:t>мың.теңге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697</Words>
  <Application>Microsoft Office PowerPoint</Application>
  <PresentationFormat>Экран (4:3)</PresentationFormat>
  <Paragraphs>135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Calibri</vt:lpstr>
      <vt:lpstr>Cambria</vt:lpstr>
      <vt:lpstr>Candara</vt:lpstr>
      <vt:lpstr>StarSymbol</vt:lpstr>
      <vt:lpstr>Times New Roman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otdek</dc:creator>
  <cp:lastModifiedBy>User</cp:lastModifiedBy>
  <cp:revision>119</cp:revision>
  <dcterms:modified xsi:type="dcterms:W3CDTF">2026-08-07T07:36:24Z</dcterms:modified>
</cp:coreProperties>
</file>