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58" r:id="rId4"/>
    <p:sldId id="261" r:id="rId5"/>
    <p:sldId id="262" r:id="rId6"/>
    <p:sldId id="263" r:id="rId7"/>
    <p:sldId id="264" r:id="rId8"/>
    <p:sldId id="265" r:id="rId9"/>
  </p:sldIdLst>
  <p:sldSz cx="9144000" cy="6858000" type="screen4x3"/>
  <p:notesSz cx="6797675" cy="99250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C7A8035B-5FF6-4716-A1CF-89928931BE3C}">
          <p14:sldIdLst>
            <p14:sldId id="260"/>
            <p14:sldId id="259"/>
            <p14:sldId id="258"/>
          </p14:sldIdLst>
        </p14:section>
        <p14:section name="Раздел без заголовка" id="{9F05977D-DEF5-44EF-B682-811C07BBFA2E}">
          <p14:sldIdLst>
            <p14:sldId id="261"/>
            <p14:sldId id="262"/>
            <p14:sldId id="263"/>
            <p14:sldId id="264"/>
            <p14:sldId id="265"/>
          </p14:sldIdLst>
        </p14:section>
        <p14:section name="Раздел без заголовка" id="{72D8741E-58E7-4E5C-A2B3-6163E8B3C45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35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t>14.09.2026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t>14.09.2026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14.09.2026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14.09.2026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14.09.2026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4293096"/>
            <a:ext cx="9144000" cy="1077218"/>
          </a:xfrm>
          <a:prstGeom prst="rect">
            <a:avLst/>
          </a:prstGeom>
        </p:spPr>
        <p:txBody>
          <a:bodyPr wrap="square">
            <a:spAutoFit/>
          </a:bodyPr>
          <a:lstStyle/>
          <a:p>
            <a:pPr lvl="0" algn="ctr" fontAlgn="base">
              <a:spcBef>
                <a:spcPct val="0"/>
              </a:spcBef>
              <a:spcAft>
                <a:spcPct val="0"/>
              </a:spcAft>
            </a:pPr>
            <a:r>
              <a:rPr lang="ru-RU" altLang="ru-RU" sz="1600" b="1" dirty="0">
                <a:solidFill>
                  <a:srgbClr val="16355A"/>
                </a:solidFill>
                <a:latin typeface="Arial" pitchFamily="34" charset="0"/>
                <a:cs typeface="Arial" pitchFamily="34" charset="0"/>
              </a:rPr>
              <a:t>«</a:t>
            </a:r>
            <a:r>
              <a:rPr lang="kk-KZ" altLang="ru-RU" sz="1600" b="1" dirty="0">
                <a:solidFill>
                  <a:srgbClr val="16355A"/>
                </a:solidFill>
                <a:latin typeface="Arial" pitchFamily="34" charset="0"/>
                <a:cs typeface="Arial" pitchFamily="34" charset="0"/>
              </a:rPr>
              <a:t>Павлодар қаласы мемлекеттік активтер және сатып алу бөлімі</a:t>
            </a:r>
            <a:r>
              <a:rPr lang="ru-RU" altLang="ru-RU" sz="1600" b="1" dirty="0">
                <a:solidFill>
                  <a:srgbClr val="16355A"/>
                </a:solidFill>
                <a:latin typeface="Arial" pitchFamily="34" charset="0"/>
                <a:cs typeface="Arial" pitchFamily="34" charset="0"/>
              </a:rPr>
              <a:t>» </a:t>
            </a:r>
          </a:p>
          <a:p>
            <a:pPr lvl="0" algn="ctr" fontAlgn="base">
              <a:spcBef>
                <a:spcPct val="0"/>
              </a:spcBef>
              <a:spcAft>
                <a:spcPct val="0"/>
              </a:spcAft>
            </a:pPr>
            <a:r>
              <a:rPr lang="ru-RU" altLang="ru-RU" sz="1600" b="1" dirty="0" err="1">
                <a:solidFill>
                  <a:srgbClr val="16355A"/>
                </a:solidFill>
                <a:latin typeface="Arial" pitchFamily="34" charset="0"/>
                <a:cs typeface="Arial" pitchFamily="34" charset="0"/>
              </a:rPr>
              <a:t>мемлекеттік</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мекемесінің</a:t>
            </a:r>
            <a:r>
              <a:rPr lang="ru-RU" altLang="ru-RU" sz="1600" b="1" dirty="0">
                <a:solidFill>
                  <a:srgbClr val="16355A"/>
                </a:solidFill>
                <a:latin typeface="Arial" pitchFamily="34" charset="0"/>
                <a:cs typeface="Arial" pitchFamily="34" charset="0"/>
              </a:rPr>
              <a:t> 2026 - 2028 </a:t>
            </a:r>
            <a:r>
              <a:rPr lang="ru-RU" altLang="ru-RU" sz="1600" b="1" dirty="0" err="1">
                <a:solidFill>
                  <a:srgbClr val="16355A"/>
                </a:solidFill>
                <a:latin typeface="Arial" pitchFamily="34" charset="0"/>
                <a:cs typeface="Arial" pitchFamily="34" charset="0"/>
              </a:rPr>
              <a:t>жылдарға</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арналған</a:t>
            </a:r>
            <a:r>
              <a:rPr lang="ru-RU" altLang="ru-RU" sz="1600" b="1" dirty="0">
                <a:solidFill>
                  <a:srgbClr val="16355A"/>
                </a:solidFill>
                <a:latin typeface="Arial" pitchFamily="34" charset="0"/>
                <a:cs typeface="Arial" pitchFamily="34" charset="0"/>
              </a:rPr>
              <a:t> </a:t>
            </a:r>
          </a:p>
          <a:p>
            <a:pPr lvl="0" algn="ctr" fontAlgn="base">
              <a:spcBef>
                <a:spcPct val="0"/>
              </a:spcBef>
              <a:spcAft>
                <a:spcPct val="0"/>
              </a:spcAft>
            </a:pPr>
            <a:r>
              <a:rPr lang="ru-RU" altLang="ru-RU" sz="1600" b="1" dirty="0" err="1">
                <a:solidFill>
                  <a:srgbClr val="16355A"/>
                </a:solidFill>
                <a:latin typeface="Arial" pitchFamily="34" charset="0"/>
                <a:cs typeface="Arial" pitchFamily="34" charset="0"/>
              </a:rPr>
              <a:t>Азаматтық</a:t>
            </a:r>
            <a:r>
              <a:rPr lang="ru-RU" altLang="ru-RU" sz="1600" b="1" dirty="0">
                <a:solidFill>
                  <a:srgbClr val="16355A"/>
                </a:solidFill>
                <a:latin typeface="Arial" pitchFamily="34" charset="0"/>
                <a:cs typeface="Arial" pitchFamily="34" charset="0"/>
              </a:rPr>
              <a:t> </a:t>
            </a:r>
            <a:r>
              <a:rPr lang="ru-RU" altLang="ru-RU" sz="1600" b="1" dirty="0" err="1">
                <a:solidFill>
                  <a:srgbClr val="16355A"/>
                </a:solidFill>
                <a:latin typeface="Arial" pitchFamily="34" charset="0"/>
                <a:cs typeface="Arial" pitchFamily="34" charset="0"/>
              </a:rPr>
              <a:t>бюджеті</a:t>
            </a:r>
            <a:endParaRPr lang="ru-RU" altLang="ru-RU" sz="1600" b="1" dirty="0">
              <a:solidFill>
                <a:srgbClr val="16355A"/>
              </a:solidFill>
              <a:latin typeface="Arial" pitchFamily="34" charset="0"/>
              <a:cs typeface="Arial" pitchFamily="34" charset="0"/>
            </a:endParaRPr>
          </a:p>
          <a:p>
            <a:pPr algn="ctr"/>
            <a:endParaRPr lang="ru-RU" sz="1600" b="1" dirty="0">
              <a:solidFill>
                <a:srgbClr val="16355A"/>
              </a:solidFill>
              <a:latin typeface="Arial" pitchFamily="34" charset="0"/>
              <a:cs typeface="Arial" pitchFamily="34" charset="0"/>
            </a:endParaRPr>
          </a:p>
        </p:txBody>
      </p:sp>
      <p:pic>
        <p:nvPicPr>
          <p:cNvPr id="1026" name="Picture 2" descr="D:\Султанали\2020\Слайд\Фотоматериалы для слайдов\Без названия (3).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71800" y="256910"/>
            <a:ext cx="3600400" cy="3600400"/>
          </a:xfrm>
          <a:prstGeom prst="rect">
            <a:avLst/>
          </a:prstGeom>
          <a:noFill/>
          <a:extLst>
            <a:ext uri="{909E8E84-426E-40DD-AFC4-6F175D3DCCD1}">
              <a14:hiddenFill xmlns:a14="http://schemas.microsoft.com/office/drawing/2010/main">
                <a:solidFill>
                  <a:srgbClr val="FFFFFF"/>
                </a:solidFill>
              </a14:hiddenFill>
            </a:ext>
          </a:extLst>
        </p:spPr>
      </p:pic>
      <p:sp>
        <p:nvSpPr>
          <p:cNvPr id="13" name="Прямоугольник 12"/>
          <p:cNvSpPr/>
          <p:nvPr/>
        </p:nvSpPr>
        <p:spPr>
          <a:xfrm>
            <a:off x="179512" y="4022030"/>
            <a:ext cx="4176464" cy="65980"/>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5" name="Прямоугольник 14"/>
          <p:cNvSpPr/>
          <p:nvPr/>
        </p:nvSpPr>
        <p:spPr>
          <a:xfrm>
            <a:off x="4788024" y="4022030"/>
            <a:ext cx="4176464" cy="65980"/>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4" name="Овал 13"/>
          <p:cNvSpPr/>
          <p:nvPr/>
        </p:nvSpPr>
        <p:spPr>
          <a:xfrm>
            <a:off x="4517994" y="4001014"/>
            <a:ext cx="108012" cy="108012"/>
          </a:xfrm>
          <a:prstGeom prst="ellipse">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Tree>
    <p:extLst>
      <p:ext uri="{BB962C8B-B14F-4D97-AF65-F5344CB8AC3E}">
        <p14:creationId xmlns:p14="http://schemas.microsoft.com/office/powerpoint/2010/main" val="1289949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916832"/>
            <a:ext cx="8640960" cy="1169551"/>
          </a:xfrm>
          <a:prstGeom prst="rect">
            <a:avLst/>
          </a:prstGeom>
        </p:spPr>
        <p:txBody>
          <a:bodyPr wrap="square">
            <a:spAutoFit/>
          </a:bodyPr>
          <a:lstStyle/>
          <a:p>
            <a:pPr algn="ctr"/>
            <a:r>
              <a:rPr lang="kk-KZ" sz="1400" b="1" dirty="0">
                <a:solidFill>
                  <a:srgbClr val="16355A"/>
                </a:solidFill>
                <a:latin typeface="Arial" pitchFamily="34" charset="0"/>
                <a:cs typeface="Arial" pitchFamily="34" charset="0"/>
              </a:rPr>
              <a:t>Құрметті сайтқа кірушілер!</a:t>
            </a:r>
            <a:endParaRPr lang="ru-RU" sz="1400" b="1" dirty="0">
              <a:solidFill>
                <a:srgbClr val="16355A"/>
              </a:solidFill>
              <a:latin typeface="Arial" pitchFamily="34" charset="0"/>
              <a:cs typeface="Arial" pitchFamily="34" charset="0"/>
            </a:endParaRPr>
          </a:p>
          <a:p>
            <a:pPr algn="ctr"/>
            <a:r>
              <a:rPr lang="kk-KZ" sz="1400" dirty="0">
                <a:solidFill>
                  <a:srgbClr val="16355A"/>
                </a:solidFill>
                <a:latin typeface="Times New Roman" pitchFamily="18" charset="0"/>
                <a:cs typeface="Times New Roman" pitchFamily="18" charset="0"/>
              </a:rPr>
              <a:t> </a:t>
            </a:r>
            <a:endParaRPr lang="ru-RU" sz="1400" dirty="0">
              <a:solidFill>
                <a:srgbClr val="16355A"/>
              </a:solidFill>
              <a:latin typeface="Times New Roman" pitchFamily="18" charset="0"/>
              <a:cs typeface="Times New Roman" pitchFamily="18" charset="0"/>
            </a:endParaRPr>
          </a:p>
          <a:p>
            <a:pPr lvl="0" algn="ctr" fontAlgn="base">
              <a:spcBef>
                <a:spcPct val="0"/>
              </a:spcBef>
              <a:spcAft>
                <a:spcPct val="0"/>
              </a:spcAft>
            </a:pPr>
            <a:r>
              <a:rPr lang="kk-KZ" sz="1400" dirty="0">
                <a:solidFill>
                  <a:srgbClr val="16355A"/>
                </a:solidFill>
                <a:latin typeface="Times New Roman" pitchFamily="18" charset="0"/>
                <a:cs typeface="Times New Roman" pitchFamily="18" charset="0"/>
              </a:rPr>
              <a:t>       Сіздердің назарларыңызға </a:t>
            </a:r>
            <a:r>
              <a:rPr lang="ru-RU" altLang="ru-RU" sz="1400" dirty="0">
                <a:solidFill>
                  <a:srgbClr val="16355A"/>
                </a:solidFill>
                <a:latin typeface="Times New Roman" pitchFamily="18" charset="0"/>
                <a:cs typeface="Times New Roman" pitchFamily="18" charset="0"/>
              </a:rPr>
              <a:t>«</a:t>
            </a:r>
            <a:r>
              <a:rPr lang="kk-KZ" altLang="ru-RU" sz="1400" dirty="0">
                <a:solidFill>
                  <a:srgbClr val="16355A"/>
                </a:solidFill>
                <a:latin typeface="Times New Roman" pitchFamily="18" charset="0"/>
                <a:cs typeface="Times New Roman" pitchFamily="18" charset="0"/>
              </a:rPr>
              <a:t>Павлодар қаласы мемлекеттік активтер және сатып алу бөлімі</a:t>
            </a:r>
            <a:r>
              <a:rPr lang="ru-RU" altLang="ru-RU" sz="1400" dirty="0">
                <a:solidFill>
                  <a:srgbClr val="16355A"/>
                </a:solidFill>
                <a:latin typeface="Times New Roman" pitchFamily="18" charset="0"/>
                <a:cs typeface="Times New Roman" pitchFamily="18" charset="0"/>
              </a:rPr>
              <a:t>» </a:t>
            </a:r>
          </a:p>
          <a:p>
            <a:pPr lvl="0" algn="ctr" fontAlgn="base">
              <a:spcBef>
                <a:spcPct val="0"/>
              </a:spcBef>
              <a:spcAft>
                <a:spcPct val="0"/>
              </a:spcAft>
            </a:pPr>
            <a:r>
              <a:rPr lang="ru-RU" altLang="ru-RU" sz="1400" dirty="0" err="1">
                <a:solidFill>
                  <a:srgbClr val="16355A"/>
                </a:solidFill>
                <a:latin typeface="Times New Roman" pitchFamily="18" charset="0"/>
                <a:cs typeface="Times New Roman" pitchFamily="18" charset="0"/>
              </a:rPr>
              <a:t>мемлекеттік</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мекемесінің</a:t>
            </a:r>
            <a:r>
              <a:rPr lang="ru-RU" altLang="ru-RU" sz="1400" dirty="0">
                <a:solidFill>
                  <a:srgbClr val="16355A"/>
                </a:solidFill>
                <a:latin typeface="Times New Roman" pitchFamily="18" charset="0"/>
                <a:cs typeface="Times New Roman" pitchFamily="18" charset="0"/>
              </a:rPr>
              <a:t> 2026-2028 </a:t>
            </a:r>
            <a:r>
              <a:rPr lang="ru-RU" altLang="ru-RU" sz="1400" dirty="0" err="1">
                <a:solidFill>
                  <a:srgbClr val="16355A"/>
                </a:solidFill>
                <a:latin typeface="Times New Roman" pitchFamily="18" charset="0"/>
                <a:cs typeface="Times New Roman" pitchFamily="18" charset="0"/>
              </a:rPr>
              <a:t>жылдарға</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арналған</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Азаматтық</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бюджеті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ұсынылады</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онда</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бөлім</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бюджетінің</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негізгі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көрсеткіштері</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туралы</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ақпарат</a:t>
            </a:r>
            <a:r>
              <a:rPr lang="ru-RU" altLang="ru-RU" sz="1400" dirty="0">
                <a:solidFill>
                  <a:srgbClr val="16355A"/>
                </a:solidFill>
                <a:latin typeface="Times New Roman" pitchFamily="18" charset="0"/>
                <a:cs typeface="Times New Roman" pitchFamily="18" charset="0"/>
              </a:rPr>
              <a:t> </a:t>
            </a:r>
            <a:r>
              <a:rPr lang="ru-RU" altLang="ru-RU" sz="1400" dirty="0" err="1">
                <a:solidFill>
                  <a:srgbClr val="16355A"/>
                </a:solidFill>
                <a:latin typeface="Times New Roman" pitchFamily="18" charset="0"/>
                <a:cs typeface="Times New Roman" pitchFamily="18" charset="0"/>
              </a:rPr>
              <a:t>беріледі</a:t>
            </a:r>
            <a:r>
              <a:rPr lang="kk-KZ" sz="1400" dirty="0">
                <a:solidFill>
                  <a:srgbClr val="16355A"/>
                </a:solidFill>
                <a:latin typeface="Times New Roman" pitchFamily="18" charset="0"/>
                <a:cs typeface="Times New Roman" pitchFamily="18" charset="0"/>
              </a:rPr>
              <a:t>.</a:t>
            </a:r>
            <a:endParaRPr lang="ru-RU" sz="1400" dirty="0">
              <a:solidFill>
                <a:srgbClr val="16355A"/>
              </a:solidFill>
              <a:latin typeface="Times New Roman" pitchFamily="18" charset="0"/>
              <a:cs typeface="Times New Roman" pitchFamily="18" charset="0"/>
            </a:endParaRPr>
          </a:p>
        </p:txBody>
      </p:sp>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0696" y="0"/>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07504" y="108012"/>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400" b="1" dirty="0">
              <a:latin typeface="Arial" pitchFamily="34" charset="0"/>
              <a:cs typeface="Arial" pitchFamily="34" charset="0"/>
            </a:endParaRPr>
          </a:p>
        </p:txBody>
      </p:sp>
      <p:sp>
        <p:nvSpPr>
          <p:cNvPr id="4" name="Прямоугольник 3"/>
          <p:cNvSpPr/>
          <p:nvPr/>
        </p:nvSpPr>
        <p:spPr>
          <a:xfrm>
            <a:off x="755576" y="4005064"/>
            <a:ext cx="7920880" cy="954107"/>
          </a:xfrm>
          <a:prstGeom prst="rect">
            <a:avLst/>
          </a:prstGeom>
        </p:spPr>
        <p:txBody>
          <a:bodyPr wrap="square">
            <a:spAutoFit/>
          </a:bodyPr>
          <a:lstStyle/>
          <a:p>
            <a:pPr algn="ctr"/>
            <a:r>
              <a:rPr lang="ru-RU" sz="1400" b="1" dirty="0" err="1">
                <a:solidFill>
                  <a:schemeClr val="tx2">
                    <a:lumMod val="50000"/>
                  </a:schemeClr>
                </a:solidFill>
                <a:latin typeface="Times New Roman" panose="02020603050405020304" pitchFamily="18" charset="0"/>
                <a:cs typeface="Times New Roman" panose="02020603050405020304" pitchFamily="18" charset="0"/>
              </a:rPr>
              <a:t>Бөлімнің</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бюджеті</a:t>
            </a:r>
            <a:r>
              <a:rPr lang="ru-RU" sz="1400" b="1" dirty="0">
                <a:solidFill>
                  <a:schemeClr val="tx2">
                    <a:lumMod val="50000"/>
                  </a:schemeClr>
                </a:solidFill>
                <a:latin typeface="Times New Roman" panose="02020603050405020304" pitchFamily="18" charset="0"/>
                <a:cs typeface="Times New Roman" panose="02020603050405020304" pitchFamily="18" charset="0"/>
              </a:rPr>
              <a:t>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мәслихатының</a:t>
            </a:r>
            <a:r>
              <a:rPr lang="ru-RU" sz="1400" b="1" dirty="0">
                <a:solidFill>
                  <a:schemeClr val="tx2">
                    <a:lumMod val="50000"/>
                  </a:schemeClr>
                </a:solidFill>
                <a:latin typeface="Times New Roman" panose="02020603050405020304" pitchFamily="18" charset="0"/>
                <a:cs typeface="Times New Roman" panose="02020603050405020304" pitchFamily="18" charset="0"/>
              </a:rPr>
              <a:t> 2026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жылғы</a:t>
            </a:r>
            <a:r>
              <a:rPr lang="ru-RU" sz="1400" b="1" dirty="0">
                <a:solidFill>
                  <a:schemeClr val="tx2">
                    <a:lumMod val="50000"/>
                  </a:schemeClr>
                </a:solidFill>
                <a:latin typeface="Times New Roman" panose="02020603050405020304" pitchFamily="18" charset="0"/>
                <a:cs typeface="Times New Roman" panose="02020603050405020304" pitchFamily="18" charset="0"/>
              </a:rPr>
              <a:t> 31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тамыздағы</a:t>
            </a:r>
            <a:r>
              <a:rPr lang="ru-RU" sz="1400" b="1" dirty="0">
                <a:solidFill>
                  <a:schemeClr val="tx2">
                    <a:lumMod val="50000"/>
                  </a:schemeClr>
                </a:solidFill>
                <a:latin typeface="Times New Roman" panose="02020603050405020304" pitchFamily="18" charset="0"/>
                <a:cs typeface="Times New Roman" panose="02020603050405020304" pitchFamily="18" charset="0"/>
              </a:rPr>
              <a:t> № 343/46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мәслихатының</a:t>
            </a:r>
            <a:r>
              <a:rPr lang="ru-RU" sz="1400" b="1" dirty="0">
                <a:solidFill>
                  <a:schemeClr val="tx2">
                    <a:lumMod val="50000"/>
                  </a:schemeClr>
                </a:solidFill>
                <a:latin typeface="Times New Roman" panose="02020603050405020304" pitchFamily="18" charset="0"/>
                <a:cs typeface="Times New Roman" panose="02020603050405020304" pitchFamily="18" charset="0"/>
              </a:rPr>
              <a:t> 2025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жылғы</a:t>
            </a:r>
            <a:r>
              <a:rPr lang="ru-RU" sz="1400" b="1" dirty="0">
                <a:solidFill>
                  <a:schemeClr val="tx2">
                    <a:lumMod val="50000"/>
                  </a:schemeClr>
                </a:solidFill>
                <a:latin typeface="Times New Roman" panose="02020603050405020304" pitchFamily="18" charset="0"/>
                <a:cs typeface="Times New Roman" panose="02020603050405020304" pitchFamily="18" charset="0"/>
              </a:rPr>
              <a:t> 17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желтоқсандағы</a:t>
            </a:r>
            <a:r>
              <a:rPr lang="ru-RU" sz="1400" b="1" dirty="0">
                <a:solidFill>
                  <a:schemeClr val="tx2">
                    <a:lumMod val="50000"/>
                  </a:schemeClr>
                </a:solidFill>
                <a:latin typeface="Times New Roman" panose="02020603050405020304" pitchFamily="18" charset="0"/>
                <a:cs typeface="Times New Roman" panose="02020603050405020304" pitchFamily="18" charset="0"/>
              </a:rPr>
              <a:t> № 288/35 "2026-2028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жылдарға</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арналған</a:t>
            </a:r>
            <a:r>
              <a:rPr lang="ru-RU" sz="1400" b="1" dirty="0">
                <a:solidFill>
                  <a:schemeClr val="tx2">
                    <a:lumMod val="50000"/>
                  </a:schemeClr>
                </a:solidFill>
                <a:latin typeface="Times New Roman" panose="02020603050405020304" pitchFamily="18" charset="0"/>
                <a:cs typeface="Times New Roman" panose="02020603050405020304" pitchFamily="18" charset="0"/>
              </a:rPr>
              <a:t> Павлодар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қалалық</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бюджеті</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туралы</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шешіміне</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өзгерістер</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енгізу</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туралы</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шешімімен</a:t>
            </a:r>
            <a:r>
              <a:rPr lang="ru-RU" sz="1400" b="1" dirty="0">
                <a:solidFill>
                  <a:schemeClr val="tx2">
                    <a:lumMod val="50000"/>
                  </a:schemeClr>
                </a:solidFill>
                <a:latin typeface="Times New Roman" panose="02020603050405020304" pitchFamily="18" charset="0"/>
                <a:cs typeface="Times New Roman" panose="02020603050405020304" pitchFamily="18" charset="0"/>
              </a:rPr>
              <a:t> </a:t>
            </a:r>
            <a:r>
              <a:rPr lang="ru-RU" sz="1400" b="1" dirty="0" err="1">
                <a:solidFill>
                  <a:schemeClr val="tx2">
                    <a:lumMod val="50000"/>
                  </a:schemeClr>
                </a:solidFill>
                <a:latin typeface="Times New Roman" panose="02020603050405020304" pitchFamily="18" charset="0"/>
                <a:cs typeface="Times New Roman" panose="02020603050405020304" pitchFamily="18" charset="0"/>
              </a:rPr>
              <a:t>бекітілген</a:t>
            </a:r>
            <a:r>
              <a:rPr lang="kk-KZ" sz="1400" b="1" dirty="0">
                <a:solidFill>
                  <a:schemeClr val="tx2">
                    <a:lumMod val="50000"/>
                  </a:schemeClr>
                </a:solidFill>
                <a:latin typeface="Times New Roman" panose="02020603050405020304" pitchFamily="18" charset="0"/>
                <a:cs typeface="Times New Roman" panose="02020603050405020304" pitchFamily="18" charset="0"/>
              </a:rPr>
              <a:t>і</a:t>
            </a:r>
            <a:endParaRPr lang="en-US" sz="1400" b="1" dirty="0">
              <a:solidFill>
                <a:schemeClr val="tx2">
                  <a:lumMod val="50000"/>
                </a:schemeClr>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323527" y="3382701"/>
            <a:ext cx="8496945" cy="45719"/>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
        <p:nvSpPr>
          <p:cNvPr id="15" name="Прямоугольник 14"/>
          <p:cNvSpPr/>
          <p:nvPr/>
        </p:nvSpPr>
        <p:spPr>
          <a:xfrm>
            <a:off x="1763688" y="5301208"/>
            <a:ext cx="5616624" cy="45719"/>
          </a:xfrm>
          <a:prstGeom prst="rect">
            <a:avLst/>
          </a:prstGeom>
          <a:solidFill>
            <a:schemeClr val="tx2"/>
          </a:solidFill>
          <a:ln w="63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rgbClr val="16355A"/>
              </a:solidFill>
            </a:endParaRPr>
          </a:p>
        </p:txBody>
      </p:sp>
    </p:spTree>
    <p:extLst>
      <p:ext uri="{BB962C8B-B14F-4D97-AF65-F5344CB8AC3E}">
        <p14:creationId xmlns:p14="http://schemas.microsoft.com/office/powerpoint/2010/main" val="15837718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56585" y="132475"/>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56259" y="376330"/>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489.001.015. </a:t>
            </a:r>
            <a:r>
              <a:rPr lang="kk-KZ" sz="1600" b="1" dirty="0">
                <a:latin typeface="Arial" panose="020B0604020202020204" pitchFamily="34" charset="0"/>
                <a:cs typeface="Arial" panose="020B0604020202020204" pitchFamily="34" charset="0"/>
              </a:rPr>
              <a:t>«Ауданның коммуналдық меншігін басқару және бюджетті атқару саласында мемлекеттік саясатты іске асыру жөніндегі  қызметтері» </a:t>
            </a:r>
            <a:endParaRPr lang="ru-RU" sz="1600" b="1" dirty="0">
              <a:latin typeface="Arial" panose="020B0604020202020204" pitchFamily="34" charset="0"/>
              <a:cs typeface="Arial" panose="020B0604020202020204"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2740542900"/>
              </p:ext>
            </p:extLst>
          </p:nvPr>
        </p:nvGraphicFramePr>
        <p:xfrm>
          <a:off x="192196" y="1565413"/>
          <a:ext cx="8772292" cy="1287523"/>
        </p:xfrm>
        <a:graphic>
          <a:graphicData uri="http://schemas.openxmlformats.org/drawingml/2006/table">
            <a:tbl>
              <a:tblPr firstRow="1" bandRow="1">
                <a:tableStyleId>{5C22544A-7EE6-4342-B048-85BDC9FD1C3A}</a:tableStyleId>
              </a:tblPr>
              <a:tblGrid>
                <a:gridCol w="5076017">
                  <a:extLst>
                    <a:ext uri="{9D8B030D-6E8A-4147-A177-3AD203B41FA5}">
                      <a16:colId xmlns:a16="http://schemas.microsoft.com/office/drawing/2014/main" val="20000"/>
                    </a:ext>
                  </a:extLst>
                </a:gridCol>
                <a:gridCol w="1000905">
                  <a:extLst>
                    <a:ext uri="{9D8B030D-6E8A-4147-A177-3AD203B41FA5}">
                      <a16:colId xmlns:a16="http://schemas.microsoft.com/office/drawing/2014/main" val="20001"/>
                    </a:ext>
                  </a:extLst>
                </a:gridCol>
                <a:gridCol w="1429864">
                  <a:extLst>
                    <a:ext uri="{9D8B030D-6E8A-4147-A177-3AD203B41FA5}">
                      <a16:colId xmlns:a16="http://schemas.microsoft.com/office/drawing/2014/main" val="20002"/>
                    </a:ext>
                  </a:extLst>
                </a:gridCol>
                <a:gridCol w="1265506">
                  <a:extLst>
                    <a:ext uri="{9D8B030D-6E8A-4147-A177-3AD203B41FA5}">
                      <a16:colId xmlns:a16="http://schemas.microsoft.com/office/drawing/2014/main" val="20003"/>
                    </a:ext>
                  </a:extLst>
                </a:gridCol>
              </a:tblGrid>
              <a:tr h="413439">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21715">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552369">
                <a:tc>
                  <a:txBody>
                    <a:bodyPr/>
                    <a:lstStyle/>
                    <a:p>
                      <a:pPr algn="ctr">
                        <a:lnSpc>
                          <a:spcPct val="115000"/>
                        </a:lnSpc>
                        <a:spcAft>
                          <a:spcPts val="0"/>
                        </a:spcAft>
                      </a:pPr>
                      <a:r>
                        <a:rPr lang="ru-RU" sz="1200" b="1" kern="150" dirty="0">
                          <a:solidFill>
                            <a:schemeClr val="tx2"/>
                          </a:solidFill>
                          <a:effectLst/>
                          <a:latin typeface="Arial" pitchFamily="34" charset="0"/>
                          <a:ea typeface="Times New Roman"/>
                          <a:cs typeface="Arial" pitchFamily="34" charset="0"/>
                        </a:rPr>
                        <a:t>489.001.015 </a:t>
                      </a:r>
                      <a:r>
                        <a:rPr lang="ru-RU" sz="1200" b="1" kern="1200" dirty="0" err="1">
                          <a:solidFill>
                            <a:schemeClr val="tx2"/>
                          </a:solidFill>
                          <a:effectLst/>
                          <a:latin typeface="Arial" panose="020B0604020202020204" pitchFamily="34" charset="0"/>
                          <a:ea typeface="+mn-ea"/>
                          <a:cs typeface="Arial" panose="020B0604020202020204" pitchFamily="34" charset="0"/>
                        </a:rPr>
                        <a:t>Жергілікті</a:t>
                      </a:r>
                      <a:r>
                        <a:rPr lang="ru-RU" sz="1200" b="1" kern="1200" dirty="0">
                          <a:solidFill>
                            <a:schemeClr val="tx2"/>
                          </a:solidFill>
                          <a:effectLst/>
                          <a:latin typeface="Arial" panose="020B0604020202020204" pitchFamily="34" charset="0"/>
                          <a:ea typeface="+mn-ea"/>
                          <a:cs typeface="Arial" panose="020B0604020202020204" pitchFamily="34" charset="0"/>
                        </a:rPr>
                        <a:t> бюджет </a:t>
                      </a:r>
                      <a:r>
                        <a:rPr lang="ru-RU" sz="1200" b="1" kern="1200" dirty="0" err="1">
                          <a:solidFill>
                            <a:schemeClr val="tx2"/>
                          </a:solidFill>
                          <a:effectLst/>
                          <a:latin typeface="Arial" panose="020B0604020202020204" pitchFamily="34" charset="0"/>
                          <a:ea typeface="+mn-ea"/>
                          <a:cs typeface="Arial" panose="020B0604020202020204" pitchFamily="34" charset="0"/>
                        </a:rPr>
                        <a:t>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511 724,0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125 134,0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245 946,0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graphicFrame>
        <p:nvGraphicFramePr>
          <p:cNvPr id="11" name="Таблица 10"/>
          <p:cNvGraphicFramePr>
            <a:graphicFrameLocks noGrp="1"/>
          </p:cNvGraphicFramePr>
          <p:nvPr>
            <p:extLst>
              <p:ext uri="{D42A27DB-BD31-4B8C-83A1-F6EECF244321}">
                <p14:modId xmlns:p14="http://schemas.microsoft.com/office/powerpoint/2010/main" val="1304933738"/>
              </p:ext>
            </p:extLst>
          </p:nvPr>
        </p:nvGraphicFramePr>
        <p:xfrm>
          <a:off x="192196" y="2941219"/>
          <a:ext cx="8772293" cy="2759556"/>
        </p:xfrm>
        <a:graphic>
          <a:graphicData uri="http://schemas.openxmlformats.org/drawingml/2006/table">
            <a:tbl>
              <a:tblPr firstRow="1" bandRow="1">
                <a:tableStyleId>{5C22544A-7EE6-4342-B048-85BDC9FD1C3A}</a:tableStyleId>
              </a:tblPr>
              <a:tblGrid>
                <a:gridCol w="5704848">
                  <a:extLst>
                    <a:ext uri="{9D8B030D-6E8A-4147-A177-3AD203B41FA5}">
                      <a16:colId xmlns:a16="http://schemas.microsoft.com/office/drawing/2014/main" val="20000"/>
                    </a:ext>
                  </a:extLst>
                </a:gridCol>
                <a:gridCol w="987978">
                  <a:extLst>
                    <a:ext uri="{9D8B030D-6E8A-4147-A177-3AD203B41FA5}">
                      <a16:colId xmlns:a16="http://schemas.microsoft.com/office/drawing/2014/main" val="20001"/>
                    </a:ext>
                  </a:extLst>
                </a:gridCol>
                <a:gridCol w="1009171">
                  <a:extLst>
                    <a:ext uri="{9D8B030D-6E8A-4147-A177-3AD203B41FA5}">
                      <a16:colId xmlns:a16="http://schemas.microsoft.com/office/drawing/2014/main" val="20002"/>
                    </a:ext>
                  </a:extLst>
                </a:gridCol>
                <a:gridCol w="1070296">
                  <a:extLst>
                    <a:ext uri="{9D8B030D-6E8A-4147-A177-3AD203B41FA5}">
                      <a16:colId xmlns:a16="http://schemas.microsoft.com/office/drawing/2014/main" val="20003"/>
                    </a:ext>
                  </a:extLst>
                </a:gridCol>
              </a:tblGrid>
              <a:tr h="316359">
                <a:tc gridSpan="4">
                  <a:txBody>
                    <a:bodyPr/>
                    <a:lstStyle/>
                    <a:p>
                      <a:pPr algn="ctr"/>
                      <a:r>
                        <a:rPr lang="kk-KZ" sz="1800" b="1" kern="1200" dirty="0">
                          <a:solidFill>
                            <a:schemeClr val="lt1"/>
                          </a:solidFill>
                          <a:effectLst/>
                          <a:latin typeface="+mn-lt"/>
                          <a:ea typeface="+mn-ea"/>
                          <a:cs typeface="+mn-cs"/>
                        </a:rPr>
                        <a:t>Тікелей нәтиже көрсеткіштері</a:t>
                      </a:r>
                      <a:endParaRPr lang="ru-RU" sz="12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0000"/>
                  </a:ext>
                </a:extLst>
              </a:tr>
              <a:tr h="1706197">
                <a:tc>
                  <a:txBody>
                    <a:bodyPr/>
                    <a:lstStyle/>
                    <a:p>
                      <a:pPr algn="l">
                        <a:spcAft>
                          <a:spcPts val="0"/>
                        </a:spcAft>
                      </a:pPr>
                      <a:endParaRPr lang="kk-KZ" sz="1200" b="1"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endParaRPr>
                    </a:p>
                    <a:p>
                      <a:pPr algn="just">
                        <a:spcAft>
                          <a:spcPts val="0"/>
                        </a:spcAft>
                      </a:pPr>
                      <a:r>
                        <a:rPr lang="kk-KZ" sz="1200" b="0"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rPr>
                        <a:t>Өз құзыреті шегінде жергілікті деңгейде мемлекеттік сатып алу саласында мемлекеттік саясатты іске асыруды жүзеге асыру үшін бөлімнің мемлекеттік қызметшілерінің штат санын ұстау, мемлекеттік органдарға дұрыс, толық есептілікті, тиісті ақпараттық материалдарды уақытылы ұсыну.</a:t>
                      </a:r>
                      <a:endParaRPr lang="ru-RU" sz="1200" b="0" kern="150" dirty="0">
                        <a:solidFill>
                          <a:schemeClr val="tx2"/>
                        </a:solidFill>
                        <a:effectLst/>
                        <a:latin typeface="Arial" panose="020B0604020202020204" pitchFamily="34" charset="0"/>
                        <a:ea typeface="Times New Roman" panose="02020603050405020304" pitchFamily="18" charset="0"/>
                        <a:cs typeface="Arial" panose="020B0604020202020204" pitchFamily="34" charset="0"/>
                      </a:endParaRP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687599">
                <a:tc>
                  <a:txBody>
                    <a:bodyPr/>
                    <a:lstStyle/>
                    <a:p>
                      <a:pPr algn="just">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Мемлекеттік сатып алу мониторингін жүргізу, мемлекеттік сатып алулар бойынша ай сайынғы есеп</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1</a:t>
                      </a:r>
                      <a:r>
                        <a:rPr lang="ru-RU" sz="1200" kern="150" dirty="0">
                          <a:solidFill>
                            <a:srgbClr val="16355A"/>
                          </a:solidFill>
                          <a:effectLst/>
                          <a:latin typeface="Arial" pitchFamily="34" charset="0"/>
                          <a:ea typeface="Times New Roman"/>
                          <a:cs typeface="Arial" pitchFamily="34" charset="0"/>
                        </a:rPr>
                        <a:t>6,0</a:t>
                      </a: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p:cNvSpPr/>
          <p:nvPr/>
        </p:nvSpPr>
        <p:spPr>
          <a:xfrm>
            <a:off x="172010" y="5771418"/>
            <a:ext cx="8918051" cy="954107"/>
          </a:xfrm>
          <a:prstGeom prst="rect">
            <a:avLst/>
          </a:prstGeom>
        </p:spPr>
        <p:txBody>
          <a:bodyPr wrap="square">
            <a:spAutoFit/>
          </a:bodyPr>
          <a:lstStyle/>
          <a:p>
            <a:r>
              <a:rPr lang="ru-RU" sz="1050" b="1" dirty="0" err="1">
                <a:solidFill>
                  <a:schemeClr val="tx2"/>
                </a:solidFill>
              </a:rPr>
              <a:t>Бюджеттік</a:t>
            </a:r>
            <a:r>
              <a:rPr lang="ru-RU" sz="1050" b="1" dirty="0">
                <a:solidFill>
                  <a:schemeClr val="tx2"/>
                </a:solidFill>
              </a:rPr>
              <a:t>  </a:t>
            </a:r>
            <a:r>
              <a:rPr lang="ru-RU" sz="1050" b="1" dirty="0" err="1">
                <a:solidFill>
                  <a:schemeClr val="tx2"/>
                </a:solidFill>
              </a:rPr>
              <a:t>кіші</a:t>
            </a:r>
            <a:r>
              <a:rPr lang="ru-RU" sz="1050" b="1" dirty="0">
                <a:solidFill>
                  <a:schemeClr val="tx2"/>
                </a:solidFill>
              </a:rPr>
              <a:t> </a:t>
            </a:r>
            <a:r>
              <a:rPr lang="ru-RU" sz="1050" b="1" dirty="0" err="1">
                <a:solidFill>
                  <a:schemeClr val="tx2"/>
                </a:solidFill>
              </a:rPr>
              <a:t>бағдарламаның</a:t>
            </a:r>
            <a:r>
              <a:rPr lang="ru-RU" sz="1050" b="1" dirty="0">
                <a:solidFill>
                  <a:schemeClr val="tx2"/>
                </a:solidFill>
              </a:rPr>
              <a:t> </a:t>
            </a:r>
            <a:r>
              <a:rPr lang="ru-RU" sz="1050" b="1" dirty="0" err="1">
                <a:solidFill>
                  <a:schemeClr val="tx2"/>
                </a:solidFill>
              </a:rPr>
              <a:t>сипаттамасы</a:t>
            </a:r>
            <a:r>
              <a:rPr lang="ru-RU" sz="1050" b="1" dirty="0">
                <a:solidFill>
                  <a:schemeClr val="tx2"/>
                </a:solidFill>
              </a:rPr>
              <a:t>  (</a:t>
            </a:r>
            <a:r>
              <a:rPr lang="ru-RU" sz="1050" b="1" dirty="0" err="1">
                <a:solidFill>
                  <a:schemeClr val="tx2"/>
                </a:solidFill>
              </a:rPr>
              <a:t>негіздемесі</a:t>
            </a:r>
            <a:r>
              <a:rPr lang="ru-RU" sz="1050" b="1" dirty="0">
                <a:solidFill>
                  <a:schemeClr val="tx2"/>
                </a:solidFill>
                <a:latin typeface="Arial" panose="020B0604020202020204" pitchFamily="34" charset="0"/>
                <a:cs typeface="Arial" panose="020B0604020202020204" pitchFamily="34" charset="0"/>
              </a:rPr>
              <a:t>):</a:t>
            </a:r>
            <a:r>
              <a:rPr lang="ru-RU" sz="1050" dirty="0">
                <a:solidFill>
                  <a:schemeClr val="tx2"/>
                </a:solidFill>
                <a:latin typeface="Arial" panose="020B0604020202020204" pitchFamily="34" charset="0"/>
                <a:cs typeface="Arial" panose="020B0604020202020204" pitchFamily="34" charset="0"/>
              </a:rPr>
              <a:t>  Осы </a:t>
            </a:r>
            <a:r>
              <a:rPr lang="ru-RU" sz="1050" dirty="0" err="1">
                <a:solidFill>
                  <a:schemeClr val="tx2"/>
                </a:solidFill>
                <a:latin typeface="Arial" panose="020B0604020202020204" pitchFamily="34" charset="0"/>
                <a:cs typeface="Arial" panose="020B0604020202020204" pitchFamily="34" charset="0"/>
              </a:rPr>
              <a:t>бюджеттік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бағдарлама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бойынша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шығындар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бекітілген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штаттық</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кестеге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сәйкес</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мемлекеттік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активтер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сатып</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алу</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бөлімінің</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қызметін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қамтамасыз</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етуге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бағытталған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онда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еңбек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ақы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төлеу</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қорын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төлеуге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кеңсе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тауарларымен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қорлармен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қамтамасыз</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етуге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байланыс</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көлік</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қызметтеріне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ақпараттық</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бағдарламаларды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қостауға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негізгі</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құралдарды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ұстауға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және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жөндеуге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жүктелген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функцияларды</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тиімді</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орындауға</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қол</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жеткізуге</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арналған</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шығындар</a:t>
            </a:r>
            <a:r>
              <a:rPr lang="ru-RU" sz="1050" dirty="0">
                <a:solidFill>
                  <a:schemeClr val="tx2"/>
                </a:solidFill>
                <a:latin typeface="Arial" panose="020B0604020202020204" pitchFamily="34" charset="0"/>
                <a:cs typeface="Arial" panose="020B0604020202020204" pitchFamily="34" charset="0"/>
              </a:rPr>
              <a:t>  </a:t>
            </a:r>
            <a:r>
              <a:rPr lang="ru-RU" sz="1050" dirty="0" err="1">
                <a:solidFill>
                  <a:schemeClr val="tx2"/>
                </a:solidFill>
                <a:latin typeface="Arial" panose="020B0604020202020204" pitchFamily="34" charset="0"/>
                <a:cs typeface="Arial" panose="020B0604020202020204" pitchFamily="34" charset="0"/>
              </a:rPr>
              <a:t>көзделген</a:t>
            </a:r>
            <a:r>
              <a:rPr lang="ru-RU" sz="1050" dirty="0">
                <a:latin typeface="Arial" panose="020B0604020202020204" pitchFamily="34" charset="0"/>
                <a:cs typeface="Arial" panose="020B0604020202020204" pitchFamily="34" charset="0"/>
              </a:rPr>
              <a:t>.</a:t>
            </a:r>
          </a:p>
          <a:p>
            <a:pPr algn="just"/>
            <a:endParaRPr lang="ru-RU" sz="1400" dirty="0">
              <a:solidFill>
                <a:srgbClr val="16355A"/>
              </a:solidFill>
              <a:latin typeface="Arial" pitchFamily="34" charset="0"/>
              <a:cs typeface="Arial" pitchFamily="34" charset="0"/>
            </a:endParaRPr>
          </a:p>
        </p:txBody>
      </p:sp>
      <p:sp>
        <p:nvSpPr>
          <p:cNvPr id="2" name="Прямоугольник 1"/>
          <p:cNvSpPr/>
          <p:nvPr/>
        </p:nvSpPr>
        <p:spPr>
          <a:xfrm>
            <a:off x="8054231" y="1277041"/>
            <a:ext cx="1008112"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Tree>
    <p:extLst>
      <p:ext uri="{BB962C8B-B14F-4D97-AF65-F5344CB8AC3E}">
        <p14:creationId xmlns:p14="http://schemas.microsoft.com/office/powerpoint/2010/main" val="3793298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Султанали\2020\Слайд\Фотоматериалы для слайдов\герб Павлодар.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p:cNvSpPr/>
          <p:nvPr/>
        </p:nvSpPr>
        <p:spPr>
          <a:xfrm>
            <a:off x="164472" y="625498"/>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489.003.015. </a:t>
            </a:r>
            <a:r>
              <a:rPr lang="kk-KZ" sz="1600" b="1" dirty="0">
                <a:latin typeface="Arial" panose="020B0604020202020204" pitchFamily="34" charset="0"/>
                <a:cs typeface="Arial" panose="020B0604020202020204" pitchFamily="34" charset="0"/>
              </a:rPr>
              <a:t>«Мемлекеттік мекеменің күрделі шығындары» </a:t>
            </a:r>
            <a:endParaRPr lang="ru-RU" sz="1600" b="1" dirty="0">
              <a:latin typeface="Arial" panose="020B0604020202020204" pitchFamily="34" charset="0"/>
              <a:cs typeface="Arial" panose="020B0604020202020204" pitchFamily="34" charset="0"/>
            </a:endParaRPr>
          </a:p>
        </p:txBody>
      </p:sp>
      <p:graphicFrame>
        <p:nvGraphicFramePr>
          <p:cNvPr id="10" name="Таблица 9"/>
          <p:cNvGraphicFramePr>
            <a:graphicFrameLocks noGrp="1"/>
          </p:cNvGraphicFramePr>
          <p:nvPr>
            <p:extLst>
              <p:ext uri="{D42A27DB-BD31-4B8C-83A1-F6EECF244321}">
                <p14:modId xmlns:p14="http://schemas.microsoft.com/office/powerpoint/2010/main" val="2473394367"/>
              </p:ext>
            </p:extLst>
          </p:nvPr>
        </p:nvGraphicFramePr>
        <p:xfrm>
          <a:off x="257293" y="1912268"/>
          <a:ext cx="8664425" cy="2519420"/>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1" kern="150" dirty="0">
                          <a:solidFill>
                            <a:schemeClr val="tx2"/>
                          </a:solidFill>
                          <a:effectLst/>
                          <a:latin typeface="Arial" pitchFamily="34" charset="0"/>
                          <a:ea typeface="Times New Roman"/>
                          <a:cs typeface="Arial" pitchFamily="34" charset="0"/>
                        </a:rPr>
                        <a:t>Жергілікті бюдет 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362 392, 0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0,0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0,0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1" kern="150" dirty="0">
                          <a:solidFill>
                            <a:schemeClr val="bg1"/>
                          </a:solidFill>
                          <a:effectLst/>
                          <a:latin typeface="Arial" pitchFamily="34" charset="0"/>
                          <a:ea typeface="Times New Roman"/>
                          <a:cs typeface="Arial" pitchFamily="34" charset="0"/>
                        </a:rPr>
                        <a:t>Тікелей нәтиже көрсеткіштері</a:t>
                      </a:r>
                      <a:endParaRPr lang="ru-RU" sz="1200" b="1"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dirty="0" err="1">
                          <a:solidFill>
                            <a:schemeClr val="tx2"/>
                          </a:solidFill>
                        </a:rPr>
                        <a:t>Машиналарды</a:t>
                      </a:r>
                      <a:r>
                        <a:rPr lang="ru-RU" sz="1200" dirty="0">
                          <a:solidFill>
                            <a:schemeClr val="tx2"/>
                          </a:solidFill>
                        </a:rPr>
                        <a:t>, </a:t>
                      </a:r>
                      <a:r>
                        <a:rPr lang="ru-RU" sz="1200" dirty="0" err="1">
                          <a:solidFill>
                            <a:schemeClr val="tx2"/>
                          </a:solidFill>
                        </a:rPr>
                        <a:t>жабдықтарды</a:t>
                      </a:r>
                      <a:r>
                        <a:rPr lang="ru-RU" sz="1200" dirty="0">
                          <a:solidFill>
                            <a:schemeClr val="tx2"/>
                          </a:solidFill>
                        </a:rPr>
                        <a:t>, </a:t>
                      </a:r>
                      <a:r>
                        <a:rPr lang="ru-RU" sz="1200" dirty="0" err="1">
                          <a:solidFill>
                            <a:schemeClr val="tx2"/>
                          </a:solidFill>
                        </a:rPr>
                        <a:t>аспаптарды</a:t>
                      </a:r>
                      <a:r>
                        <a:rPr lang="ru-RU" sz="1200" dirty="0">
                          <a:solidFill>
                            <a:schemeClr val="tx2"/>
                          </a:solidFill>
                        </a:rPr>
                        <a:t>, </a:t>
                      </a:r>
                      <a:r>
                        <a:rPr lang="ru-RU" sz="1200" dirty="0" err="1">
                          <a:solidFill>
                            <a:schemeClr val="tx2"/>
                          </a:solidFill>
                        </a:rPr>
                        <a:t>өндірістік</a:t>
                      </a:r>
                      <a:r>
                        <a:rPr lang="ru-RU" sz="1200" dirty="0">
                          <a:solidFill>
                            <a:schemeClr val="tx2"/>
                          </a:solidFill>
                        </a:rPr>
                        <a:t> </a:t>
                      </a:r>
                      <a:r>
                        <a:rPr lang="ru-RU" sz="1200" dirty="0" err="1">
                          <a:solidFill>
                            <a:schemeClr val="tx2"/>
                          </a:solidFill>
                        </a:rPr>
                        <a:t>және</a:t>
                      </a:r>
                      <a:r>
                        <a:rPr lang="ru-RU" sz="1200" dirty="0">
                          <a:solidFill>
                            <a:schemeClr val="tx2"/>
                          </a:solidFill>
                        </a:rPr>
                        <a:t> </a:t>
                      </a:r>
                      <a:r>
                        <a:rPr lang="ru-RU" sz="1200" dirty="0" err="1">
                          <a:solidFill>
                            <a:schemeClr val="tx2"/>
                          </a:solidFill>
                        </a:rPr>
                        <a:t>шаруашылық</a:t>
                      </a:r>
                      <a:r>
                        <a:rPr lang="ru-RU" sz="1200" dirty="0">
                          <a:solidFill>
                            <a:schemeClr val="tx2"/>
                          </a:solidFill>
                        </a:rPr>
                        <a:t> </a:t>
                      </a:r>
                      <a:r>
                        <a:rPr lang="ru-RU" sz="1200" dirty="0" err="1">
                          <a:solidFill>
                            <a:schemeClr val="tx2"/>
                          </a:solidFill>
                        </a:rPr>
                        <a:t>мүкәммалды</a:t>
                      </a:r>
                      <a:r>
                        <a:rPr lang="ru-RU" sz="1200" dirty="0">
                          <a:solidFill>
                            <a:schemeClr val="tx2"/>
                          </a:solidFill>
                        </a:rPr>
                        <a:t> </a:t>
                      </a:r>
                      <a:r>
                        <a:rPr lang="ru-RU" sz="1200" dirty="0" err="1">
                          <a:solidFill>
                            <a:schemeClr val="tx2"/>
                          </a:solidFill>
                        </a:rPr>
                        <a:t>сатып</a:t>
                      </a:r>
                      <a:r>
                        <a:rPr lang="ru-RU" sz="1200" dirty="0">
                          <a:solidFill>
                            <a:schemeClr val="tx2"/>
                          </a:solidFill>
                        </a:rPr>
                        <a:t> </a:t>
                      </a:r>
                      <a:r>
                        <a:rPr lang="ru-RU" sz="1200" dirty="0" err="1">
                          <a:solidFill>
                            <a:schemeClr val="tx2"/>
                          </a:solidFill>
                        </a:rPr>
                        <a:t>алу</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baseline="0" dirty="0">
                          <a:solidFill>
                            <a:srgbClr val="16355A"/>
                          </a:solidFill>
                          <a:effectLst/>
                          <a:latin typeface="Arial" pitchFamily="34" charset="0"/>
                          <a:ea typeface="Times New Roman"/>
                          <a:cs typeface="Arial" pitchFamily="34" charset="0"/>
                        </a:rPr>
                        <a:t>79,0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0,0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0,0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p:cNvSpPr/>
          <p:nvPr/>
        </p:nvSpPr>
        <p:spPr>
          <a:xfrm>
            <a:off x="328139" y="5141803"/>
            <a:ext cx="8649727" cy="646331"/>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бөлім</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жұмысының</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сапасын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арттыруды</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қамтамасыз</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ету</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үшін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материалдық-техникалық</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базаны</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нығайту</a:t>
            </a:r>
            <a:r>
              <a:rPr lang="ru-RU" sz="1200" dirty="0">
                <a:solidFill>
                  <a:schemeClr val="tx2"/>
                </a:solidFill>
                <a:latin typeface="Arial" panose="020B0604020202020204" pitchFamily="34" charset="0"/>
                <a:cs typeface="Arial" panose="020B0604020202020204" pitchFamily="34" charset="0"/>
              </a:rPr>
              <a:t> мен </a:t>
            </a:r>
            <a:r>
              <a:rPr lang="ru-RU" sz="1200" dirty="0" err="1">
                <a:solidFill>
                  <a:schemeClr val="tx2"/>
                </a:solidFill>
                <a:latin typeface="Arial" panose="020B0604020202020204" pitchFamily="34" charset="0"/>
                <a:cs typeface="Arial" panose="020B0604020202020204" pitchFamily="34" charset="0"/>
              </a:rPr>
              <a:t>жүктелген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функциялар</a:t>
            </a:r>
            <a:r>
              <a:rPr lang="ru-RU" sz="1200" dirty="0">
                <a:solidFill>
                  <a:schemeClr val="tx2"/>
                </a:solidFill>
                <a:latin typeface="Arial" panose="020B0604020202020204" pitchFamily="34" charset="0"/>
                <a:cs typeface="Arial" panose="020B0604020202020204" pitchFamily="34" charset="0"/>
              </a:rPr>
              <a:t> мен </a:t>
            </a:r>
            <a:r>
              <a:rPr lang="ru-RU" sz="1200" dirty="0" err="1">
                <a:solidFill>
                  <a:schemeClr val="tx2"/>
                </a:solidFill>
                <a:latin typeface="Arial" panose="020B0604020202020204" pitchFamily="34" charset="0"/>
                <a:cs typeface="Arial" panose="020B0604020202020204" pitchFamily="34" charset="0"/>
              </a:rPr>
              <a:t>міндеттерді</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тиімді</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орындау</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үшін</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355575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623052-F3F9-19AC-3CED-A604847FCC95}"/>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95B72491-03BE-398A-E51A-7A4D0F7FCB2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F51DDBBB-0A81-1EE7-96B7-BD1F3D568602}"/>
              </a:ext>
            </a:extLst>
          </p:cNvPr>
          <p:cNvSpPr/>
          <p:nvPr/>
        </p:nvSpPr>
        <p:spPr>
          <a:xfrm>
            <a:off x="164472" y="625498"/>
            <a:ext cx="8136904" cy="620688"/>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489.004.015. </a:t>
            </a:r>
            <a:r>
              <a:rPr lang="kk-KZ" sz="1600" b="1" dirty="0">
                <a:latin typeface="Arial" panose="020B0604020202020204" pitchFamily="34" charset="0"/>
                <a:cs typeface="Arial" panose="020B0604020202020204" pitchFamily="34" charset="0"/>
              </a:rPr>
              <a:t>«Салық салу мақсатында мүлікті бағалауды жүргізу»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918F40BF-625D-DB98-C212-B4E7F1B50DF6}"/>
              </a:ext>
            </a:extLst>
          </p:cNvPr>
          <p:cNvGraphicFramePr>
            <a:graphicFrameLocks noGrp="1"/>
          </p:cNvGraphicFramePr>
          <p:nvPr>
            <p:extLst>
              <p:ext uri="{D42A27DB-BD31-4B8C-83A1-F6EECF244321}">
                <p14:modId xmlns:p14="http://schemas.microsoft.com/office/powerpoint/2010/main" val="3701809308"/>
              </p:ext>
            </p:extLst>
          </p:nvPr>
        </p:nvGraphicFramePr>
        <p:xfrm>
          <a:off x="257293" y="1912268"/>
          <a:ext cx="8664425" cy="2519420"/>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1"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1"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1"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2027</a:t>
                      </a:r>
                      <a:r>
                        <a:rPr lang="ru-RU" sz="1200" b="1" baseline="0" dirty="0">
                          <a:solidFill>
                            <a:srgbClr val="16355A"/>
                          </a:solidFill>
                          <a:latin typeface="Arial" pitchFamily="34" charset="0"/>
                          <a:cs typeface="Arial" pitchFamily="34" charset="0"/>
                        </a:rPr>
                        <a:t> </a:t>
                      </a:r>
                      <a:r>
                        <a:rPr lang="ru-RU" sz="1200" b="1"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1"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1" kern="150" dirty="0">
                          <a:solidFill>
                            <a:schemeClr val="tx2"/>
                          </a:solidFill>
                          <a:effectLst/>
                          <a:latin typeface="Arial" pitchFamily="34" charset="0"/>
                          <a:ea typeface="Times New Roman"/>
                          <a:cs typeface="Arial" pitchFamily="34" charset="0"/>
                        </a:rPr>
                        <a:t>Жергілікті бюдет шотынан</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20 636,0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28 004,0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kern="150" dirty="0">
                          <a:solidFill>
                            <a:srgbClr val="16355A"/>
                          </a:solidFill>
                          <a:effectLst/>
                          <a:latin typeface="Arial" pitchFamily="34" charset="0"/>
                          <a:ea typeface="Times New Roman"/>
                          <a:cs typeface="Arial" pitchFamily="34" charset="0"/>
                        </a:rPr>
                        <a:t>29 405,0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1" kern="150" dirty="0">
                          <a:solidFill>
                            <a:schemeClr val="bg1"/>
                          </a:solidFill>
                          <a:effectLst/>
                          <a:latin typeface="Arial" pitchFamily="34" charset="0"/>
                          <a:ea typeface="Times New Roman"/>
                          <a:cs typeface="Arial" pitchFamily="34" charset="0"/>
                        </a:rPr>
                        <a:t>Тікелей нәтиже көрсеткіштері</a:t>
                      </a:r>
                      <a:endParaRPr lang="ru-RU" sz="1200" b="1"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dirty="0" err="1">
                          <a:solidFill>
                            <a:schemeClr val="tx2"/>
                          </a:solidFill>
                        </a:rPr>
                        <a:t>Жылжымайтын</a:t>
                      </a:r>
                      <a:r>
                        <a:rPr lang="ru-RU" sz="1200" dirty="0">
                          <a:solidFill>
                            <a:schemeClr val="tx2"/>
                          </a:solidFill>
                        </a:rPr>
                        <a:t> </a:t>
                      </a:r>
                      <a:r>
                        <a:rPr lang="ru-RU" sz="1200" dirty="0" err="1">
                          <a:solidFill>
                            <a:schemeClr val="tx2"/>
                          </a:solidFill>
                        </a:rPr>
                        <a:t>мүлікті</a:t>
                      </a:r>
                      <a:r>
                        <a:rPr lang="ru-RU" sz="1200" dirty="0">
                          <a:solidFill>
                            <a:schemeClr val="tx2"/>
                          </a:solidFill>
                        </a:rPr>
                        <a:t> </a:t>
                      </a:r>
                      <a:r>
                        <a:rPr lang="ru-RU" sz="1200" dirty="0" err="1">
                          <a:solidFill>
                            <a:schemeClr val="tx2"/>
                          </a:solidFill>
                        </a:rPr>
                        <a:t>бағалау</a:t>
                      </a:r>
                      <a:r>
                        <a:rPr lang="ru-RU" sz="1200" dirty="0">
                          <a:solidFill>
                            <a:schemeClr val="tx2"/>
                          </a:solidFill>
                        </a:rPr>
                        <a:t>, дана</a:t>
                      </a:r>
                      <a:endParaRPr lang="ru-RU" sz="1200" b="1"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kern="150" baseline="0" dirty="0">
                          <a:solidFill>
                            <a:srgbClr val="16355A"/>
                          </a:solidFill>
                          <a:effectLst/>
                          <a:latin typeface="Arial" pitchFamily="34" charset="0"/>
                          <a:ea typeface="Times New Roman"/>
                          <a:cs typeface="Arial" pitchFamily="34" charset="0"/>
                        </a:rPr>
                        <a:t>1,0</a:t>
                      </a: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bl>
          </a:graphicData>
        </a:graphic>
      </p:graphicFrame>
      <p:sp>
        <p:nvSpPr>
          <p:cNvPr id="12" name="Прямоугольник 11">
            <a:extLst>
              <a:ext uri="{FF2B5EF4-FFF2-40B4-BE49-F238E27FC236}">
                <a16:creationId xmlns:a16="http://schemas.microsoft.com/office/drawing/2014/main" id="{0CDBB4AE-3710-36D0-1B1B-8AFD1B05B6A1}"/>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9B55855D-3E5D-7C7D-B3C0-EF5139044847}"/>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E5CCDE67-8FB3-4F27-4723-2B1831902984}"/>
              </a:ext>
            </a:extLst>
          </p:cNvPr>
          <p:cNvSpPr/>
          <p:nvPr/>
        </p:nvSpPr>
        <p:spPr>
          <a:xfrm>
            <a:off x="328139" y="5141803"/>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салы</a:t>
            </a:r>
            <a:r>
              <a:rPr lang="kk-KZ" sz="1200" dirty="0">
                <a:solidFill>
                  <a:schemeClr val="tx2"/>
                </a:solidFill>
                <a:latin typeface="Arial" panose="020B0604020202020204" pitchFamily="34" charset="0"/>
                <a:cs typeface="Arial" panose="020B0604020202020204" pitchFamily="34" charset="0"/>
              </a:rPr>
              <a:t>қ салу мақсатында мүлікті бағалауға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5978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05841-7B04-9A32-862F-7D8F1A6F4D3A}"/>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ED2CB558-09CE-3A11-5807-970BDAE790E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36CBCBA8-0AEF-817A-3F33-3DB5011096A3}"/>
              </a:ext>
            </a:extLst>
          </p:cNvPr>
          <p:cNvSpPr/>
          <p:nvPr/>
        </p:nvSpPr>
        <p:spPr>
          <a:xfrm>
            <a:off x="164472" y="625497"/>
            <a:ext cx="8136904" cy="767533"/>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489.005.015. </a:t>
            </a:r>
            <a:r>
              <a:rPr lang="kk-KZ" sz="1600" b="1" dirty="0">
                <a:latin typeface="Arial" panose="020B0604020202020204" pitchFamily="34" charset="0"/>
                <a:cs typeface="Arial" panose="020B0604020202020204" pitchFamily="34" charset="0"/>
              </a:rPr>
              <a:t>«Жекешелендіру, коммуналдық меншікті басқару, жекешелендіруден кейінгі қызмет және осыған байланысты дауларды реттеу»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90A5857C-417E-CD5E-9DB5-361A1C4AB0BB}"/>
              </a:ext>
            </a:extLst>
          </p:cNvPr>
          <p:cNvGraphicFramePr>
            <a:graphicFrameLocks noGrp="1"/>
          </p:cNvGraphicFramePr>
          <p:nvPr>
            <p:extLst>
              <p:ext uri="{D42A27DB-BD31-4B8C-83A1-F6EECF244321}">
                <p14:modId xmlns:p14="http://schemas.microsoft.com/office/powerpoint/2010/main" val="1402483087"/>
              </p:ext>
            </p:extLst>
          </p:nvPr>
        </p:nvGraphicFramePr>
        <p:xfrm>
          <a:off x="164472" y="1915462"/>
          <a:ext cx="8664425" cy="3756447"/>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52 857,0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50 719,0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54 308,0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696385">
                <a:tc>
                  <a:txBody>
                    <a:bodyPr/>
                    <a:lstStyle/>
                    <a:p>
                      <a:pPr algn="just">
                        <a:lnSpc>
                          <a:spcPct val="115000"/>
                        </a:lnSpc>
                        <a:spcAft>
                          <a:spcPts val="0"/>
                        </a:spcAft>
                      </a:pPr>
                      <a:r>
                        <a:rPr lang="ru-RU" sz="1200" b="0" dirty="0" err="1">
                          <a:solidFill>
                            <a:schemeClr val="tx2"/>
                          </a:solidFill>
                        </a:rPr>
                        <a:t>Мүлікті</a:t>
                      </a:r>
                      <a:r>
                        <a:rPr lang="ru-RU" sz="1200" b="0" dirty="0">
                          <a:solidFill>
                            <a:schemeClr val="tx2"/>
                          </a:solidFill>
                        </a:rPr>
                        <a:t> </a:t>
                      </a:r>
                      <a:r>
                        <a:rPr lang="ru-RU" sz="1200" b="0" dirty="0" err="1">
                          <a:solidFill>
                            <a:schemeClr val="tx2"/>
                          </a:solidFill>
                        </a:rPr>
                        <a:t>кәдеге</a:t>
                      </a:r>
                      <a:r>
                        <a:rPr lang="ru-RU" sz="1200" b="0" dirty="0">
                          <a:solidFill>
                            <a:schemeClr val="tx2"/>
                          </a:solidFill>
                        </a:rPr>
                        <a:t> </a:t>
                      </a:r>
                      <a:r>
                        <a:rPr lang="ru-RU" sz="1200" b="0" dirty="0" err="1">
                          <a:solidFill>
                            <a:schemeClr val="tx2"/>
                          </a:solidFill>
                        </a:rPr>
                        <a:t>жарату</a:t>
                      </a:r>
                      <a:r>
                        <a:rPr lang="ru-RU" sz="1200" b="0" dirty="0">
                          <a:solidFill>
                            <a:schemeClr val="tx2"/>
                          </a:solidFill>
                        </a:rPr>
                        <a:t>,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ru-RU" sz="1200" b="0" kern="150" baseline="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ru-RU"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380039">
                <a:tc>
                  <a:txBody>
                    <a:bodyPr/>
                    <a:lstStyle/>
                    <a:p>
                      <a:pPr algn="just">
                        <a:lnSpc>
                          <a:spcPct val="115000"/>
                        </a:lnSpc>
                        <a:spcAft>
                          <a:spcPts val="0"/>
                        </a:spcAft>
                      </a:pPr>
                      <a:r>
                        <a:rPr lang="ru-RU" sz="1200" b="0" dirty="0" err="1">
                          <a:solidFill>
                            <a:schemeClr val="tx2"/>
                          </a:solidFill>
                        </a:rPr>
                        <a:t>Жер</a:t>
                      </a:r>
                      <a:r>
                        <a:rPr lang="ru-RU" sz="1200" b="0" dirty="0">
                          <a:solidFill>
                            <a:schemeClr val="tx2"/>
                          </a:solidFill>
                        </a:rPr>
                        <a:t> </a:t>
                      </a:r>
                      <a:r>
                        <a:rPr lang="ru-RU" sz="1200" b="0" dirty="0" err="1">
                          <a:solidFill>
                            <a:schemeClr val="tx2"/>
                          </a:solidFill>
                        </a:rPr>
                        <a:t>учаскелерін</a:t>
                      </a:r>
                      <a:r>
                        <a:rPr lang="ru-RU" sz="1200" b="0" dirty="0">
                          <a:solidFill>
                            <a:schemeClr val="tx2"/>
                          </a:solidFill>
                        </a:rPr>
                        <a:t> </a:t>
                      </a:r>
                      <a:r>
                        <a:rPr lang="ru-RU" sz="1200" b="0" dirty="0" err="1">
                          <a:solidFill>
                            <a:schemeClr val="tx2"/>
                          </a:solidFill>
                        </a:rPr>
                        <a:t>ресімдеу</a:t>
                      </a:r>
                      <a:r>
                        <a:rPr lang="ru-RU" sz="1200" b="0" dirty="0">
                          <a:solidFill>
                            <a:schemeClr val="tx2"/>
                          </a:solidFill>
                        </a:rPr>
                        <a:t> </a:t>
                      </a:r>
                      <a:r>
                        <a:rPr lang="ru-RU" sz="1200" b="0" dirty="0" err="1">
                          <a:solidFill>
                            <a:schemeClr val="tx2"/>
                          </a:solidFill>
                        </a:rPr>
                        <a:t>бойынша</a:t>
                      </a:r>
                      <a:r>
                        <a:rPr lang="ru-RU" sz="1200" b="0" dirty="0">
                          <a:solidFill>
                            <a:schemeClr val="tx2"/>
                          </a:solidFill>
                        </a:rPr>
                        <a:t> </a:t>
                      </a:r>
                      <a:r>
                        <a:rPr lang="ru-RU" sz="1200" b="0" dirty="0" err="1">
                          <a:solidFill>
                            <a:schemeClr val="tx2"/>
                          </a:solidFill>
                        </a:rPr>
                        <a:t>жерге</a:t>
                      </a:r>
                      <a:r>
                        <a:rPr lang="ru-RU" sz="1200" b="0" dirty="0">
                          <a:solidFill>
                            <a:schemeClr val="tx2"/>
                          </a:solidFill>
                        </a:rPr>
                        <a:t> </a:t>
                      </a:r>
                      <a:r>
                        <a:rPr lang="ru-RU" sz="1200" b="0" dirty="0" err="1">
                          <a:solidFill>
                            <a:schemeClr val="tx2"/>
                          </a:solidFill>
                        </a:rPr>
                        <a:t>орналастыру</a:t>
                      </a:r>
                      <a:r>
                        <a:rPr lang="ru-RU" sz="1200" b="0" dirty="0">
                          <a:solidFill>
                            <a:schemeClr val="tx2"/>
                          </a:solidFill>
                        </a:rPr>
                        <a:t> </a:t>
                      </a:r>
                      <a:r>
                        <a:rPr lang="ru-RU" sz="1200" b="0" dirty="0" err="1">
                          <a:solidFill>
                            <a:schemeClr val="tx2"/>
                          </a:solidFill>
                        </a:rPr>
                        <a:t>жобаларын</a:t>
                      </a:r>
                      <a:r>
                        <a:rPr lang="ru-RU" sz="1200" b="0" dirty="0">
                          <a:solidFill>
                            <a:schemeClr val="tx2"/>
                          </a:solidFill>
                        </a:rPr>
                        <a:t> </a:t>
                      </a:r>
                      <a:r>
                        <a:rPr lang="ru-RU" sz="1200" b="0" dirty="0" err="1">
                          <a:solidFill>
                            <a:schemeClr val="tx2"/>
                          </a:solidFill>
                        </a:rPr>
                        <a:t>әзірлеу</a:t>
                      </a:r>
                      <a:r>
                        <a:rPr lang="ru-RU" sz="1200" b="0" dirty="0">
                          <a:solidFill>
                            <a:schemeClr val="tx2"/>
                          </a:solidFill>
                        </a:rPr>
                        <a:t>, дана </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endParaRPr lang="kk-KZ" sz="1200" b="0" kern="150" dirty="0">
                        <a:solidFill>
                          <a:srgbClr val="16355A"/>
                        </a:solidFill>
                        <a:effectLst/>
                        <a:latin typeface="Arial" pitchFamily="34" charset="0"/>
                        <a:ea typeface="Times New Roman"/>
                        <a:cs typeface="Arial" pitchFamily="34" charset="0"/>
                      </a:endParaRPr>
                    </a:p>
                    <a:p>
                      <a:pPr algn="ctr">
                        <a:lnSpc>
                          <a:spcPct val="115000"/>
                        </a:lnSpc>
                        <a:spcAft>
                          <a:spcPts val="0"/>
                        </a:spcAft>
                      </a:pPr>
                      <a:r>
                        <a:rPr lang="ru-RU"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644260034"/>
                  </a:ext>
                </a:extLst>
              </a:tr>
              <a:tr h="380039">
                <a:tc>
                  <a:txBody>
                    <a:bodyPr/>
                    <a:lstStyle/>
                    <a:p>
                      <a:pPr algn="just">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Мүлікті бағалау қызметтері,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114210597"/>
                  </a:ext>
                </a:extLst>
              </a:tr>
              <a:tr h="380039">
                <a:tc>
                  <a:txBody>
                    <a:bodyPr/>
                    <a:lstStyle/>
                    <a:p>
                      <a:pPr algn="just">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Техникалық паспорттарды дайындау, дана</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CD1892B3-8B76-D1E9-46B0-3665A2A32DAE}"/>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E0023802-CB16-8E4D-55A6-1EA8D4AD9F8B}"/>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5B319662-DABA-0BE6-E15A-E49FD39DF426}"/>
              </a:ext>
            </a:extLst>
          </p:cNvPr>
          <p:cNvSpPr/>
          <p:nvPr/>
        </p:nvSpPr>
        <p:spPr>
          <a:xfrm>
            <a:off x="328139" y="5878849"/>
            <a:ext cx="8649727" cy="646331"/>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м</a:t>
            </a:r>
            <a:r>
              <a:rPr lang="ru-RU" sz="1200" dirty="0" err="1">
                <a:solidFill>
                  <a:schemeClr val="tx2"/>
                </a:solidFill>
              </a:rPr>
              <a:t>емлекеттік</a:t>
            </a:r>
            <a:r>
              <a:rPr lang="ru-RU" sz="1200" dirty="0">
                <a:solidFill>
                  <a:schemeClr val="tx2"/>
                </a:solidFill>
              </a:rPr>
              <a:t> </a:t>
            </a:r>
            <a:r>
              <a:rPr lang="ru-RU" sz="1200" dirty="0" err="1">
                <a:solidFill>
                  <a:schemeClr val="tx2"/>
                </a:solidFill>
              </a:rPr>
              <a:t>ұйымдар</a:t>
            </a:r>
            <a:r>
              <a:rPr lang="ru-RU" sz="1200" dirty="0">
                <a:solidFill>
                  <a:schemeClr val="tx2"/>
                </a:solidFill>
              </a:rPr>
              <a:t> мен </a:t>
            </a:r>
            <a:r>
              <a:rPr lang="ru-RU" sz="1200" dirty="0" err="1">
                <a:solidFill>
                  <a:schemeClr val="tx2"/>
                </a:solidFill>
              </a:rPr>
              <a:t>мемлекет</a:t>
            </a:r>
            <a:r>
              <a:rPr lang="ru-RU" sz="1200" dirty="0">
                <a:solidFill>
                  <a:schemeClr val="tx2"/>
                </a:solidFill>
              </a:rPr>
              <a:t> </a:t>
            </a:r>
            <a:r>
              <a:rPr lang="ru-RU" sz="1200" dirty="0" err="1">
                <a:solidFill>
                  <a:schemeClr val="tx2"/>
                </a:solidFill>
              </a:rPr>
              <a:t>қатысатын</a:t>
            </a:r>
            <a:r>
              <a:rPr lang="ru-RU" sz="1200" dirty="0">
                <a:solidFill>
                  <a:schemeClr val="tx2"/>
                </a:solidFill>
              </a:rPr>
              <a:t> </a:t>
            </a:r>
            <a:r>
              <a:rPr lang="ru-RU" sz="1200" dirty="0" err="1">
                <a:solidFill>
                  <a:schemeClr val="tx2"/>
                </a:solidFill>
              </a:rPr>
              <a:t>заңды</a:t>
            </a:r>
            <a:r>
              <a:rPr lang="ru-RU" sz="1200" dirty="0">
                <a:solidFill>
                  <a:schemeClr val="tx2"/>
                </a:solidFill>
              </a:rPr>
              <a:t> </a:t>
            </a:r>
            <a:r>
              <a:rPr lang="ru-RU" sz="1200" dirty="0" err="1">
                <a:solidFill>
                  <a:schemeClr val="tx2"/>
                </a:solidFill>
              </a:rPr>
              <a:t>тұлғалар</a:t>
            </a:r>
            <a:r>
              <a:rPr lang="ru-RU" sz="1200" dirty="0">
                <a:solidFill>
                  <a:schemeClr val="tx2"/>
                </a:solidFill>
              </a:rPr>
              <a:t> </a:t>
            </a:r>
            <a:r>
              <a:rPr lang="ru-RU" sz="1200" dirty="0" err="1">
                <a:solidFill>
                  <a:schemeClr val="tx2"/>
                </a:solidFill>
              </a:rPr>
              <a:t>қызметінің</a:t>
            </a:r>
            <a:r>
              <a:rPr lang="ru-RU" sz="1200" dirty="0">
                <a:solidFill>
                  <a:schemeClr val="tx2"/>
                </a:solidFill>
              </a:rPr>
              <a:t> </a:t>
            </a:r>
            <a:r>
              <a:rPr lang="ru-RU" sz="1200" dirty="0" err="1">
                <a:solidFill>
                  <a:schemeClr val="tx2"/>
                </a:solidFill>
              </a:rPr>
              <a:t>ашықтығын</a:t>
            </a:r>
            <a:r>
              <a:rPr lang="ru-RU" sz="1200" dirty="0">
                <a:solidFill>
                  <a:schemeClr val="tx2"/>
                </a:solidFill>
              </a:rPr>
              <a:t> </a:t>
            </a:r>
            <a:r>
              <a:rPr lang="ru-RU" sz="1200" dirty="0" err="1">
                <a:solidFill>
                  <a:schemeClr val="tx2"/>
                </a:solidFill>
              </a:rPr>
              <a:t>арттыру</a:t>
            </a:r>
            <a:r>
              <a:rPr lang="ru-RU" sz="1200" dirty="0">
                <a:solidFill>
                  <a:schemeClr val="tx2"/>
                </a:solidFill>
              </a:rPr>
              <a:t>, </a:t>
            </a:r>
            <a:r>
              <a:rPr lang="ru-RU" sz="1200" dirty="0" err="1">
                <a:solidFill>
                  <a:schemeClr val="tx2"/>
                </a:solidFill>
              </a:rPr>
              <a:t>жекешелендіру</a:t>
            </a:r>
            <a:r>
              <a:rPr lang="ru-RU" sz="1200" dirty="0">
                <a:solidFill>
                  <a:schemeClr val="tx2"/>
                </a:solidFill>
              </a:rPr>
              <a:t> </a:t>
            </a:r>
            <a:r>
              <a:rPr lang="ru-RU" sz="1200" dirty="0" err="1">
                <a:solidFill>
                  <a:schemeClr val="tx2"/>
                </a:solidFill>
              </a:rPr>
              <a:t>рәсімдерін</a:t>
            </a:r>
            <a:r>
              <a:rPr lang="ru-RU" sz="1200" dirty="0">
                <a:solidFill>
                  <a:schemeClr val="tx2"/>
                </a:solidFill>
              </a:rPr>
              <a:t>, </a:t>
            </a:r>
            <a:r>
              <a:rPr lang="ru-RU" sz="1200" dirty="0" err="1">
                <a:solidFill>
                  <a:schemeClr val="tx2"/>
                </a:solidFill>
              </a:rPr>
              <a:t>коммуналдық</a:t>
            </a:r>
            <a:r>
              <a:rPr lang="ru-RU" sz="1200" dirty="0">
                <a:solidFill>
                  <a:schemeClr val="tx2"/>
                </a:solidFill>
              </a:rPr>
              <a:t> </a:t>
            </a:r>
            <a:r>
              <a:rPr lang="ru-RU" sz="1200" dirty="0" err="1">
                <a:solidFill>
                  <a:schemeClr val="tx2"/>
                </a:solidFill>
              </a:rPr>
              <a:t>меншік</a:t>
            </a:r>
            <a:r>
              <a:rPr lang="ru-RU" sz="1200" dirty="0">
                <a:solidFill>
                  <a:schemeClr val="tx2"/>
                </a:solidFill>
              </a:rPr>
              <a:t> </a:t>
            </a:r>
            <a:r>
              <a:rPr lang="ru-RU" sz="1200" dirty="0" err="1">
                <a:solidFill>
                  <a:schemeClr val="tx2"/>
                </a:solidFill>
              </a:rPr>
              <a:t>объектілерін</a:t>
            </a:r>
            <a:r>
              <a:rPr lang="ru-RU" sz="1200" dirty="0">
                <a:solidFill>
                  <a:schemeClr val="tx2"/>
                </a:solidFill>
              </a:rPr>
              <a:t> </a:t>
            </a:r>
            <a:r>
              <a:rPr lang="ru-RU" sz="1200" dirty="0" err="1">
                <a:solidFill>
                  <a:schemeClr val="tx2"/>
                </a:solidFill>
              </a:rPr>
              <a:t>жалға</a:t>
            </a:r>
            <a:r>
              <a:rPr lang="ru-RU" sz="1200" dirty="0">
                <a:solidFill>
                  <a:schemeClr val="tx2"/>
                </a:solidFill>
              </a:rPr>
              <a:t> </a:t>
            </a:r>
            <a:r>
              <a:rPr lang="ru-RU" sz="1200" dirty="0" err="1">
                <a:solidFill>
                  <a:schemeClr val="tx2"/>
                </a:solidFill>
              </a:rPr>
              <a:t>беруді</a:t>
            </a:r>
            <a:r>
              <a:rPr lang="ru-RU" sz="1200" dirty="0">
                <a:solidFill>
                  <a:schemeClr val="tx2"/>
                </a:solidFill>
              </a:rPr>
              <a:t> </a:t>
            </a:r>
            <a:r>
              <a:rPr lang="ru-RU" sz="1200" dirty="0" err="1">
                <a:solidFill>
                  <a:schemeClr val="tx2"/>
                </a:solidFill>
              </a:rPr>
              <a:t>қамтамасыз</a:t>
            </a:r>
            <a:r>
              <a:rPr lang="ru-RU" sz="1200" dirty="0">
                <a:solidFill>
                  <a:schemeClr val="tx2"/>
                </a:solidFill>
              </a:rPr>
              <a:t> </a:t>
            </a:r>
            <a:r>
              <a:rPr lang="ru-RU" sz="1200" dirty="0" err="1">
                <a:solidFill>
                  <a:schemeClr val="tx2"/>
                </a:solidFill>
              </a:rPr>
              <a:t>ету</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53590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C3230-BD1A-5C8E-A257-E4535ADA08BB}"/>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09BE595F-62D1-A5B8-2BB6-1D32B8316F7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0F1CBB87-A540-F019-E301-A8E0E442060D}"/>
              </a:ext>
            </a:extLst>
          </p:cNvPr>
          <p:cNvSpPr/>
          <p:nvPr/>
        </p:nvSpPr>
        <p:spPr>
          <a:xfrm>
            <a:off x="164472" y="625497"/>
            <a:ext cx="8136904" cy="767533"/>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489.007.015. </a:t>
            </a:r>
            <a:r>
              <a:rPr lang="kk-KZ" sz="1600" b="1" dirty="0">
                <a:latin typeface="Arial" panose="020B0604020202020204" pitchFamily="34" charset="0"/>
                <a:cs typeface="Arial" panose="020B0604020202020204" pitchFamily="34" charset="0"/>
              </a:rPr>
              <a:t>«Коммуналдық меншікке мүлікті сатып алу»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8A950002-4FB1-0B82-79D1-D9B509D6A435}"/>
              </a:ext>
            </a:extLst>
          </p:cNvPr>
          <p:cNvGraphicFramePr>
            <a:graphicFrameLocks noGrp="1"/>
          </p:cNvGraphicFramePr>
          <p:nvPr>
            <p:extLst>
              <p:ext uri="{D42A27DB-BD31-4B8C-83A1-F6EECF244321}">
                <p14:modId xmlns:p14="http://schemas.microsoft.com/office/powerpoint/2010/main" val="1372112759"/>
              </p:ext>
            </p:extLst>
          </p:nvPr>
        </p:nvGraphicFramePr>
        <p:xfrm>
          <a:off x="193978" y="1936557"/>
          <a:ext cx="8664425" cy="2299984"/>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1 734 088,0</a:t>
                      </a: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380039">
                <a:tc>
                  <a:txBody>
                    <a:bodyPr/>
                    <a:lstStyle/>
                    <a:p>
                      <a:pPr algn="just">
                        <a:lnSpc>
                          <a:spcPct val="115000"/>
                        </a:lnSpc>
                        <a:spcAft>
                          <a:spcPts val="0"/>
                        </a:spcAft>
                      </a:pPr>
                      <a:r>
                        <a:rPr lang="ru-RU" sz="1200" dirty="0" err="1">
                          <a:solidFill>
                            <a:schemeClr val="tx2"/>
                          </a:solidFill>
                        </a:rPr>
                        <a:t>Үй-жайларды</a:t>
                      </a:r>
                      <a:r>
                        <a:rPr lang="ru-RU" sz="1200" dirty="0">
                          <a:solidFill>
                            <a:schemeClr val="tx2"/>
                          </a:solidFill>
                        </a:rPr>
                        <a:t>, </a:t>
                      </a:r>
                      <a:r>
                        <a:rPr lang="ru-RU" sz="1200" dirty="0" err="1">
                          <a:solidFill>
                            <a:schemeClr val="tx2"/>
                          </a:solidFill>
                        </a:rPr>
                        <a:t>ғимараттарды</a:t>
                      </a:r>
                      <a:r>
                        <a:rPr lang="ru-RU" sz="1200" dirty="0">
                          <a:solidFill>
                            <a:schemeClr val="tx2"/>
                          </a:solidFill>
                        </a:rPr>
                        <a:t> </a:t>
                      </a:r>
                      <a:r>
                        <a:rPr lang="ru-RU" sz="1200" dirty="0" err="1">
                          <a:solidFill>
                            <a:schemeClr val="tx2"/>
                          </a:solidFill>
                        </a:rPr>
                        <a:t>және</a:t>
                      </a:r>
                      <a:r>
                        <a:rPr lang="ru-RU" sz="1200" dirty="0">
                          <a:solidFill>
                            <a:schemeClr val="tx2"/>
                          </a:solidFill>
                        </a:rPr>
                        <a:t> </a:t>
                      </a:r>
                      <a:r>
                        <a:rPr lang="ru-RU" sz="1200" dirty="0" err="1">
                          <a:solidFill>
                            <a:schemeClr val="tx2"/>
                          </a:solidFill>
                        </a:rPr>
                        <a:t>құрылыстарды</a:t>
                      </a:r>
                      <a:r>
                        <a:rPr lang="ru-RU" sz="1200" dirty="0">
                          <a:solidFill>
                            <a:schemeClr val="tx2"/>
                          </a:solidFill>
                        </a:rPr>
                        <a:t>, беру </a:t>
                      </a:r>
                      <a:r>
                        <a:rPr lang="ru-RU" sz="1200" dirty="0" err="1">
                          <a:solidFill>
                            <a:schemeClr val="tx2"/>
                          </a:solidFill>
                        </a:rPr>
                        <a:t>құрылғыларын</a:t>
                      </a:r>
                      <a:r>
                        <a:rPr lang="ru-RU" sz="1200" dirty="0">
                          <a:solidFill>
                            <a:schemeClr val="tx2"/>
                          </a:solidFill>
                        </a:rPr>
                        <a:t> </a:t>
                      </a:r>
                      <a:r>
                        <a:rPr lang="ru-RU" sz="1200" dirty="0" err="1">
                          <a:solidFill>
                            <a:schemeClr val="tx2"/>
                          </a:solidFill>
                        </a:rPr>
                        <a:t>сатып</a:t>
                      </a:r>
                      <a:r>
                        <a:rPr lang="ru-RU" sz="1200" dirty="0">
                          <a:solidFill>
                            <a:schemeClr val="tx2"/>
                          </a:solidFill>
                        </a:rPr>
                        <a:t> </a:t>
                      </a:r>
                      <a:r>
                        <a:rPr lang="ru-RU" sz="1200" dirty="0" err="1">
                          <a:solidFill>
                            <a:schemeClr val="tx2"/>
                          </a:solidFill>
                        </a:rPr>
                        <a:t>алу</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12,0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7DA0180C-FF40-A4FE-82BE-6529711BDF85}"/>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461D8461-FF1C-2B05-8BE2-B1098A996E40}"/>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BAA7C36D-05C1-B55C-A99C-D4F83D8008B4}"/>
              </a:ext>
            </a:extLst>
          </p:cNvPr>
          <p:cNvSpPr/>
          <p:nvPr/>
        </p:nvSpPr>
        <p:spPr>
          <a:xfrm>
            <a:off x="328139" y="5878849"/>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solidFill>
                <a:latin typeface="Arial" panose="020B0604020202020204" pitchFamily="34" charset="0"/>
                <a:cs typeface="Arial" panose="020B0604020202020204" pitchFamily="34" charset="0"/>
              </a:rPr>
              <a:t>Осы </a:t>
            </a:r>
            <a:r>
              <a:rPr lang="ru-RU" sz="1200" dirty="0" err="1">
                <a:solidFill>
                  <a:schemeClr val="tx2"/>
                </a:solidFill>
                <a:latin typeface="Arial" panose="020B0604020202020204" pitchFamily="34" charset="0"/>
                <a:cs typeface="Arial" panose="020B0604020202020204" pitchFamily="34" charset="0"/>
              </a:rPr>
              <a:t>бюджеттік</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бағдарлама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бойынша</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шығындар</a:t>
            </a:r>
            <a:r>
              <a:rPr lang="ru-RU" sz="1200" dirty="0">
                <a:solidFill>
                  <a:schemeClr val="tx2"/>
                </a:solidFill>
                <a:latin typeface="Arial" panose="020B0604020202020204" pitchFamily="34" charset="0"/>
                <a:cs typeface="Arial" panose="020B0604020202020204" pitchFamily="34" charset="0"/>
              </a:rPr>
              <a:t> </a:t>
            </a:r>
            <a:r>
              <a:rPr lang="ru-RU" sz="1200" dirty="0" err="1">
                <a:solidFill>
                  <a:schemeClr val="tx2"/>
                </a:solidFill>
                <a:latin typeface="Arial" panose="020B0604020202020204" pitchFamily="34" charset="0"/>
                <a:cs typeface="Arial" panose="020B0604020202020204" pitchFamily="34" charset="0"/>
              </a:rPr>
              <a:t>қ</a:t>
            </a:r>
            <a:r>
              <a:rPr lang="ru-RU" sz="1200" dirty="0" err="1">
                <a:solidFill>
                  <a:schemeClr val="tx2"/>
                </a:solidFill>
              </a:rPr>
              <a:t>аланың</a:t>
            </a:r>
            <a:r>
              <a:rPr lang="ru-RU" sz="1200" dirty="0">
                <a:solidFill>
                  <a:schemeClr val="tx2"/>
                </a:solidFill>
              </a:rPr>
              <a:t> </a:t>
            </a:r>
            <a:r>
              <a:rPr lang="ru-RU" sz="1200" dirty="0" err="1">
                <a:solidFill>
                  <a:schemeClr val="tx2"/>
                </a:solidFill>
              </a:rPr>
              <a:t>әлеуметтік</a:t>
            </a:r>
            <a:r>
              <a:rPr lang="ru-RU" sz="1200" dirty="0">
                <a:solidFill>
                  <a:schemeClr val="tx2"/>
                </a:solidFill>
              </a:rPr>
              <a:t> </a:t>
            </a:r>
            <a:r>
              <a:rPr lang="ru-RU" sz="1200" dirty="0" err="1">
                <a:solidFill>
                  <a:schemeClr val="tx2"/>
                </a:solidFill>
              </a:rPr>
              <a:t>саласын</a:t>
            </a:r>
            <a:r>
              <a:rPr lang="ru-RU" sz="1200" dirty="0">
                <a:solidFill>
                  <a:schemeClr val="tx2"/>
                </a:solidFill>
              </a:rPr>
              <a:t> </a:t>
            </a:r>
            <a:r>
              <a:rPr lang="ru-RU" sz="1200" dirty="0" err="1">
                <a:solidFill>
                  <a:schemeClr val="tx2"/>
                </a:solidFill>
              </a:rPr>
              <a:t>коммуналдық</a:t>
            </a:r>
            <a:r>
              <a:rPr lang="ru-RU" sz="1200" dirty="0">
                <a:solidFill>
                  <a:schemeClr val="tx2"/>
                </a:solidFill>
              </a:rPr>
              <a:t> </a:t>
            </a:r>
            <a:r>
              <a:rPr lang="ru-RU" sz="1200" dirty="0" err="1">
                <a:solidFill>
                  <a:schemeClr val="tx2"/>
                </a:solidFill>
              </a:rPr>
              <a:t>мүлік</a:t>
            </a:r>
            <a:r>
              <a:rPr lang="ru-RU" sz="1200" dirty="0">
                <a:solidFill>
                  <a:schemeClr val="tx2"/>
                </a:solidFill>
              </a:rPr>
              <a:t> </a:t>
            </a:r>
            <a:r>
              <a:rPr lang="ru-RU" sz="1200" dirty="0" err="1">
                <a:solidFill>
                  <a:schemeClr val="tx2"/>
                </a:solidFill>
              </a:rPr>
              <a:t>нысандарымен</a:t>
            </a:r>
            <a:r>
              <a:rPr lang="ru-RU" sz="1200" dirty="0">
                <a:solidFill>
                  <a:schemeClr val="tx2"/>
                </a:solidFill>
              </a:rPr>
              <a:t> </a:t>
            </a:r>
            <a:r>
              <a:rPr lang="ru-RU" sz="1200" dirty="0" err="1">
                <a:solidFill>
                  <a:schemeClr val="tx2"/>
                </a:solidFill>
              </a:rPr>
              <a:t>қамтамасыз</a:t>
            </a:r>
            <a:r>
              <a:rPr lang="ru-RU" sz="1200" dirty="0">
                <a:solidFill>
                  <a:schemeClr val="tx2"/>
                </a:solidFill>
              </a:rPr>
              <a:t> </a:t>
            </a:r>
            <a:r>
              <a:rPr lang="ru-RU" sz="1200" dirty="0" err="1">
                <a:solidFill>
                  <a:schemeClr val="tx2"/>
                </a:solidFill>
              </a:rPr>
              <a:t>ету</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354555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95A93-A467-91D5-461D-B122335F7AB0}"/>
            </a:ext>
          </a:extLst>
        </p:cNvPr>
        <p:cNvGrpSpPr/>
        <p:nvPr/>
      </p:nvGrpSpPr>
      <p:grpSpPr>
        <a:xfrm>
          <a:off x="0" y="0"/>
          <a:ext cx="0" cy="0"/>
          <a:chOff x="0" y="0"/>
          <a:chExt cx="0" cy="0"/>
        </a:xfrm>
      </p:grpSpPr>
      <p:pic>
        <p:nvPicPr>
          <p:cNvPr id="2050" name="Picture 2" descr="D:\Султанали\2020\Слайд\Фотоматериалы для слайдов\герб Павлодар.jpg">
            <a:extLst>
              <a:ext uri="{FF2B5EF4-FFF2-40B4-BE49-F238E27FC236}">
                <a16:creationId xmlns:a16="http://schemas.microsoft.com/office/drawing/2014/main" id="{45E0835D-7693-594E-1BB2-14505EFE642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12803" y="517486"/>
            <a:ext cx="833304" cy="836712"/>
          </a:xfrm>
          <a:prstGeom prst="rect">
            <a:avLst/>
          </a:prstGeom>
          <a:noFill/>
          <a:extLst>
            <a:ext uri="{909E8E84-426E-40DD-AFC4-6F175D3DCCD1}">
              <a14:hiddenFill xmlns:a14="http://schemas.microsoft.com/office/drawing/2010/main">
                <a:solidFill>
                  <a:srgbClr val="FFFFFF"/>
                </a:solidFill>
              </a14:hiddenFill>
            </a:ext>
          </a:extLst>
        </p:spPr>
      </p:pic>
      <p:sp>
        <p:nvSpPr>
          <p:cNvPr id="3" name="Пятиугольник 2">
            <a:extLst>
              <a:ext uri="{FF2B5EF4-FFF2-40B4-BE49-F238E27FC236}">
                <a16:creationId xmlns:a16="http://schemas.microsoft.com/office/drawing/2014/main" id="{18BA65BA-8E80-EA92-8CC0-A8B295B026D7}"/>
              </a:ext>
            </a:extLst>
          </p:cNvPr>
          <p:cNvSpPr/>
          <p:nvPr/>
        </p:nvSpPr>
        <p:spPr>
          <a:xfrm>
            <a:off x="164472" y="625497"/>
            <a:ext cx="8136904" cy="1219327"/>
          </a:xfrm>
          <a:prstGeom prst="homePlat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latin typeface="Arial" panose="020B0604020202020204" pitchFamily="34" charset="0"/>
                <a:cs typeface="Arial" panose="020B0604020202020204" pitchFamily="34" charset="0"/>
              </a:rPr>
              <a:t>489.</a:t>
            </a:r>
            <a:r>
              <a:rPr lang="en-US" sz="1600" b="1" dirty="0">
                <a:latin typeface="Arial" panose="020B0604020202020204" pitchFamily="34" charset="0"/>
                <a:cs typeface="Arial" panose="020B0604020202020204" pitchFamily="34" charset="0"/>
              </a:rPr>
              <a:t>1</a:t>
            </a:r>
            <a:r>
              <a:rPr lang="ru-RU" sz="1600" b="1" dirty="0">
                <a:latin typeface="Arial" panose="020B0604020202020204" pitchFamily="34" charset="0"/>
                <a:cs typeface="Arial" panose="020B0604020202020204" pitchFamily="34" charset="0"/>
              </a:rPr>
              <a:t>0</a:t>
            </a:r>
            <a:r>
              <a:rPr lang="en-US" sz="1600" b="1" dirty="0">
                <a:latin typeface="Arial" panose="020B0604020202020204" pitchFamily="34" charset="0"/>
                <a:cs typeface="Arial" panose="020B0604020202020204" pitchFamily="34" charset="0"/>
              </a:rPr>
              <a:t>6</a:t>
            </a:r>
            <a:r>
              <a:rPr lang="ru-RU" sz="1600" b="1" dirty="0">
                <a:latin typeface="Arial" panose="020B0604020202020204" pitchFamily="34" charset="0"/>
                <a:cs typeface="Arial" panose="020B0604020202020204" pitchFamily="34" charset="0"/>
              </a:rPr>
              <a:t>.015. </a:t>
            </a:r>
            <a:r>
              <a:rPr lang="kk-KZ" sz="1600" b="1" dirty="0">
                <a:latin typeface="Arial" panose="020B0604020202020204" pitchFamily="34" charset="0"/>
                <a:cs typeface="Arial" panose="020B0604020202020204" pitchFamily="34" charset="0"/>
              </a:rPr>
              <a:t>«Әлеуметтік, табиғи және техногендік сипаттағы төтенше жағдайларды жою үшін жергілікті атқарушы органның төтенше резерві есебінен іс-шаралар өткізу»</a:t>
            </a:r>
            <a:endParaRPr lang="en-US" sz="1600" b="1" dirty="0">
              <a:latin typeface="Arial" panose="020B0604020202020204" pitchFamily="34" charset="0"/>
              <a:cs typeface="Arial" panose="020B0604020202020204" pitchFamily="34" charset="0"/>
            </a:endParaRPr>
          </a:p>
          <a:p>
            <a:pPr algn="ctr"/>
            <a:r>
              <a:rPr lang="kk-KZ" sz="1600" b="1" dirty="0">
                <a:latin typeface="Arial" panose="020B0604020202020204" pitchFamily="34" charset="0"/>
                <a:cs typeface="Arial" panose="020B0604020202020204" pitchFamily="34" charset="0"/>
              </a:rPr>
              <a:t> </a:t>
            </a:r>
            <a:endParaRPr lang="ru-RU" sz="1600" b="1" dirty="0">
              <a:latin typeface="Arial" panose="020B0604020202020204" pitchFamily="34" charset="0"/>
              <a:cs typeface="Arial" panose="020B0604020202020204" pitchFamily="34" charset="0"/>
            </a:endParaRPr>
          </a:p>
        </p:txBody>
      </p:sp>
      <p:graphicFrame>
        <p:nvGraphicFramePr>
          <p:cNvPr id="10" name="Таблица 9">
            <a:extLst>
              <a:ext uri="{FF2B5EF4-FFF2-40B4-BE49-F238E27FC236}">
                <a16:creationId xmlns:a16="http://schemas.microsoft.com/office/drawing/2014/main" id="{11D9A2A4-CEC7-2C32-FF62-1081ADCF8D7D}"/>
              </a:ext>
            </a:extLst>
          </p:cNvPr>
          <p:cNvGraphicFramePr>
            <a:graphicFrameLocks noGrp="1"/>
          </p:cNvGraphicFramePr>
          <p:nvPr>
            <p:extLst>
              <p:ext uri="{D42A27DB-BD31-4B8C-83A1-F6EECF244321}">
                <p14:modId xmlns:p14="http://schemas.microsoft.com/office/powerpoint/2010/main" val="2764545021"/>
              </p:ext>
            </p:extLst>
          </p:nvPr>
        </p:nvGraphicFramePr>
        <p:xfrm>
          <a:off x="193978" y="1936557"/>
          <a:ext cx="8664425" cy="2203074"/>
        </p:xfrm>
        <a:graphic>
          <a:graphicData uri="http://schemas.openxmlformats.org/drawingml/2006/table">
            <a:tbl>
              <a:tblPr firstRow="1" bandRow="1">
                <a:tableStyleId>{5C22544A-7EE6-4342-B048-85BDC9FD1C3A}</a:tableStyleId>
              </a:tblPr>
              <a:tblGrid>
                <a:gridCol w="5013600">
                  <a:extLst>
                    <a:ext uri="{9D8B030D-6E8A-4147-A177-3AD203B41FA5}">
                      <a16:colId xmlns:a16="http://schemas.microsoft.com/office/drawing/2014/main" val="20000"/>
                    </a:ext>
                  </a:extLst>
                </a:gridCol>
                <a:gridCol w="988598">
                  <a:extLst>
                    <a:ext uri="{9D8B030D-6E8A-4147-A177-3AD203B41FA5}">
                      <a16:colId xmlns:a16="http://schemas.microsoft.com/office/drawing/2014/main" val="20001"/>
                    </a:ext>
                  </a:extLst>
                </a:gridCol>
                <a:gridCol w="1412282">
                  <a:extLst>
                    <a:ext uri="{9D8B030D-6E8A-4147-A177-3AD203B41FA5}">
                      <a16:colId xmlns:a16="http://schemas.microsoft.com/office/drawing/2014/main" val="20002"/>
                    </a:ext>
                  </a:extLst>
                </a:gridCol>
                <a:gridCol w="1249945">
                  <a:extLst>
                    <a:ext uri="{9D8B030D-6E8A-4147-A177-3AD203B41FA5}">
                      <a16:colId xmlns:a16="http://schemas.microsoft.com/office/drawing/2014/main" val="20003"/>
                    </a:ext>
                  </a:extLst>
                </a:gridCol>
              </a:tblGrid>
              <a:tr h="432048">
                <a:tc gridSpan="4">
                  <a:txBody>
                    <a:bodyPr/>
                    <a:lstStyle/>
                    <a:p>
                      <a:pPr algn="ctr"/>
                      <a:r>
                        <a:rPr lang="kk-KZ" sz="1400" b="0" kern="1200" dirty="0">
                          <a:solidFill>
                            <a:schemeClr val="lt1"/>
                          </a:solidFill>
                          <a:effectLst/>
                          <a:latin typeface="Arial" panose="020B0604020202020204" pitchFamily="34" charset="0"/>
                          <a:ea typeface="+mn-ea"/>
                          <a:cs typeface="Arial" panose="020B0604020202020204" pitchFamily="34" charset="0"/>
                        </a:rPr>
                        <a:t>Бюджеттік бағдарлама бойынша шығындар, барлығы </a:t>
                      </a:r>
                      <a:endParaRPr lang="ru-RU" sz="1400" b="0" kern="1200" dirty="0">
                        <a:solidFill>
                          <a:schemeClr val="lt1"/>
                        </a:solidFill>
                        <a:effectLst/>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ru-RU" sz="1400" dirty="0">
                        <a:latin typeface="Arial" pitchFamily="34" charset="0"/>
                        <a:cs typeface="Arial"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86052">
                <a:tc>
                  <a:txBody>
                    <a:bodyPr/>
                    <a:lstStyle/>
                    <a:p>
                      <a:pPr algn="ctr">
                        <a:lnSpc>
                          <a:spcPct val="115000"/>
                        </a:lnSpc>
                        <a:spcAft>
                          <a:spcPts val="0"/>
                        </a:spcAft>
                      </a:pPr>
                      <a:r>
                        <a:rPr lang="kk-KZ" sz="1200" b="0" kern="1200" dirty="0">
                          <a:solidFill>
                            <a:schemeClr val="tx2"/>
                          </a:solidFill>
                          <a:effectLst/>
                          <a:latin typeface="Arial" panose="020B0604020202020204" pitchFamily="34" charset="0"/>
                          <a:ea typeface="+mn-ea"/>
                          <a:cs typeface="Arial" panose="020B0604020202020204" pitchFamily="34" charset="0"/>
                        </a:rPr>
                        <a:t>Бюджеттік бағдарлама бойынша шығындар</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2026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2027</a:t>
                      </a:r>
                      <a:r>
                        <a:rPr lang="ru-RU" sz="1200" b="0" baseline="0" dirty="0">
                          <a:solidFill>
                            <a:srgbClr val="16355A"/>
                          </a:solidFill>
                          <a:latin typeface="Arial" pitchFamily="34" charset="0"/>
                          <a:cs typeface="Arial" pitchFamily="34" charset="0"/>
                        </a:rPr>
                        <a:t> </a:t>
                      </a:r>
                      <a:r>
                        <a:rPr lang="ru-RU" sz="1200" b="0" dirty="0">
                          <a:solidFill>
                            <a:srgbClr val="16355A"/>
                          </a:solidFill>
                          <a:latin typeface="Arial" pitchFamily="34" charset="0"/>
                          <a:cs typeface="Arial" pitchFamily="34" charset="0"/>
                        </a:rPr>
                        <a:t>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r>
                        <a:rPr lang="ru-RU" sz="1200" b="0" dirty="0">
                          <a:solidFill>
                            <a:srgbClr val="16355A"/>
                          </a:solidFill>
                          <a:latin typeface="Arial" pitchFamily="34" charset="0"/>
                          <a:cs typeface="Arial" pitchFamily="34" charset="0"/>
                        </a:rPr>
                        <a:t>2028 год</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426624">
                <a:tc>
                  <a:txBody>
                    <a:bodyPr/>
                    <a:lstStyle/>
                    <a:p>
                      <a:pPr algn="ctr">
                        <a:lnSpc>
                          <a:spcPct val="115000"/>
                        </a:lnSpc>
                        <a:spcAft>
                          <a:spcPts val="0"/>
                        </a:spcAft>
                      </a:pPr>
                      <a:r>
                        <a:rPr lang="kk-KZ" sz="1200" b="0" kern="150" dirty="0">
                          <a:solidFill>
                            <a:schemeClr val="tx2"/>
                          </a:solidFill>
                          <a:effectLst/>
                          <a:latin typeface="Arial" pitchFamily="34" charset="0"/>
                          <a:ea typeface="Times New Roman"/>
                          <a:cs typeface="Arial" pitchFamily="34" charset="0"/>
                        </a:rPr>
                        <a:t>Жергілікті бюдет шотынан</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en-US" sz="1200" b="0" kern="150" dirty="0">
                          <a:solidFill>
                            <a:srgbClr val="16355A"/>
                          </a:solidFill>
                          <a:effectLst/>
                          <a:latin typeface="Arial" pitchFamily="34" charset="0"/>
                          <a:ea typeface="Times New Roman"/>
                          <a:cs typeface="Arial" pitchFamily="34" charset="0"/>
                        </a:rPr>
                        <a:t>30 619</a:t>
                      </a:r>
                      <a:r>
                        <a:rPr lang="kk-KZ" sz="1200" b="0" kern="150" dirty="0">
                          <a:solidFill>
                            <a:srgbClr val="16355A"/>
                          </a:solidFill>
                          <a:effectLst/>
                          <a:latin typeface="Arial" pitchFamily="34" charset="0"/>
                          <a:ea typeface="Times New Roman"/>
                          <a:cs typeface="Arial" pitchFamily="34" charset="0"/>
                        </a:rPr>
                        <a:t>,0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35811735"/>
                  </a:ext>
                </a:extLst>
              </a:tr>
              <a:tr h="378311">
                <a:tc gridSpan="4">
                  <a:txBody>
                    <a:bodyPr/>
                    <a:lstStyle/>
                    <a:p>
                      <a:pPr algn="ctr">
                        <a:lnSpc>
                          <a:spcPct val="115000"/>
                        </a:lnSpc>
                        <a:spcAft>
                          <a:spcPts val="0"/>
                        </a:spcAft>
                      </a:pPr>
                      <a:r>
                        <a:rPr lang="kk-KZ" sz="1200" b="0" kern="150" dirty="0">
                          <a:solidFill>
                            <a:schemeClr val="bg1"/>
                          </a:solidFill>
                          <a:effectLst/>
                          <a:latin typeface="Arial" pitchFamily="34" charset="0"/>
                          <a:ea typeface="Times New Roman"/>
                          <a:cs typeface="Arial" pitchFamily="34" charset="0"/>
                        </a:rPr>
                        <a:t>Тікелей нәтиже көрсеткіштері</a:t>
                      </a:r>
                      <a:endParaRPr lang="ru-RU" sz="1200" b="0" kern="150" dirty="0">
                        <a:solidFill>
                          <a:schemeClr val="bg1"/>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hMerge="1">
                  <a:txBody>
                    <a:bodyPr/>
                    <a:lstStyle/>
                    <a:p>
                      <a:pPr algn="ctr">
                        <a:lnSpc>
                          <a:spcPct val="115000"/>
                        </a:lnSpc>
                        <a:spcAft>
                          <a:spcPts val="0"/>
                        </a:spcAft>
                      </a:pPr>
                      <a:endParaRPr lang="ru-RU" sz="1200" kern="150" dirty="0">
                        <a:solidFill>
                          <a:srgbClr val="16355A"/>
                        </a:solidFill>
                        <a:effectLst/>
                        <a:latin typeface="Arial" pitchFamily="34" charset="0"/>
                        <a:ea typeface="Times New Roman"/>
                        <a:cs typeface="Arial" pitchFamily="34" charset="0"/>
                      </a:endParaRPr>
                    </a:p>
                  </a:txBody>
                  <a:tcPr marL="34925" marR="34925" marT="34925" marB="349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045117463"/>
                  </a:ext>
                </a:extLst>
              </a:tr>
              <a:tr h="380039">
                <a:tc>
                  <a:txBody>
                    <a:bodyPr/>
                    <a:lstStyle/>
                    <a:p>
                      <a:pPr algn="just">
                        <a:lnSpc>
                          <a:spcPct val="100000"/>
                        </a:lnSpc>
                        <a:spcAft>
                          <a:spcPts val="0"/>
                        </a:spcAft>
                      </a:pPr>
                      <a:r>
                        <a:rPr lang="kk-KZ" sz="1200" dirty="0">
                          <a:solidFill>
                            <a:schemeClr val="tx2"/>
                          </a:solidFill>
                        </a:rPr>
                        <a:t>Басқа қызметтер мен жұмыстарға ақы төлеу</a:t>
                      </a:r>
                      <a:endParaRPr lang="ru-RU" sz="1200" b="0" kern="150" dirty="0">
                        <a:solidFill>
                          <a:schemeClr val="tx2"/>
                        </a:solidFill>
                        <a:effectLst/>
                        <a:latin typeface="Arial" pitchFamily="34" charset="0"/>
                        <a:ea typeface="Times New Roman"/>
                        <a:cs typeface="Arial" pitchFamily="34" charset="0"/>
                      </a:endParaRPr>
                    </a:p>
                  </a:txBody>
                  <a:tcPr marL="34925" marR="34925" marT="34925" marB="3492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1,0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algn="ctr">
                        <a:lnSpc>
                          <a:spcPct val="115000"/>
                        </a:lnSpc>
                        <a:spcAft>
                          <a:spcPts val="0"/>
                        </a:spcAft>
                      </a:pPr>
                      <a:r>
                        <a:rPr lang="kk-KZ" sz="1200" b="0" kern="150" dirty="0">
                          <a:solidFill>
                            <a:srgbClr val="16355A"/>
                          </a:solidFill>
                          <a:effectLst/>
                          <a:latin typeface="Arial" pitchFamily="34" charset="0"/>
                          <a:ea typeface="Times New Roman"/>
                          <a:cs typeface="Arial" pitchFamily="34" charset="0"/>
                        </a:rPr>
                        <a:t>0,0</a:t>
                      </a:r>
                      <a:endParaRPr lang="ru-RU" sz="1200" b="0" kern="150" dirty="0">
                        <a:solidFill>
                          <a:srgbClr val="16355A"/>
                        </a:solidFill>
                        <a:effectLst/>
                        <a:latin typeface="Arial" pitchFamily="34" charset="0"/>
                        <a:ea typeface="Times New Roman"/>
                        <a:cs typeface="Arial" pitchFamily="34" charset="0"/>
                      </a:endParaRPr>
                    </a:p>
                  </a:txBody>
                  <a:tcPr marL="34925" marR="34925" marT="34925" marB="34925"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86911845"/>
                  </a:ext>
                </a:extLst>
              </a:tr>
            </a:tbl>
          </a:graphicData>
        </a:graphic>
      </p:graphicFrame>
      <p:sp>
        <p:nvSpPr>
          <p:cNvPr id="12" name="Прямоугольник 11">
            <a:extLst>
              <a:ext uri="{FF2B5EF4-FFF2-40B4-BE49-F238E27FC236}">
                <a16:creationId xmlns:a16="http://schemas.microsoft.com/office/drawing/2014/main" id="{23F32F44-CDCC-9521-D81D-4882A773BFEB}"/>
              </a:ext>
            </a:extLst>
          </p:cNvPr>
          <p:cNvSpPr/>
          <p:nvPr/>
        </p:nvSpPr>
        <p:spPr>
          <a:xfrm>
            <a:off x="193978" y="5157192"/>
            <a:ext cx="8918051" cy="307777"/>
          </a:xfrm>
          <a:prstGeom prst="rect">
            <a:avLst/>
          </a:prstGeom>
        </p:spPr>
        <p:txBody>
          <a:bodyPr wrap="square">
            <a:spAutoFit/>
          </a:bodyPr>
          <a:lstStyle/>
          <a:p>
            <a:pPr algn="just"/>
            <a:endParaRPr lang="ru-RU" sz="1400" dirty="0">
              <a:solidFill>
                <a:srgbClr val="16355A"/>
              </a:solidFill>
              <a:latin typeface="Arial" pitchFamily="34" charset="0"/>
              <a:cs typeface="Arial" pitchFamily="34" charset="0"/>
            </a:endParaRPr>
          </a:p>
        </p:txBody>
      </p:sp>
      <p:sp>
        <p:nvSpPr>
          <p:cNvPr id="2" name="Прямоугольник 1">
            <a:extLst>
              <a:ext uri="{FF2B5EF4-FFF2-40B4-BE49-F238E27FC236}">
                <a16:creationId xmlns:a16="http://schemas.microsoft.com/office/drawing/2014/main" id="{ED9A2C0A-03D0-38F5-A4DD-27A95D44FBDC}"/>
              </a:ext>
            </a:extLst>
          </p:cNvPr>
          <p:cNvSpPr/>
          <p:nvPr/>
        </p:nvSpPr>
        <p:spPr>
          <a:xfrm>
            <a:off x="7914804" y="1635269"/>
            <a:ext cx="1006914" cy="276999"/>
          </a:xfrm>
          <a:prstGeom prst="rect">
            <a:avLst/>
          </a:prstGeom>
        </p:spPr>
        <p:txBody>
          <a:bodyPr wrap="square">
            <a:spAutoFit/>
          </a:bodyPr>
          <a:lstStyle/>
          <a:p>
            <a:r>
              <a:rPr lang="ru-RU" sz="1200" dirty="0" err="1">
                <a:latin typeface="Arial" panose="020B0604020202020204" pitchFamily="34" charset="0"/>
                <a:cs typeface="Arial" panose="020B0604020202020204" pitchFamily="34" charset="0"/>
              </a:rPr>
              <a:t>мың</a:t>
            </a:r>
            <a:r>
              <a:rPr lang="ru-RU" sz="1200" dirty="0">
                <a:latin typeface="Arial" panose="020B0604020202020204" pitchFamily="34" charset="0"/>
                <a:cs typeface="Arial" panose="020B0604020202020204" pitchFamily="34" charset="0"/>
              </a:rPr>
              <a:t> тенге</a:t>
            </a:r>
            <a:endParaRPr lang="ru-RU" sz="1200" dirty="0">
              <a:solidFill>
                <a:srgbClr val="16355A"/>
              </a:solidFill>
              <a:latin typeface="Arial" pitchFamily="34" charset="0"/>
              <a:cs typeface="Arial" pitchFamily="34" charset="0"/>
            </a:endParaRPr>
          </a:p>
        </p:txBody>
      </p:sp>
      <p:sp>
        <p:nvSpPr>
          <p:cNvPr id="4" name="Прямоугольник 3">
            <a:extLst>
              <a:ext uri="{FF2B5EF4-FFF2-40B4-BE49-F238E27FC236}">
                <a16:creationId xmlns:a16="http://schemas.microsoft.com/office/drawing/2014/main" id="{5018AB7C-7C06-0A06-EE4D-7FCDF8A27942}"/>
              </a:ext>
            </a:extLst>
          </p:cNvPr>
          <p:cNvSpPr/>
          <p:nvPr/>
        </p:nvSpPr>
        <p:spPr>
          <a:xfrm>
            <a:off x="328139" y="5878849"/>
            <a:ext cx="8649727" cy="461665"/>
          </a:xfrm>
          <a:prstGeom prst="rect">
            <a:avLst/>
          </a:prstGeom>
        </p:spPr>
        <p:txBody>
          <a:bodyPr wrap="square">
            <a:spAutoFit/>
          </a:bodyPr>
          <a:lstStyle/>
          <a:p>
            <a:r>
              <a:rPr lang="ru-RU" sz="1200" b="1" dirty="0" err="1">
                <a:solidFill>
                  <a:schemeClr val="tx2">
                    <a:lumMod val="75000"/>
                  </a:schemeClr>
                </a:solidFill>
                <a:latin typeface="Arial" panose="020B0604020202020204" pitchFamily="34" charset="0"/>
                <a:cs typeface="Arial" panose="020B0604020202020204" pitchFamily="34" charset="0"/>
              </a:rPr>
              <a:t>Бюджеттік</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бағдарламаның</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сипаттамасы</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b="1" dirty="0" err="1">
                <a:solidFill>
                  <a:schemeClr val="tx2">
                    <a:lumMod val="75000"/>
                  </a:schemeClr>
                </a:solidFill>
                <a:latin typeface="Arial" panose="020B0604020202020204" pitchFamily="34" charset="0"/>
                <a:cs typeface="Arial" panose="020B0604020202020204" pitchFamily="34" charset="0"/>
              </a:rPr>
              <a:t>негіздемесі</a:t>
            </a:r>
            <a:r>
              <a:rPr lang="ru-RU" sz="1200" b="1" dirty="0">
                <a:solidFill>
                  <a:schemeClr val="tx2">
                    <a:lumMod val="75000"/>
                  </a:schemeClr>
                </a:solidFill>
                <a:latin typeface="Arial" panose="020B0604020202020204" pitchFamily="34" charset="0"/>
                <a:cs typeface="Arial" panose="020B0604020202020204" pitchFamily="34" charset="0"/>
              </a:rPr>
              <a:t>): </a:t>
            </a:r>
            <a:r>
              <a:rPr lang="ru-RU" sz="1200" dirty="0">
                <a:solidFill>
                  <a:schemeClr val="tx2">
                    <a:lumMod val="75000"/>
                  </a:schemeClr>
                </a:solidFill>
                <a:latin typeface="Arial" panose="020B0604020202020204" pitchFamily="34" charset="0"/>
                <a:cs typeface="Arial" panose="020B0604020202020204" pitchFamily="34" charset="0"/>
              </a:rPr>
              <a:t>Осы </a:t>
            </a:r>
            <a:r>
              <a:rPr lang="ru-RU" sz="1200" dirty="0" err="1">
                <a:solidFill>
                  <a:schemeClr val="tx2">
                    <a:lumMod val="75000"/>
                  </a:schemeClr>
                </a:solidFill>
                <a:latin typeface="Arial" panose="020B0604020202020204" pitchFamily="34" charset="0"/>
                <a:cs typeface="Arial" panose="020B0604020202020204" pitchFamily="34" charset="0"/>
              </a:rPr>
              <a:t>бюджеттік</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бағдарлама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бойынша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шығыстар</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қаланың</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әлеуметтік</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саласының</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бүлінген</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объектілерін</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қалпына</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келтіруге</a:t>
            </a:r>
            <a:r>
              <a:rPr lang="ru-RU" sz="1200" dirty="0">
                <a:solidFill>
                  <a:schemeClr val="tx2">
                    <a:lumMod val="75000"/>
                  </a:schemeClr>
                </a:solidFill>
                <a:latin typeface="Arial" panose="020B0604020202020204" pitchFamily="34" charset="0"/>
                <a:cs typeface="Arial" panose="020B0604020202020204" pitchFamily="34" charset="0"/>
              </a:rPr>
              <a:t> </a:t>
            </a:r>
            <a:r>
              <a:rPr lang="ru-RU" sz="1200" dirty="0" err="1">
                <a:solidFill>
                  <a:schemeClr val="tx2">
                    <a:lumMod val="75000"/>
                  </a:schemeClr>
                </a:solidFill>
                <a:latin typeface="Arial" panose="020B0604020202020204" pitchFamily="34" charset="0"/>
                <a:cs typeface="Arial" panose="020B0604020202020204" pitchFamily="34" charset="0"/>
              </a:rPr>
              <a:t>бағытталған</a:t>
            </a:r>
            <a:r>
              <a:rPr lang="ru-RU" sz="1200" dirty="0">
                <a:solidFill>
                  <a:schemeClr val="tx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05570964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875</TotalTime>
  <Words>691</Words>
  <Application>Microsoft Office PowerPoint</Application>
  <PresentationFormat>Экран (4:3)</PresentationFormat>
  <Paragraphs>136</Paragraphs>
  <Slides>8</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8</vt:i4>
      </vt:variant>
    </vt:vector>
  </HeadingPairs>
  <TitlesOfParts>
    <vt:vector size="12" baseType="lpstr">
      <vt:lpstr>Arial</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Sultanali</dc:creator>
  <cp:lastModifiedBy>User</cp:lastModifiedBy>
  <cp:revision>203</cp:revision>
  <cp:lastPrinted>2023-01-19T06:12:26Z</cp:lastPrinted>
  <dcterms:created xsi:type="dcterms:W3CDTF">2020-12-30T04:43:07Z</dcterms:created>
  <dcterms:modified xsi:type="dcterms:W3CDTF">2026-09-14T10:14:42Z</dcterms:modified>
</cp:coreProperties>
</file>