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  <p:sldMasterId id="2147483768" r:id="rId2"/>
    <p:sldMasterId id="2147483804" r:id="rId3"/>
  </p:sldMasterIdLst>
  <p:notesMasterIdLst>
    <p:notesMasterId r:id="rId11"/>
  </p:notesMasterIdLst>
  <p:handoutMasterIdLst>
    <p:handoutMasterId r:id="rId12"/>
  </p:handoutMasterIdLst>
  <p:sldIdLst>
    <p:sldId id="277" r:id="rId4"/>
    <p:sldId id="257" r:id="rId5"/>
    <p:sldId id="258" r:id="rId6"/>
    <p:sldId id="282" r:id="rId7"/>
    <p:sldId id="283" r:id="rId8"/>
    <p:sldId id="285" r:id="rId9"/>
    <p:sldId id="284" r:id="rId10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43" autoAdjust="0"/>
    <p:restoredTop sz="94660"/>
  </p:normalViewPr>
  <p:slideViewPr>
    <p:cSldViewPr>
      <p:cViewPr>
        <p:scale>
          <a:sx n="90" d="100"/>
          <a:sy n="90" d="100"/>
        </p:scale>
        <p:origin x="-990" y="10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857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5857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r">
              <a:defRPr sz="1200"/>
            </a:lvl1pPr>
          </a:lstStyle>
          <a:p>
            <a:fld id="{BFE4D8BA-D9B6-4FFA-92A6-BB535127AB0A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197"/>
            <a:ext cx="2945659" cy="495857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9197"/>
            <a:ext cx="2945659" cy="495857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r">
              <a:defRPr sz="1200"/>
            </a:lvl1pPr>
          </a:lstStyle>
          <a:p>
            <a:fld id="{13D2FED9-77FB-4E62-89F6-D02FB8F602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21563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r">
              <a:defRPr sz="1200"/>
            </a:lvl1pPr>
          </a:lstStyle>
          <a:p>
            <a:fld id="{E8440BB4-F346-49BA-B977-0D0A5A41643D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92" tIns="45496" rIns="90992" bIns="4549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0992" tIns="45496" rIns="90992" bIns="4549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r">
              <a:defRPr sz="1200"/>
            </a:lvl1pPr>
          </a:lstStyle>
          <a:p>
            <a:fld id="{49C35835-CC36-4368-923F-F27F69E717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1929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16170-C453-4824-9DA4-3ED9A7AB257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33356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539552" y="4293096"/>
            <a:ext cx="8208912" cy="1524000"/>
          </a:xfrm>
        </p:spPr>
        <p:txBody>
          <a:bodyPr>
            <a:normAutofit fontScale="90000"/>
          </a:bodyPr>
          <a:lstStyle/>
          <a:p>
            <a:r>
              <a:rPr lang="ru-RU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2026-2028 </a:t>
            </a:r>
            <a:r>
              <a:rPr lang="ru-RU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«Павлодар </a:t>
            </a:r>
            <a:r>
              <a:rPr lang="kk-KZ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қаласы і</a:t>
            </a:r>
            <a:r>
              <a:rPr lang="ru-RU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шкі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саясат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бөлімі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 ММ</a:t>
            </a:r>
            <a:b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АЗАМАТТЫҚ БЮДЖЕТІ</a:t>
            </a:r>
            <a:b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2226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7524" y="1196752"/>
            <a:ext cx="8568952" cy="432048"/>
          </a:xfrm>
        </p:spPr>
        <p:txBody>
          <a:bodyPr>
            <a:normAutofit/>
          </a:bodyPr>
          <a:lstStyle/>
          <a:p>
            <a:r>
              <a:rPr lang="ru-RU" sz="22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Құрметті</a:t>
            </a:r>
            <a:r>
              <a:rPr lang="ru-RU" sz="22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сайт </a:t>
            </a:r>
            <a:r>
              <a:rPr lang="ru-RU" sz="22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қонақтары</a:t>
            </a:r>
            <a:r>
              <a:rPr lang="ru-RU" sz="22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3021" y="2564904"/>
            <a:ext cx="792088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            	 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Сіздің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назарыңызға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"Павлодар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қаласының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ішкі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саясат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бөлімі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" ММ-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нің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2026-2028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Азаматтық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ұсынылды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бөлім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бюджетінің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көрсеткіштері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ақпарат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қамтылған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Бөлімнің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2026-2028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Павлодар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қалалық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туралы"қалалық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мәслихат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сессиясының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31 </a:t>
            </a:r>
            <a:r>
              <a:rPr lang="kk-KZ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тамыздағы </a:t>
            </a:r>
            <a:endParaRPr lang="kk-KZ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№343/46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шешімімен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өзгертілді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Бөлімнің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бағдарламалары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басшының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31 </a:t>
            </a:r>
            <a:r>
              <a:rPr lang="kk-KZ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тамыздағы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2-02-45/1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бұйрығымен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бекітілген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	</a:t>
            </a:r>
          </a:p>
          <a:p>
            <a:pPr algn="just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128637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034" y="260648"/>
            <a:ext cx="8799060" cy="144016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Ақпараттандыру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мемлекеттілікті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нығайту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азаматтардың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оптимизмін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қалыптастыру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саласындағы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жергілікті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деңгейде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саясатты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жөніндегі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қызметтер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001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бағдарламасы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5864171"/>
              </p:ext>
            </p:extLst>
          </p:nvPr>
        </p:nvGraphicFramePr>
        <p:xfrm>
          <a:off x="256502" y="1484784"/>
          <a:ext cx="8644180" cy="1010975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25658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5212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8334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5212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38653">
                <a:tc gridSpan="4">
                  <a:txBody>
                    <a:bodyPr/>
                    <a:lstStyle/>
                    <a:p>
                      <a:pPr algn="ctr"/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6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6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шығыстар</a:t>
                      </a:r>
                      <a:r>
                        <a:rPr lang="ru-RU" sz="16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60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барлығы</a:t>
                      </a:r>
                      <a:endParaRPr lang="ru-RU" sz="1600" u="sng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09419">
                <a:tc>
                  <a:txBody>
                    <a:bodyPr/>
                    <a:lstStyle/>
                    <a:p>
                      <a:r>
                        <a:rPr lang="ru-RU" sz="14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4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шығыстар</a:t>
                      </a:r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2026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2027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2028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370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i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Жергілікті</a:t>
                      </a:r>
                      <a:r>
                        <a:rPr lang="kk-KZ" sz="1400" i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бюджет қаражаты есебінен</a:t>
                      </a:r>
                      <a:endParaRPr lang="ru-RU" sz="1400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431 673</a:t>
                      </a:r>
                      <a:endParaRPr lang="ru-RU" sz="16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179 983</a:t>
                      </a:r>
                      <a:endParaRPr lang="ru-RU" sz="16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178 398</a:t>
                      </a:r>
                      <a:endParaRPr lang="ru-RU" sz="16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13907" y="4871167"/>
            <a:ext cx="871618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бағдарламаның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сипаттамасы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бағдарлама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шығыстар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бекітілген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штаттық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деңгейге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қалалық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ішкі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саясат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бөлімі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аппараттарының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қызметін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етуге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бағытталған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оған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жалақы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қорын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төлеуге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кеңсе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тауарлары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керек-жарақтармен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етуге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байланыс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көлік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қызметтерін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көрсетуге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ақпараттық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бағдарламаларды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ұстауға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техникалық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көрсетуге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шығындар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кіреді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құралдарды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жөндеу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өзіне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жүктелген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функциялардың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тиімді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орындалуына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қол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жеткізу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1855777"/>
              </p:ext>
            </p:extLst>
          </p:nvPr>
        </p:nvGraphicFramePr>
        <p:xfrm>
          <a:off x="249910" y="2852935"/>
          <a:ext cx="8644180" cy="1954438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3318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8012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8012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85713">
                <a:tc gridSpan="4">
                  <a:txBody>
                    <a:bodyPr/>
                    <a:lstStyle/>
                    <a:p>
                      <a:pPr algn="ctr"/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Тікелей</a:t>
                      </a: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нәтиже</a:t>
                      </a: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көрсеткіштері</a:t>
                      </a:r>
                      <a:endParaRPr lang="ru-RU" sz="1600" u="sng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643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Мемлекеттік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жастар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саясатының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іске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асырылу</a:t>
                      </a:r>
                      <a:r>
                        <a:rPr lang="ru-RU" sz="1400" kern="150" baseline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baseline="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барысына</a:t>
                      </a:r>
                      <a:r>
                        <a:rPr lang="ru-RU" sz="1400" kern="150" baseline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мониторинг</a:t>
                      </a:r>
                      <a:r>
                        <a:rPr lang="ru-RU" sz="1400" kern="150" baseline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baseline="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жүргізу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(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бірлік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)</a:t>
                      </a:r>
                      <a:endParaRPr lang="ru-RU" sz="1200" kern="15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7055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Мемлекеттік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ақпараттық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саясаттың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барысына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мониторинг</a:t>
                      </a:r>
                      <a:r>
                        <a:rPr lang="ru-RU" sz="1400" kern="150" baseline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baseline="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жүргізу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(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бірлік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)</a:t>
                      </a:r>
                      <a:endParaRPr lang="ru-RU" sz="1200" kern="15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520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Әлеуметтік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жарнамалардың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мазмұны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мен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өндіріс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барысын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бақылау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мониторингін</a:t>
                      </a:r>
                      <a:r>
                        <a:rPr lang="ru-RU" sz="1400" kern="150" baseline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жүргізу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(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бірлік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)</a:t>
                      </a:r>
                      <a:endParaRPr lang="ru-RU" sz="1200" kern="15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773822" y="1125741"/>
            <a:ext cx="1331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400" i="1" dirty="0">
                <a:latin typeface="Times New Roman" pitchFamily="18" charset="0"/>
                <a:cs typeface="Times New Roman" pitchFamily="18" charset="0"/>
              </a:rPr>
              <a:t>мың теңге</a:t>
            </a: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262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034" y="169476"/>
            <a:ext cx="8892480" cy="523220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ақпараттық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саясатты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жөніндегі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қызметтер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b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002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бағдарламасы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1485079"/>
              </p:ext>
            </p:extLst>
          </p:nvPr>
        </p:nvGraphicFramePr>
        <p:xfrm>
          <a:off x="251520" y="1246268"/>
          <a:ext cx="8644180" cy="1227559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25658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5212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8334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5212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38653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6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6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шығыстар</a:t>
                      </a:r>
                      <a:r>
                        <a:rPr lang="ru-RU" sz="16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60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барлығы</a:t>
                      </a:r>
                      <a:endParaRPr lang="ru-RU" sz="1600" u="sng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746">
                <a:tc>
                  <a:txBody>
                    <a:bodyPr/>
                    <a:lstStyle/>
                    <a:p>
                      <a:r>
                        <a:rPr lang="ru-RU" sz="14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шығындар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2026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2027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2028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370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i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Жергілікті</a:t>
                      </a:r>
                      <a:r>
                        <a:rPr lang="kk-KZ" sz="1400" i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бюджет қаражаты есебінен</a:t>
                      </a:r>
                      <a:endParaRPr lang="ru-RU" sz="1400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 kern="15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129 622</a:t>
                      </a:r>
                      <a:endParaRPr lang="ru-RU" sz="1400" i="1" kern="15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 kern="15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104 424</a:t>
                      </a:r>
                      <a:endParaRPr lang="ru-RU" sz="1400" i="1" kern="15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i="1" kern="15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109 644</a:t>
                      </a:r>
                      <a:endParaRPr lang="ru-RU" sz="1400" i="1" kern="15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25147" y="5517232"/>
            <a:ext cx="87161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бағдарламаның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сипаттамасы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Павлодар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қаласында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газет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телерадио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хабарларын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тарату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ақпараттық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саясатты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тұрғындарды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қаланың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қоғамдық-саяси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мәдени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өмірінен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әкімдік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пен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мәслихаттың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қызметінен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хабардар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бағдарламаның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соңғы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нәтижелері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бағыт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іс-шаралар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өткізу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4304915"/>
              </p:ext>
            </p:extLst>
          </p:nvPr>
        </p:nvGraphicFramePr>
        <p:xfrm>
          <a:off x="261150" y="2564904"/>
          <a:ext cx="8644180" cy="2985602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3318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8012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8012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57198">
                <a:tc gridSpan="4">
                  <a:txBody>
                    <a:bodyPr/>
                    <a:lstStyle/>
                    <a:p>
                      <a:pPr algn="ctr"/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Тікелей</a:t>
                      </a: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нәтиже</a:t>
                      </a: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көрсеткіштері</a:t>
                      </a:r>
                      <a:endParaRPr lang="ru-RU" sz="1600" u="sng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507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 kern="150" baseline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Баспа басылымдары арқылы ақпараттық саясат  (шаршы.см)</a:t>
                      </a:r>
                      <a:endParaRPr lang="ru-RU" sz="1400" kern="15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50" dirty="0"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81053</a:t>
                      </a:r>
                      <a:endParaRPr lang="ru-RU" sz="1200" kern="150" dirty="0">
                        <a:effectLst/>
                        <a:latin typeface="Times New Roman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81053</a:t>
                      </a:r>
                      <a:endParaRPr lang="ru-RU" sz="1200" kern="150" dirty="0">
                        <a:effectLst/>
                        <a:latin typeface="Times New Roman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81053</a:t>
                      </a:r>
                      <a:endParaRPr lang="ru-RU" sz="1200" kern="150" dirty="0">
                        <a:effectLst/>
                        <a:latin typeface="Times New Roman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7934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Телерадио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хабарларын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тарату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арқылы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ақпараттық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400" kern="150" dirty="0" err="1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саясат</a:t>
                      </a:r>
                      <a:r>
                        <a:rPr lang="ru-RU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(мин.)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1547</a:t>
                      </a:r>
                      <a:endParaRPr lang="ru-RU" sz="1200" kern="150" dirty="0">
                        <a:effectLst/>
                        <a:latin typeface="Times New Roman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1547</a:t>
                      </a:r>
                      <a:endParaRPr lang="ru-RU" sz="1200" kern="150" dirty="0">
                        <a:effectLst/>
                        <a:latin typeface="Times New Roman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1547</a:t>
                      </a:r>
                      <a:endParaRPr lang="ru-RU" sz="1200" kern="150" dirty="0">
                        <a:effectLst/>
                        <a:latin typeface="Times New Roman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1680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kern="150" baseline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Ә</a:t>
                      </a:r>
                      <a:r>
                        <a:rPr lang="kk-KZ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леуметтік</a:t>
                      </a:r>
                      <a:r>
                        <a:rPr lang="kk-KZ" sz="1400" kern="150" baseline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желілерде ақпараттық материалдарды орналастыру, бейнероликтер дайындау арқылы  ақпараттық саясат (таңба, роликтер)</a:t>
                      </a:r>
                      <a:endParaRPr lang="ru-RU" sz="1400" kern="15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530783/</a:t>
                      </a:r>
                      <a:r>
                        <a:rPr lang="en-US" sz="1400" kern="150" dirty="0"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8</a:t>
                      </a:r>
                      <a:r>
                        <a:rPr lang="ru-RU" sz="1400" kern="150" dirty="0"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5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530783/65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530783/65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 kern="150" baseline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Қаланың </a:t>
                      </a:r>
                      <a:r>
                        <a:rPr lang="en-US" sz="1400" kern="150" baseline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LED</a:t>
                      </a:r>
                      <a:r>
                        <a:rPr lang="kk-KZ" sz="1400" kern="150" baseline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экрандарында бейнероликтер дайындау және көрсету арқылы а</a:t>
                      </a:r>
                      <a:r>
                        <a:rPr lang="kk-KZ" sz="1400" kern="15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қпараттық</a:t>
                      </a:r>
                      <a:r>
                        <a:rPr lang="kk-KZ" sz="1400" kern="150" baseline="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 саясат  (ролик/ тәулік)</a:t>
                      </a:r>
                      <a:endParaRPr lang="ru-RU" sz="1400" kern="15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44/636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35/281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  <a:latin typeface="Times New Roman"/>
                          <a:ea typeface="Times New Roman"/>
                          <a:cs typeface="Tahoma"/>
                        </a:rPr>
                        <a:t>35/281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668344" y="938491"/>
            <a:ext cx="14756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endParaRPr lang="ru-RU" sz="1400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66948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034" y="169476"/>
            <a:ext cx="8892480" cy="523220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Жастар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саясаты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саласындағы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іс-шараларды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003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бағдарламасы</a:t>
            </a:r>
            <a:endParaRPr lang="ru-RU" sz="18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1214430"/>
              </p:ext>
            </p:extLst>
          </p:nvPr>
        </p:nvGraphicFramePr>
        <p:xfrm>
          <a:off x="329487" y="1196751"/>
          <a:ext cx="8644180" cy="1105584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25658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5212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8334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5212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11009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6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6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шығыстар</a:t>
                      </a:r>
                      <a:r>
                        <a:rPr lang="ru-RU" sz="16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60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барлығы</a:t>
                      </a:r>
                      <a:endParaRPr lang="ru-RU" sz="1600" u="sng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126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шығындар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2026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2027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2028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3502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i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Жергілікті</a:t>
                      </a:r>
                      <a:r>
                        <a:rPr lang="kk-KZ" sz="1400" i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бюджет қаражаты есебінен</a:t>
                      </a:r>
                      <a:endParaRPr lang="ru-RU" sz="1400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4 551</a:t>
                      </a:r>
                      <a:endParaRPr lang="ru-RU" sz="1600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4 430</a:t>
                      </a:r>
                      <a:endParaRPr lang="ru-RU" sz="1600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4 652</a:t>
                      </a:r>
                      <a:endParaRPr lang="ru-RU" sz="1600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39223" y="4770377"/>
            <a:ext cx="871618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бағдарламаның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сипаттамасы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: «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Жастар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саясаты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саласындағы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іс-шараларды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».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Жастардың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құқықтары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кепілдіктерін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асыруды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Жастардың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құқықтары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бостандықтарын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жастардың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патриоттық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азаматтық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дамуына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жағдай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жасау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органдардың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жастар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саясатын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асырудағы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ынтымақтастығы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жастарды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аға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ұрпаққа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құрмет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қамқорлық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мейірімділік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рухында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тәрбиелеу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бағдарламаның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соңғы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нәтижесі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Мақсатты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индикатор - 14-35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жас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аралығындағы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халықтың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жастар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саясатын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асыруға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қанағаттану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деңгейі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- 80%.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82807"/>
              </p:ext>
            </p:extLst>
          </p:nvPr>
        </p:nvGraphicFramePr>
        <p:xfrm>
          <a:off x="323528" y="2533067"/>
          <a:ext cx="8568954" cy="1969995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2854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7072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4210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7072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0">
                <a:tc gridSpan="4">
                  <a:txBody>
                    <a:bodyPr/>
                    <a:lstStyle/>
                    <a:p>
                      <a:pPr algn="ctr"/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Тікелей</a:t>
                      </a: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нәтиже</a:t>
                      </a: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көрсеткіштері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643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Мемлекеттік әлеуметтік тапсырыс шеңберінде іс-шараларды ұйымдастыру және өткізу (бірлік)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919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Жастардың</a:t>
                      </a:r>
                      <a:r>
                        <a:rPr lang="kk-KZ" sz="1400" baseline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м</a:t>
                      </a:r>
                      <a:r>
                        <a:rPr lang="kk-KZ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емлекеттік</a:t>
                      </a:r>
                      <a:r>
                        <a:rPr lang="kk-KZ" sz="1400" baseline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kk-KZ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саясаты шеңберінде іс-шараларды іске асыруға</a:t>
                      </a:r>
                      <a:r>
                        <a:rPr lang="kk-KZ" sz="1400" baseline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kk-KZ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тартылған</a:t>
                      </a:r>
                      <a:r>
                        <a:rPr lang="kk-KZ" sz="1400" baseline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kk-KZ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ҮЕҰ саны (бірлік)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520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Жастарға</a:t>
                      </a:r>
                      <a:r>
                        <a:rPr lang="kk-KZ" sz="1400" baseline="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қатысты мемлекеттік саясат шеңберінде іс-шараларды іске асыруға тартылған жастар саны (адам)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18500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20000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22000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693700" y="764704"/>
            <a:ext cx="14756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тенге</a:t>
            </a:r>
          </a:p>
        </p:txBody>
      </p:sp>
    </p:spTree>
    <p:extLst>
      <p:ext uri="{BB962C8B-B14F-4D97-AF65-F5344CB8AC3E}">
        <p14:creationId xmlns:p14="http://schemas.microsoft.com/office/powerpoint/2010/main" val="7826036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034" y="169476"/>
            <a:ext cx="8892480" cy="523220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Мемлекетт</a:t>
            </a:r>
            <a:r>
              <a:rPr lang="kk-KZ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ік органның күрделі шығыстары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006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бағдарламасы</a:t>
            </a:r>
            <a:endParaRPr lang="ru-RU" sz="18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297283"/>
              </p:ext>
            </p:extLst>
          </p:nvPr>
        </p:nvGraphicFramePr>
        <p:xfrm>
          <a:off x="329487" y="1196751"/>
          <a:ext cx="8644180" cy="1105584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25658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5212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8334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5212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11009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6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6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шығыстар</a:t>
                      </a:r>
                      <a:r>
                        <a:rPr lang="ru-RU" sz="16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60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барлығы</a:t>
                      </a:r>
                      <a:endParaRPr lang="ru-RU" sz="1600" u="sng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126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шығындар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2026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2027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2028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3502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i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Жергілікті</a:t>
                      </a:r>
                      <a:r>
                        <a:rPr lang="kk-KZ" sz="1400" i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бюджет қаражаты есебінен</a:t>
                      </a:r>
                      <a:endParaRPr lang="ru-RU" sz="1400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3 500</a:t>
                      </a:r>
                      <a:endParaRPr lang="ru-RU" sz="1200" b="0" i="1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0" i="1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0" i="1" dirty="0">
                        <a:solidFill>
                          <a:schemeClr val="tx2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32525" y="4142706"/>
            <a:ext cx="8716187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бағдарламаның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сипаттамасы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органның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күрделі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шығыстары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".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органды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материалдық-техникалық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жарақтандыру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бағдарламаның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соңғы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нәтижесі</a:t>
            </a:r>
            <a:r>
              <a:rPr lang="ru-RU" sz="1400" b="1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бағдарламаның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мақсаты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өзіне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жүктелген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функцияларды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барынша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тиімді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орындауға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қол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жеткізу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Әкімші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аппаратының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қызметін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sz="1400" dirty="0">
                <a:solidFill>
                  <a:srgbClr val="073E87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sz="1400" dirty="0">
              <a:solidFill>
                <a:srgbClr val="073E87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8403356"/>
              </p:ext>
            </p:extLst>
          </p:nvPr>
        </p:nvGraphicFramePr>
        <p:xfrm>
          <a:off x="306141" y="2492896"/>
          <a:ext cx="8568954" cy="1216292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2854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7072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4210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7072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04056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Тікелей</a:t>
                      </a: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нәтиже</a:t>
                      </a:r>
                      <a:r>
                        <a:rPr lang="ru-RU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көрсеткіштері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dirty="0" err="1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71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i="1" kern="12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 kern="12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Көпфункционалды</a:t>
                      </a:r>
                      <a:r>
                        <a:rPr lang="ru-RU" sz="1400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i="1" kern="12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құрылғыны</a:t>
                      </a:r>
                      <a:r>
                        <a:rPr lang="ru-RU" sz="1400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i="1" kern="12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сатып</a:t>
                      </a:r>
                      <a:r>
                        <a:rPr lang="ru-RU" sz="1400" i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i="1" kern="12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алу</a:t>
                      </a:r>
                      <a:endParaRPr lang="ru-RU" sz="1400" i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200" dirty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 </a:t>
                      </a:r>
                      <a:r>
                        <a:rPr lang="ru-RU" sz="1600" b="0" i="1" kern="12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500</a:t>
                      </a:r>
                      <a:endParaRPr lang="ru-RU" sz="1600" b="0" i="1" kern="12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693700" y="764704"/>
            <a:ext cx="14756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тенге</a:t>
            </a:r>
          </a:p>
        </p:txBody>
      </p:sp>
    </p:spTree>
    <p:extLst>
      <p:ext uri="{BB962C8B-B14F-4D97-AF65-F5344CB8AC3E}">
        <p14:creationId xmlns:p14="http://schemas.microsoft.com/office/powerpoint/2010/main" val="1523470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780928"/>
            <a:ext cx="8229600" cy="1252728"/>
          </a:xfrm>
        </p:spPr>
        <p:txBody>
          <a:bodyPr>
            <a:normAutofit/>
          </a:bodyPr>
          <a:lstStyle/>
          <a:p>
            <a:r>
              <a:rPr lang="kk-KZ" sz="4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Назарларыңызға рахмет!</a:t>
            </a:r>
            <a:endParaRPr lang="ru-RU" sz="4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66673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3405</TotalTime>
  <Words>518</Words>
  <Application>Microsoft Office PowerPoint</Application>
  <PresentationFormat>Экран (4:3)</PresentationFormat>
  <Paragraphs>108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7</vt:i4>
      </vt:variant>
    </vt:vector>
  </HeadingPairs>
  <TitlesOfParts>
    <vt:vector size="10" baseType="lpstr">
      <vt:lpstr>Волна</vt:lpstr>
      <vt:lpstr>1_Волна</vt:lpstr>
      <vt:lpstr>2_Волна</vt:lpstr>
      <vt:lpstr>   2026-2028 жылдарға арналған  «Павлодар қаласы ішкі саясат бөлімі» ММ АЗАМАТТЫҚ БЮДЖЕТІ    </vt:lpstr>
      <vt:lpstr>Құрметті сайт қонақтары!</vt:lpstr>
      <vt:lpstr>   «Ақпараттандыру, мемлекеттілікті нығайту және азаматтардың әлеуметтік оптимизмін қалыптастыру саласындағы жергілікті деңгейде мемлекеттік саясатты іске асыру жөніндегі қызметтер» 001 бюджеттік бағдарламасы </vt:lpstr>
      <vt:lpstr>  «Мемлекеттік ақпараттық саясатты іске асыру жөніндегі қызметтер»  002 бюджеттік бағдарламасы </vt:lpstr>
      <vt:lpstr>  «Жастар саясаты саласындағы іс-шараларды іске асыру» 003 бюджеттік бағдарламасы</vt:lpstr>
      <vt:lpstr>  «Мемлекеттік органның күрделі шығыстары» 006 бюджеттік бағдарламасы</vt:lpstr>
      <vt:lpstr>Назарларыңызға рахмет!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 управления сельского хозяйства Павлодарской области</dc:title>
  <dc:creator>Сауле</dc:creator>
  <cp:lastModifiedBy>pc</cp:lastModifiedBy>
  <cp:revision>264</cp:revision>
  <cp:lastPrinted>2021-01-20T04:54:59Z</cp:lastPrinted>
  <dcterms:created xsi:type="dcterms:W3CDTF">2018-06-04T04:15:35Z</dcterms:created>
  <dcterms:modified xsi:type="dcterms:W3CDTF">2026-09-14T06:40:05Z</dcterms:modified>
</cp:coreProperties>
</file>