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10"/>
  </p:notesMasterIdLst>
  <p:sldIdLst>
    <p:sldId id="256" r:id="rId2"/>
    <p:sldId id="257" r:id="rId3"/>
    <p:sldId id="262" r:id="rId4"/>
    <p:sldId id="263" r:id="rId5"/>
    <p:sldId id="264" r:id="rId6"/>
    <p:sldId id="265" r:id="rId7"/>
    <p:sldId id="268" r:id="rId8"/>
    <p:sldId id="26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5" autoAdjust="0"/>
    <p:restoredTop sz="86384" autoAdjust="0"/>
  </p:normalViewPr>
  <p:slideViewPr>
    <p:cSldViewPr snapToGrid="0">
      <p:cViewPr varScale="1">
        <p:scale>
          <a:sx n="92" d="100"/>
          <a:sy n="92" d="100"/>
        </p:scale>
        <p:origin x="516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38AD5-A32C-4AE6-B2A2-61CB00878E8C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6AD61-D897-4E71-ABA3-A9152F13CCE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378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6AD61-D897-4E71-ABA3-A9152F13CCE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53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6AD61-D897-4E71-ABA3-A9152F13CCE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016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6AD61-D897-4E71-ABA3-A9152F13CCE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745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286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52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990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6862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37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34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32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92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414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489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56411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166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27044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243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210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998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A6878-BE77-4DD1-A17E-4E7C99124668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87E837D2-A28A-4249-B7F6-518F3F002B8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58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9046" y="2237232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«Павлодар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қаласының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дене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шынықтыру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және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спорт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бөлімі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» ММ-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нің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2026-2028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жылдарға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арналған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kk-KZ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а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заматтық</a:t>
            </a:r>
            <a:r>
              <a:rPr lang="ru-RU" sz="44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44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бюджеті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49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10" y="1066800"/>
            <a:ext cx="8596668" cy="95942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i="1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Құрметті</a:t>
            </a:r>
            <a:r>
              <a:rPr lang="ru-RU" sz="4400" b="1" i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 сайт </a:t>
            </a:r>
            <a:r>
              <a:rPr lang="ru-RU" sz="4400" b="1" i="1" dirty="0" err="1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оқырмандары</a:t>
            </a:r>
            <a:r>
              <a:rPr lang="ru-RU" sz="4400" b="1" i="1" dirty="0">
                <a:solidFill>
                  <a:schemeClr val="tx2">
                    <a:lumMod val="50000"/>
                  </a:schemeClr>
                </a:solidFill>
                <a:latin typeface="Calibri" panose="020F0502020204030204" pitchFamily="34" charset="0"/>
              </a:rPr>
              <a:t>!</a:t>
            </a:r>
            <a:br>
              <a:rPr lang="ru-RU" sz="2200" dirty="0">
                <a:latin typeface="Calibri" panose="020F0502020204030204" pitchFamily="34" charset="0"/>
              </a:rPr>
            </a:br>
            <a:r>
              <a:rPr lang="ru-RU" sz="2200" dirty="0">
                <a:latin typeface="Calibri" panose="020F0502020204030204" pitchFamily="34" charset="0"/>
              </a:rPr>
              <a:t>	</a:t>
            </a:r>
            <a:r>
              <a:rPr lang="ru-RU" sz="16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br>
              <a:rPr lang="en-US" sz="16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</a:br>
            <a:br>
              <a:rPr lang="en-US" sz="16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</a:b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Сіздердің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назарларыңызға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бөлім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бюджетінің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негізгі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көрсеткіштері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туралы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ақпаратты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қамтитын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"Павлодар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қаласының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дене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шынықтыру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және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спорт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бөлімі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" ММ-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нің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2026-2028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жылдарға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арналған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азаматтық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бюджеті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ұсынылып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отыр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.</a:t>
            </a:r>
            <a:br>
              <a:rPr lang="en-US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</a:b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Бөлімнің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бюджеті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Павлодар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қалалық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мәслихатының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2025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жылдың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17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желтоқсандағы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 №</a:t>
            </a:r>
            <a:r>
              <a:rPr lang="kk-KZ" sz="2800" i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288/35,</a:t>
            </a:r>
            <a:r>
              <a:rPr lang="ru-RU" sz="2800" i="1" dirty="0">
                <a:solidFill>
                  <a:srgbClr val="DBF5F9">
                    <a:lumMod val="25000"/>
                  </a:srgbClr>
                </a:solidFill>
                <a:latin typeface="Calibri" panose="020F0502020204030204" pitchFamily="34" charset="0"/>
              </a:rPr>
              <a:t> 2026 </a:t>
            </a:r>
            <a:r>
              <a:rPr lang="ru-RU" sz="2800" i="1" dirty="0" err="1">
                <a:solidFill>
                  <a:srgbClr val="DBF5F9">
                    <a:lumMod val="25000"/>
                  </a:srgbClr>
                </a:solidFill>
                <a:latin typeface="Calibri" panose="020F0502020204030204" pitchFamily="34" charset="0"/>
              </a:rPr>
              <a:t>жылдың</a:t>
            </a:r>
            <a:r>
              <a:rPr lang="ru-RU" sz="2800" i="1" dirty="0">
                <a:solidFill>
                  <a:srgbClr val="DBF5F9">
                    <a:lumMod val="25000"/>
                  </a:srgbClr>
                </a:solidFill>
                <a:latin typeface="Calibri" panose="020F0502020204030204" pitchFamily="34" charset="0"/>
              </a:rPr>
              <a:t> 31 </a:t>
            </a:r>
            <a:r>
              <a:rPr lang="kk-KZ" sz="2800" i="1" dirty="0">
                <a:solidFill>
                  <a:srgbClr val="DBF5F9">
                    <a:lumMod val="25000"/>
                  </a:srgbClr>
                </a:solidFill>
                <a:latin typeface="Calibri" panose="020F0502020204030204" pitchFamily="34" charset="0"/>
              </a:rPr>
              <a:t>тамыз  343/46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шешімімен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бекітілген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DBF5F9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</a:t>
            </a:r>
            <a:b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DBF5F9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</a:b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Бөлімнің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бюджеттік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бағдарламалары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басшының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2025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жылдың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31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желтоқсанда</a:t>
            </a:r>
            <a:r>
              <a:rPr lang="kk-KZ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ғы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№770,</a:t>
            </a:r>
            <a:r>
              <a:rPr lang="ru-RU" sz="2800" i="1" dirty="0">
                <a:solidFill>
                  <a:srgbClr val="DBF5F9">
                    <a:lumMod val="25000"/>
                  </a:srgbClr>
                </a:solidFill>
                <a:latin typeface="Calibri" panose="020F0502020204030204" pitchFamily="34" charset="0"/>
              </a:rPr>
              <a:t> 2026 </a:t>
            </a:r>
            <a:r>
              <a:rPr lang="ru-RU" sz="2800" i="1" dirty="0" err="1">
                <a:solidFill>
                  <a:srgbClr val="DBF5F9">
                    <a:lumMod val="25000"/>
                  </a:srgbClr>
                </a:solidFill>
                <a:latin typeface="Calibri" panose="020F0502020204030204" pitchFamily="34" charset="0"/>
              </a:rPr>
              <a:t>жылдың</a:t>
            </a:r>
            <a:r>
              <a:rPr lang="ru-RU" sz="2800" i="1" dirty="0">
                <a:solidFill>
                  <a:srgbClr val="DBF5F9">
                    <a:lumMod val="25000"/>
                  </a:srgbClr>
                </a:solidFill>
                <a:latin typeface="Calibri" panose="020F0502020204030204" pitchFamily="34" charset="0"/>
              </a:rPr>
              <a:t> 9 </a:t>
            </a:r>
            <a:r>
              <a:rPr lang="ru-RU" sz="2800" i="1" dirty="0" err="1">
                <a:solidFill>
                  <a:srgbClr val="DBF5F9">
                    <a:lumMod val="25000"/>
                  </a:srgbClr>
                </a:solidFill>
                <a:latin typeface="Calibri" panose="020F0502020204030204" pitchFamily="34" charset="0"/>
              </a:rPr>
              <a:t>қыркүйек</a:t>
            </a:r>
            <a:r>
              <a:rPr lang="ru-RU" sz="2800" i="1" dirty="0">
                <a:solidFill>
                  <a:srgbClr val="DBF5F9">
                    <a:lumMod val="25000"/>
                  </a:srgb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rgbClr val="DBF5F9">
                    <a:lumMod val="25000"/>
                  </a:srgbClr>
                </a:solidFill>
                <a:latin typeface="Calibri" panose="020F0502020204030204" pitchFamily="34" charset="0"/>
              </a:rPr>
              <a:t>маусым</a:t>
            </a:r>
            <a:br>
              <a:rPr lang="ru-RU" sz="2800" i="1" dirty="0">
                <a:solidFill>
                  <a:srgbClr val="DBF5F9">
                    <a:lumMod val="25000"/>
                  </a:srgbClr>
                </a:solidFill>
                <a:latin typeface="Calibri" panose="020F0502020204030204" pitchFamily="34" charset="0"/>
              </a:rPr>
            </a:br>
            <a:r>
              <a:rPr lang="ru-RU" sz="2800" i="1" dirty="0">
                <a:solidFill>
                  <a:srgbClr val="DBF5F9">
                    <a:lumMod val="25000"/>
                  </a:srgbClr>
                </a:solidFill>
                <a:latin typeface="Calibri" panose="020F0502020204030204" pitchFamily="34" charset="0"/>
              </a:rPr>
              <a:t>№ 496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бұйрығымен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2800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бекітілді</a:t>
            </a:r>
            <a: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  <a:t>.</a:t>
            </a:r>
            <a:r>
              <a:rPr kumimoji="0" lang="ru-RU" sz="2800" b="0" i="1" u="none" strike="noStrike" kern="1200" cap="none" spc="0" normalizeH="0" baseline="0" noProof="0" dirty="0">
                <a:ln>
                  <a:noFill/>
                </a:ln>
                <a:solidFill>
                  <a:srgbClr val="DBF5F9">
                    <a:lumMod val="2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 </a:t>
            </a:r>
            <a:br>
              <a:rPr lang="ru-RU" sz="28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</a:br>
            <a:br>
              <a:rPr lang="ru-RU" sz="1600" b="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</a:br>
            <a:br>
              <a:rPr lang="ru-RU" sz="1600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</a:rPr>
            </a:br>
            <a:endParaRPr lang="ru-RU" sz="1600" b="0" i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73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296185"/>
              </p:ext>
            </p:extLst>
          </p:nvPr>
        </p:nvGraphicFramePr>
        <p:xfrm>
          <a:off x="816293" y="1938992"/>
          <a:ext cx="10054907" cy="4653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28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7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72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910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Тікелей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нәтиженің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көрсеткіштері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Өлшем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бірлігі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4925" marR="34925" marT="34925" marB="34925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Жоспарлы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кезең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2027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                     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1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Спорттық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дәреже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берілу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дана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2200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2200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2200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1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Қалалық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спорт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және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спорттық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ұйымдардың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қызметін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үйлестіру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дана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57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Республикалық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бюджеттен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трансферттерге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қаражат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57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Жергілікті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бюджет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трансферттеріне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байланысты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53576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44056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44282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454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Бюджеттік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бағдарлама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бойынша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шығыстар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53576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44056</a:t>
                      </a: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44282</a:t>
                      </a:r>
                    </a:p>
                  </a:txBody>
                  <a:tcPr marL="34925" marR="34925" marT="34925" marB="349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6293" y="-369332"/>
            <a:ext cx="845470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4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 бағдармаласы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001 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шынықтыру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саласындағы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саясатты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жөніндегі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қызметтер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5904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6293" y="0"/>
            <a:ext cx="869600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4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 бағдармаласы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005 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Бұқаралық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ұлтық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түрлерінің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дамуы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en-US" altLang="ru-RU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3365743"/>
              </p:ext>
            </p:extLst>
          </p:nvPr>
        </p:nvGraphicFramePr>
        <p:xfrm>
          <a:off x="1141239" y="2129250"/>
          <a:ext cx="9163904" cy="32634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29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7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04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27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Тікелей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нәтиженің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көрсеткіштері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Өлшем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бірлігі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Жоспарлы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кезең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2027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Спорттық-бұқаралық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және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дене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шынықтыру-сауықтыру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іс-шараларын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өткізу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адам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Республикалық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бюджеттен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трансферттерге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қаражат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Жергілікті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бюджет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трансферттеріне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байланысты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1102721</a:t>
                      </a:r>
                      <a:endParaRPr lang="ru-RU" sz="1600" b="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918680</a:t>
                      </a: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935984</a:t>
                      </a: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4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Бюджеттік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бағдарлама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бойынша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шығыстар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1102721</a:t>
                      </a: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918680</a:t>
                      </a: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935984</a:t>
                      </a: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9872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17500" y="0"/>
            <a:ext cx="89662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4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 бағдармаласы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деңгейде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спорттық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жарыстар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146154"/>
              </p:ext>
            </p:extLst>
          </p:nvPr>
        </p:nvGraphicFramePr>
        <p:xfrm>
          <a:off x="1225898" y="1838683"/>
          <a:ext cx="7797521" cy="350703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30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3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03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0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749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Тікелей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нәтиженің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көрсеткіштері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Өлшем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бірлігі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Жоспарлы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кезең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2027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91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Спорттық-бұқаралық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және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дене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шынықтыру-сауықтыру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іс-шараларын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өткізу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адам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49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49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49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0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Бюджеттік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бағдарлама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бойынша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шығыстар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170578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181344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190411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4120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16293" y="-369332"/>
            <a:ext cx="8886507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kk-KZ" altLang="ru-RU" sz="2400" b="1" i="1" dirty="0">
              <a:solidFill>
                <a:prstClr val="black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kk-KZ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 бағдармаласы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00</a:t>
            </a:r>
            <a:r>
              <a:rPr lang="en-US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қала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құрама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командаларының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мүшелерін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спорт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жарыстарына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400" b="1" i="1" dirty="0" err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қатысуы</a:t>
            </a:r>
            <a:r>
              <a:rPr lang="ru-RU" altLang="ru-RU" sz="2400" b="1" i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kumimoji="0" lang="en-US" altLang="ru-RU" sz="18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911640"/>
              </p:ext>
            </p:extLst>
          </p:nvPr>
        </p:nvGraphicFramePr>
        <p:xfrm>
          <a:off x="633046" y="2053050"/>
          <a:ext cx="9657583" cy="23083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48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8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92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62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50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767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Тікелей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нәтиженің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көрсеткіштері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Өлшем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бірлігі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Жоспарлы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кезең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5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2027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  <a:r>
                        <a:rPr lang="kk-KZ" sz="1600" i="1" kern="150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kk-KZ" sz="160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54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Қала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құрама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командаларын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әр-түрлі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спорт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түрлері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бойынша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облыстық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жарыстарға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іс-сапарға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жіберу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адам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370</a:t>
                      </a:r>
                      <a:endParaRPr lang="ru-RU" sz="16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6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Бюджеттік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бағдарлама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бойынша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шығыстар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11870</a:t>
                      </a:r>
                      <a:endParaRPr lang="ru-RU" sz="1600" i="1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10460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10984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005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910" y="3898760"/>
            <a:ext cx="8596668" cy="1999622"/>
          </a:xfrm>
        </p:spPr>
        <p:txBody>
          <a:bodyPr>
            <a:normAutofit/>
          </a:bodyPr>
          <a:lstStyle/>
          <a:p>
            <a:pPr algn="ctr"/>
            <a:endParaRPr lang="ru-RU" sz="1600" i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D6971BE-CCEB-D5CE-3F61-5F28211AE056}"/>
              </a:ext>
            </a:extLst>
          </p:cNvPr>
          <p:cNvSpPr>
            <a:spLocks noGrp="1"/>
          </p:cNvSpPr>
          <p:nvPr/>
        </p:nvSpPr>
        <p:spPr>
          <a:xfrm>
            <a:off x="1022272" y="1143837"/>
            <a:ext cx="8355497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 algn="ctr" defTabSz="914400" fontAlgn="base">
              <a:spcAft>
                <a:spcPct val="0"/>
              </a:spcAft>
            </a:pP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0C700480-C064-6B5B-E279-EC02005522A1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defTabSz="914400" fontAlgn="base">
              <a:spcAft>
                <a:spcPct val="0"/>
              </a:spcAft>
            </a:pPr>
            <a:r>
              <a:rPr lang="kk-KZ" altLang="ru-RU" sz="3100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 бағдармаласы</a:t>
            </a:r>
            <a:br>
              <a:rPr lang="kk-KZ" altLang="ru-RU" sz="3100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ru-RU" sz="3100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113</a:t>
            </a:r>
            <a:r>
              <a:rPr lang="ru-RU" altLang="ru-RU" sz="3100" b="1" i="1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«Төменгі тұрған бюджеттерге берілетін нысаналы ағымдағы трансферттер»</a:t>
            </a:r>
            <a:br>
              <a:rPr lang="en-US" altLang="ru-RU" sz="280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dirty="0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704542A2-3B09-0620-6D5B-B8C26D584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98335"/>
              </p:ext>
            </p:extLst>
          </p:nvPr>
        </p:nvGraphicFramePr>
        <p:xfrm>
          <a:off x="582768" y="2328031"/>
          <a:ext cx="9490145" cy="32920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76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3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91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09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272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Тікелей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нәтиженің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көрсеткіштері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Өлшем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бірлігі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Жоспарлы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</a:rPr>
                        <a:t>кезең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85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 </a:t>
                      </a:r>
                      <a:r>
                        <a:rPr lang="kk-KZ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2026 </a:t>
                      </a:r>
                      <a:r>
                        <a:rPr lang="kk-KZ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 </a:t>
                      </a:r>
                      <a:r>
                        <a:rPr lang="kk-KZ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жыл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Ұйымдардың</a:t>
                      </a:r>
                      <a:r>
                        <a:rPr lang="ru-RU" sz="1600" b="0" i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 саны</a:t>
                      </a: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дана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0" i="1" kern="15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3</a:t>
                      </a:r>
                      <a:endParaRPr lang="ru-RU" sz="1600" b="0" i="1" kern="15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Республикалық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бюджеттен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трансферттерге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қаражат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Жергілікті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бюджет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трансферттеріне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 </a:t>
                      </a: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ahoma"/>
                        </a:rPr>
                        <a:t>байланысты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0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endParaRPr lang="ru-RU" sz="1600" b="0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34925" marR="34925" marT="34925" marB="34925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50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80816</a:t>
                      </a: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i="1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4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Бюджеттік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бағдарлама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бойынша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шығыстар</a:t>
                      </a:r>
                      <a:endParaRPr lang="ru-RU" sz="1600" b="1" i="1" kern="150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  <a:cs typeface="Tahoma"/>
                      </a:endParaRPr>
                    </a:p>
                  </a:txBody>
                  <a:tcPr marL="68580" marR="68580" marT="0" marB="0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1" kern="150" dirty="0" err="1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мың</a:t>
                      </a:r>
                      <a:r>
                        <a:rPr lang="ru-RU" sz="1600" b="1" i="1" kern="15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 тенге</a:t>
                      </a:r>
                      <a:r>
                        <a:rPr lang="ru-RU" sz="1600" b="0" i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i="1" kern="15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</a:rPr>
                        <a:t>80816</a:t>
                      </a:r>
                      <a:endParaRPr lang="ru-RU" sz="1600" i="1" kern="15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Times New Roman"/>
                      </a:endParaRPr>
                    </a:p>
                  </a:txBody>
                  <a:tcPr marL="34925" marR="34925" marT="34925" marB="34925" anchor="ctr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68580" marR="68580" marT="0" marB="0" anchor="b">
                    <a:solidFill>
                      <a:srgbClr val="E7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330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731981"/>
            <a:ext cx="8596668" cy="1828799"/>
          </a:xfrm>
        </p:spPr>
        <p:txBody>
          <a:bodyPr>
            <a:noAutofit/>
          </a:bodyPr>
          <a:lstStyle/>
          <a:p>
            <a:pPr algn="ctr"/>
            <a:r>
              <a:rPr lang="ru-RU" sz="66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Назарларыңызға</a:t>
            </a:r>
            <a:r>
              <a:rPr lang="ru-RU" sz="66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ru-RU" sz="6600" b="1" i="1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рахмет</a:t>
            </a:r>
            <a:r>
              <a:rPr lang="ru-RU" sz="6600" b="1" i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736</TotalTime>
  <Words>422</Words>
  <Application>Microsoft Office PowerPoint</Application>
  <PresentationFormat>Широкоэкранный</PresentationFormat>
  <Paragraphs>124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 3</vt:lpstr>
      <vt:lpstr>Аспект</vt:lpstr>
      <vt:lpstr>«Павлодар қаласының дене шынықтыру және спорт бөлімі» ММ-нің 2026-2028 жылдарға арналған азаматтық бюджеті</vt:lpstr>
      <vt:lpstr>Құрметті сайт оқырмандары!     Сіздердің назарларыңызға бөлім бюджетінің негізгі көрсеткіштері туралы ақпаратты қамтитын "Павлодар қаласының дене шынықтыру және спорт бөлімі" ММ-нің 2026-2028 жылдарға арналған азаматтық бюджеті ұсынылып отыр. Бөлімнің бюджеті Павлодар қалалық мәслихатының 2025 жылдың 17 желтоқсандағы  № 288/35, 2026 жылдың 31 тамыз  343/46 шешімімен бекітілген  Бөлімнің бюджеттік бағдарламалары басшының 2025 жылдың 31 желтоқсандағы №770, 2026 жылдың 9 қыркүйек маусым № 496 бұйрығымен бекітілді.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Назарларыңызға рахмет!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Амангельдинского сельского округа Иртышского района Павлодарской области на 2019-2021 годы</dc:title>
  <dc:creator>Lenovo</dc:creator>
  <cp:lastModifiedBy>User</cp:lastModifiedBy>
  <cp:revision>105</cp:revision>
  <dcterms:created xsi:type="dcterms:W3CDTF">2019-11-15T07:39:26Z</dcterms:created>
  <dcterms:modified xsi:type="dcterms:W3CDTF">2026-09-14T05:37:49Z</dcterms:modified>
</cp:coreProperties>
</file>