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Intro" panose="02000000000000000000" charset="0"/>
      <p:regular r:id="rId19"/>
    </p:embeddedFont>
    <p:embeddedFont>
      <p:font typeface="Alegreya Bold" panose="020B0604020202020204" charset="0"/>
      <p:regular r:id="rId20"/>
    </p:embeddedFont>
    <p:embeddedFont>
      <p:font typeface="Arimo Bold" panose="020B0604020202020204" charset="0"/>
      <p:regular r:id="rId21"/>
    </p:embeddedFont>
    <p:embeddedFont>
      <p:font typeface="Open Sans Bold" panose="020B060402020202020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Evolventa Bold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37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2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2.svg"/><Relationship Id="rId3" Type="http://schemas.openxmlformats.org/officeDocument/2006/relationships/image" Target="../media/image3.png"/><Relationship Id="rId7" Type="http://schemas.openxmlformats.org/officeDocument/2006/relationships/image" Target="../media/image16.svg"/><Relationship Id="rId12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0.sv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4.svg"/><Relationship Id="rId9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8.png"/><Relationship Id="rId5" Type="http://schemas.openxmlformats.org/officeDocument/2006/relationships/image" Target="../media/image16.png"/><Relationship Id="rId10" Type="http://schemas.openxmlformats.org/officeDocument/2006/relationships/image" Target="../media/image4.svg"/><Relationship Id="rId4" Type="http://schemas.openxmlformats.org/officeDocument/2006/relationships/image" Target="../media/image25.sv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21.jpe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38.svg"/><Relationship Id="rId4" Type="http://schemas.openxmlformats.org/officeDocument/2006/relationships/image" Target="../media/image22.jpe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26.png"/><Relationship Id="rId18" Type="http://schemas.openxmlformats.org/officeDocument/2006/relationships/image" Target="../media/image29.png"/><Relationship Id="rId3" Type="http://schemas.openxmlformats.org/officeDocument/2006/relationships/image" Target="../media/image21.jpeg"/><Relationship Id="rId21" Type="http://schemas.openxmlformats.org/officeDocument/2006/relationships/image" Target="../media/image49.svg"/><Relationship Id="rId7" Type="http://schemas.openxmlformats.org/officeDocument/2006/relationships/image" Target="../media/image23.png"/><Relationship Id="rId12" Type="http://schemas.openxmlformats.org/officeDocument/2006/relationships/image" Target="../media/image40.svg"/><Relationship Id="rId17" Type="http://schemas.openxmlformats.org/officeDocument/2006/relationships/image" Target="../media/image28.png"/><Relationship Id="rId2" Type="http://schemas.openxmlformats.org/officeDocument/2006/relationships/image" Target="../media/image20.jpeg"/><Relationship Id="rId16" Type="http://schemas.openxmlformats.org/officeDocument/2006/relationships/image" Target="../media/image44.sv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25.png"/><Relationship Id="rId24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27.png"/><Relationship Id="rId23" Type="http://schemas.openxmlformats.org/officeDocument/2006/relationships/image" Target="../media/image51.svg"/><Relationship Id="rId10" Type="http://schemas.openxmlformats.org/officeDocument/2006/relationships/image" Target="../media/image38.svg"/><Relationship Id="rId19" Type="http://schemas.openxmlformats.org/officeDocument/2006/relationships/image" Target="../media/image30.png"/><Relationship Id="rId4" Type="http://schemas.openxmlformats.org/officeDocument/2006/relationships/image" Target="../media/image22.jpeg"/><Relationship Id="rId9" Type="http://schemas.openxmlformats.org/officeDocument/2006/relationships/image" Target="../media/image24.png"/><Relationship Id="rId14" Type="http://schemas.openxmlformats.org/officeDocument/2006/relationships/image" Target="../media/image42.svg"/><Relationship Id="rId22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jpeg"/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12" Type="http://schemas.openxmlformats.org/officeDocument/2006/relationships/image" Target="../media/image40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jpeg"/><Relationship Id="rId5" Type="http://schemas.openxmlformats.org/officeDocument/2006/relationships/image" Target="../media/image8.png"/><Relationship Id="rId10" Type="http://schemas.openxmlformats.org/officeDocument/2006/relationships/image" Target="../media/image38.png"/><Relationship Id="rId4" Type="http://schemas.openxmlformats.org/officeDocument/2006/relationships/image" Target="../media/image4.sv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4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8.pn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8.png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12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svg"/><Relationship Id="rId11" Type="http://schemas.openxmlformats.org/officeDocument/2006/relationships/image" Target="../media/image4.svg"/><Relationship Id="rId5" Type="http://schemas.openxmlformats.org/officeDocument/2006/relationships/image" Target="../media/image47.png"/><Relationship Id="rId10" Type="http://schemas.openxmlformats.org/officeDocument/2006/relationships/image" Target="../media/image3.png"/><Relationship Id="rId4" Type="http://schemas.openxmlformats.org/officeDocument/2006/relationships/image" Target="../media/image66.svg"/><Relationship Id="rId9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1.png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sv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10" Type="http://schemas.openxmlformats.org/officeDocument/2006/relationships/image" Target="../media/image12.svg"/><Relationship Id="rId4" Type="http://schemas.openxmlformats.org/officeDocument/2006/relationships/image" Target="../media/image8.png"/><Relationship Id="rId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95489" y="7117830"/>
            <a:ext cx="14663583" cy="2314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18"/>
              </a:lnSpc>
            </a:pPr>
            <a:r>
              <a:rPr lang="en-US" sz="6433" b="1" spc="64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НАЦИОНАЛЬНЫЙ ПРЕВЕНТИВНЫЙ МЕХАНИЗМ КАЗАХСТАНА </a:t>
            </a:r>
          </a:p>
        </p:txBody>
      </p:sp>
      <p:sp>
        <p:nvSpPr>
          <p:cNvPr id="3" name="Freeform 3"/>
          <p:cNvSpPr/>
          <p:nvPr/>
        </p:nvSpPr>
        <p:spPr>
          <a:xfrm>
            <a:off x="4538734" y="0"/>
            <a:ext cx="9210533" cy="6430817"/>
          </a:xfrm>
          <a:custGeom>
            <a:avLst/>
            <a:gdLst/>
            <a:ahLst/>
            <a:cxnLst/>
            <a:rect l="l" t="t" r="r" b="b"/>
            <a:pathLst>
              <a:path w="9210533" h="6430817">
                <a:moveTo>
                  <a:pt x="0" y="0"/>
                </a:moveTo>
                <a:lnTo>
                  <a:pt x="9210532" y="0"/>
                </a:lnTo>
                <a:lnTo>
                  <a:pt x="9210532" y="6430817"/>
                </a:lnTo>
                <a:lnTo>
                  <a:pt x="0" y="64308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057013" y="620497"/>
            <a:ext cx="8295352" cy="563886"/>
            <a:chOff x="0" y="0"/>
            <a:chExt cx="11060470" cy="751848"/>
          </a:xfrm>
        </p:grpSpPr>
        <p:sp>
          <p:nvSpPr>
            <p:cNvPr id="5" name="TextBox 5"/>
            <p:cNvSpPr txBox="1"/>
            <p:nvPr/>
          </p:nvSpPr>
          <p:spPr>
            <a:xfrm>
              <a:off x="0" y="-58182"/>
              <a:ext cx="11060470" cy="6960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192"/>
                </a:lnSpc>
                <a:spcBef>
                  <a:spcPct val="0"/>
                </a:spcBef>
              </a:pPr>
              <a:r>
                <a:rPr lang="en-US" sz="3200" b="1" spc="96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СОЗДАНИЕ НПМ В КАЗАХСТАНЕ 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656484"/>
              <a:ext cx="11060470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4929127" y="620497"/>
            <a:ext cx="2519159" cy="3170567"/>
          </a:xfrm>
          <a:custGeom>
            <a:avLst/>
            <a:gdLst/>
            <a:ahLst/>
            <a:cxnLst/>
            <a:rect l="l" t="t" r="r" b="b"/>
            <a:pathLst>
              <a:path w="2519159" h="3170567">
                <a:moveTo>
                  <a:pt x="0" y="0"/>
                </a:moveTo>
                <a:lnTo>
                  <a:pt x="2519160" y="0"/>
                </a:lnTo>
                <a:lnTo>
                  <a:pt x="2519160" y="3170567"/>
                </a:lnTo>
                <a:lnTo>
                  <a:pt x="0" y="31705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6399723">
            <a:off x="-2979347" y="3041830"/>
            <a:ext cx="11776340" cy="4524077"/>
          </a:xfrm>
          <a:custGeom>
            <a:avLst/>
            <a:gdLst/>
            <a:ahLst/>
            <a:cxnLst/>
            <a:rect l="l" t="t" r="r" b="b"/>
            <a:pathLst>
              <a:path w="11776340" h="4524077">
                <a:moveTo>
                  <a:pt x="0" y="0"/>
                </a:moveTo>
                <a:lnTo>
                  <a:pt x="11776339" y="0"/>
                </a:lnTo>
                <a:lnTo>
                  <a:pt x="11776339" y="4524077"/>
                </a:lnTo>
                <a:lnTo>
                  <a:pt x="0" y="45240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 flipV="1">
            <a:off x="1226939" y="1826836"/>
            <a:ext cx="3642948" cy="1761862"/>
          </a:xfrm>
          <a:custGeom>
            <a:avLst/>
            <a:gdLst/>
            <a:ahLst/>
            <a:cxnLst/>
            <a:rect l="l" t="t" r="r" b="b"/>
            <a:pathLst>
              <a:path w="3642948" h="1761862">
                <a:moveTo>
                  <a:pt x="3642948" y="1761862"/>
                </a:moveTo>
                <a:lnTo>
                  <a:pt x="0" y="1761862"/>
                </a:lnTo>
                <a:lnTo>
                  <a:pt x="0" y="0"/>
                </a:lnTo>
                <a:lnTo>
                  <a:pt x="3642948" y="0"/>
                </a:lnTo>
                <a:lnTo>
                  <a:pt x="3642948" y="1761862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2808567" y="2442154"/>
            <a:ext cx="10714502" cy="1146544"/>
            <a:chOff x="0" y="0"/>
            <a:chExt cx="2821926" cy="3019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821926" cy="301970"/>
            </a:xfrm>
            <a:custGeom>
              <a:avLst/>
              <a:gdLst/>
              <a:ahLst/>
              <a:cxnLst/>
              <a:rect l="l" t="t" r="r" b="b"/>
              <a:pathLst>
                <a:path w="2821926" h="301970">
                  <a:moveTo>
                    <a:pt x="0" y="0"/>
                  </a:moveTo>
                  <a:lnTo>
                    <a:pt x="2821926" y="0"/>
                  </a:lnTo>
                  <a:lnTo>
                    <a:pt x="2821926" y="301970"/>
                  </a:lnTo>
                  <a:lnTo>
                    <a:pt x="0" y="301970"/>
                  </a:lnTo>
                  <a:close/>
                </a:path>
              </a:pathLst>
            </a:custGeom>
            <a:solidFill>
              <a:srgbClr val="011453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821926" cy="3495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855293" y="2442154"/>
            <a:ext cx="1146544" cy="114654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1453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908823" y="2833679"/>
            <a:ext cx="10581308" cy="763072"/>
            <a:chOff x="0" y="0"/>
            <a:chExt cx="14108411" cy="1017429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39510"/>
              <a:ext cx="14108411" cy="901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5"/>
                </a:lnSpc>
              </a:pPr>
              <a:r>
                <a:rPr lang="en-US" sz="2172" b="1" spc="65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29 ИЮНЯ 1998 ГОДА - РАТИФИКАЦИЯ КОНВЕНЦИИ ООН ПРОТИВ ПЫТОК </a:t>
              </a:r>
            </a:p>
            <a:p>
              <a:pPr marL="0" lvl="0" indent="0" algn="l">
                <a:lnSpc>
                  <a:spcPts val="2583"/>
                </a:lnSpc>
                <a:spcBef>
                  <a:spcPct val="0"/>
                </a:spcBef>
              </a:pPr>
              <a:endParaRPr lang="en-US" sz="2172" b="1" spc="65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877608"/>
              <a:ext cx="14108411" cy="1406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15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680589" y="2288958"/>
            <a:ext cx="740601" cy="669318"/>
          </a:xfrm>
          <a:custGeom>
            <a:avLst/>
            <a:gdLst/>
            <a:ahLst/>
            <a:cxnLst/>
            <a:rect l="l" t="t" r="r" b="b"/>
            <a:pathLst>
              <a:path w="740601" h="669318">
                <a:moveTo>
                  <a:pt x="0" y="0"/>
                </a:moveTo>
                <a:lnTo>
                  <a:pt x="740602" y="0"/>
                </a:lnTo>
                <a:lnTo>
                  <a:pt x="740602" y="669318"/>
                </a:lnTo>
                <a:lnTo>
                  <a:pt x="0" y="66931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flipH="1" flipV="1">
            <a:off x="2203290" y="4507087"/>
            <a:ext cx="3642948" cy="1761862"/>
          </a:xfrm>
          <a:custGeom>
            <a:avLst/>
            <a:gdLst/>
            <a:ahLst/>
            <a:cxnLst/>
            <a:rect l="l" t="t" r="r" b="b"/>
            <a:pathLst>
              <a:path w="3642948" h="1761862">
                <a:moveTo>
                  <a:pt x="3642948" y="1761863"/>
                </a:moveTo>
                <a:lnTo>
                  <a:pt x="0" y="1761863"/>
                </a:lnTo>
                <a:lnTo>
                  <a:pt x="0" y="0"/>
                </a:lnTo>
                <a:lnTo>
                  <a:pt x="3642948" y="0"/>
                </a:lnTo>
                <a:lnTo>
                  <a:pt x="3642948" y="1761863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3784917" y="5122406"/>
            <a:ext cx="11293815" cy="1146544"/>
            <a:chOff x="0" y="0"/>
            <a:chExt cx="2974503" cy="30197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974503" cy="301970"/>
            </a:xfrm>
            <a:custGeom>
              <a:avLst/>
              <a:gdLst/>
              <a:ahLst/>
              <a:cxnLst/>
              <a:rect l="l" t="t" r="r" b="b"/>
              <a:pathLst>
                <a:path w="2974503" h="301970">
                  <a:moveTo>
                    <a:pt x="0" y="0"/>
                  </a:moveTo>
                  <a:lnTo>
                    <a:pt x="2974503" y="0"/>
                  </a:lnTo>
                  <a:lnTo>
                    <a:pt x="2974503" y="301970"/>
                  </a:lnTo>
                  <a:lnTo>
                    <a:pt x="0" y="301970"/>
                  </a:lnTo>
                  <a:close/>
                </a:path>
              </a:pathLst>
            </a:custGeom>
            <a:solidFill>
              <a:srgbClr val="011453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2974503" cy="3495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4466481" y="5122406"/>
            <a:ext cx="1146544" cy="1146544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1453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885173" y="5324129"/>
            <a:ext cx="10581308" cy="1142675"/>
            <a:chOff x="0" y="0"/>
            <a:chExt cx="14108411" cy="1523567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39510"/>
              <a:ext cx="14108411" cy="1407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5"/>
                </a:lnSpc>
              </a:pPr>
              <a:r>
                <a:rPr lang="en-US" sz="2172" b="1" spc="65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26 ИЮНЯ 2008 ГОДА РАТИФИЦИРОВАН ФАКУЛЬТАТИВНЫЙ ПРОТОКОЛ К КОНВЕНЦИИ ООН ПРОТИВ ПЫТОК</a:t>
              </a:r>
            </a:p>
            <a:p>
              <a:pPr marL="0" lvl="0" indent="0" algn="l">
                <a:lnSpc>
                  <a:spcPts val="2845"/>
                </a:lnSpc>
                <a:spcBef>
                  <a:spcPct val="0"/>
                </a:spcBef>
              </a:pPr>
              <a:endParaRPr lang="en-US" sz="2172" b="1" spc="65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383746"/>
              <a:ext cx="14108411" cy="1406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15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2656940" y="4969209"/>
            <a:ext cx="740601" cy="669318"/>
          </a:xfrm>
          <a:custGeom>
            <a:avLst/>
            <a:gdLst/>
            <a:ahLst/>
            <a:cxnLst/>
            <a:rect l="l" t="t" r="r" b="b"/>
            <a:pathLst>
              <a:path w="740601" h="669318">
                <a:moveTo>
                  <a:pt x="0" y="0"/>
                </a:moveTo>
                <a:lnTo>
                  <a:pt x="740602" y="0"/>
                </a:lnTo>
                <a:lnTo>
                  <a:pt x="740602" y="669319"/>
                </a:lnTo>
                <a:lnTo>
                  <a:pt x="0" y="66931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 flipH="1" flipV="1">
            <a:off x="3289507" y="6930164"/>
            <a:ext cx="3993675" cy="1931486"/>
          </a:xfrm>
          <a:custGeom>
            <a:avLst/>
            <a:gdLst/>
            <a:ahLst/>
            <a:cxnLst/>
            <a:rect l="l" t="t" r="r" b="b"/>
            <a:pathLst>
              <a:path w="3993675" h="1931486">
                <a:moveTo>
                  <a:pt x="3993675" y="1931486"/>
                </a:moveTo>
                <a:lnTo>
                  <a:pt x="0" y="1931486"/>
                </a:lnTo>
                <a:lnTo>
                  <a:pt x="0" y="0"/>
                </a:lnTo>
                <a:lnTo>
                  <a:pt x="3993675" y="0"/>
                </a:lnTo>
                <a:lnTo>
                  <a:pt x="3993675" y="1931486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5147827" y="7607337"/>
            <a:ext cx="11678299" cy="1254313"/>
            <a:chOff x="0" y="0"/>
            <a:chExt cx="3075766" cy="33035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075766" cy="330354"/>
            </a:xfrm>
            <a:custGeom>
              <a:avLst/>
              <a:gdLst/>
              <a:ahLst/>
              <a:cxnLst/>
              <a:rect l="l" t="t" r="r" b="b"/>
              <a:pathLst>
                <a:path w="3075766" h="330354">
                  <a:moveTo>
                    <a:pt x="0" y="0"/>
                  </a:moveTo>
                  <a:lnTo>
                    <a:pt x="3075766" y="0"/>
                  </a:lnTo>
                  <a:lnTo>
                    <a:pt x="3075766" y="330354"/>
                  </a:lnTo>
                  <a:lnTo>
                    <a:pt x="0" y="330354"/>
                  </a:lnTo>
                  <a:close/>
                </a:path>
              </a:pathLst>
            </a:custGeom>
            <a:solidFill>
              <a:srgbClr val="011453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3075766" cy="3779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6080937" y="7600131"/>
            <a:ext cx="1283138" cy="1268726"/>
            <a:chOff x="0" y="0"/>
            <a:chExt cx="812800" cy="80367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803670"/>
            </a:xfrm>
            <a:custGeom>
              <a:avLst/>
              <a:gdLst/>
              <a:ahLst/>
              <a:cxnLst/>
              <a:rect l="l" t="t" r="r" b="b"/>
              <a:pathLst>
                <a:path w="812800" h="803670">
                  <a:moveTo>
                    <a:pt x="406400" y="0"/>
                  </a:moveTo>
                  <a:cubicBezTo>
                    <a:pt x="181951" y="0"/>
                    <a:pt x="0" y="179908"/>
                    <a:pt x="0" y="401835"/>
                  </a:cubicBezTo>
                  <a:cubicBezTo>
                    <a:pt x="0" y="623762"/>
                    <a:pt x="181951" y="803670"/>
                    <a:pt x="406400" y="803670"/>
                  </a:cubicBezTo>
                  <a:cubicBezTo>
                    <a:pt x="630849" y="803670"/>
                    <a:pt x="812800" y="623762"/>
                    <a:pt x="812800" y="401835"/>
                  </a:cubicBezTo>
                  <a:cubicBezTo>
                    <a:pt x="812800" y="179908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1453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76200" y="27719"/>
              <a:ext cx="660400" cy="700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169902" y="7710786"/>
            <a:ext cx="11552604" cy="1159481"/>
            <a:chOff x="0" y="0"/>
            <a:chExt cx="15403471" cy="1545974"/>
          </a:xfrm>
        </p:grpSpPr>
        <p:sp>
          <p:nvSpPr>
            <p:cNvPr id="39" name="TextBox 39"/>
            <p:cNvSpPr txBox="1"/>
            <p:nvPr/>
          </p:nvSpPr>
          <p:spPr>
            <a:xfrm>
              <a:off x="0" y="-39369"/>
              <a:ext cx="15403471" cy="14452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61"/>
                </a:lnSpc>
                <a:spcBef>
                  <a:spcPct val="0"/>
                </a:spcBef>
              </a:pPr>
              <a:r>
                <a:rPr lang="en-US" sz="2184" b="1" spc="65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2 ИЮЛЯ 2013 ГОДА ГЛАВОЙ ГОСУДАРСТВА ПОДПИСАН ЗАКОН, УЧРЕДИВШИЙ В КАЗАХСТАНЕ НАЦИОНАЛЬНЫЙ ПРЕВЕНТИВНЫЙ МЕХАНИЗМ БОРЬБЫ ПРОТИВ ПЫТОК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1419207"/>
              <a:ext cx="15403471" cy="1275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823"/>
                </a:lnSpc>
              </a:pPr>
              <a:endParaRPr/>
            </a:p>
          </p:txBody>
        </p:sp>
      </p:grpSp>
      <p:sp>
        <p:nvSpPr>
          <p:cNvPr id="41" name="Freeform 41"/>
          <p:cNvSpPr/>
          <p:nvPr/>
        </p:nvSpPr>
        <p:spPr>
          <a:xfrm>
            <a:off x="3743158" y="7392286"/>
            <a:ext cx="931904" cy="842208"/>
          </a:xfrm>
          <a:custGeom>
            <a:avLst/>
            <a:gdLst/>
            <a:ahLst/>
            <a:cxnLst/>
            <a:rect l="l" t="t" r="r" b="b"/>
            <a:pathLst>
              <a:path w="931904" h="842208">
                <a:moveTo>
                  <a:pt x="0" y="0"/>
                </a:moveTo>
                <a:lnTo>
                  <a:pt x="931903" y="0"/>
                </a:lnTo>
                <a:lnTo>
                  <a:pt x="931903" y="842208"/>
                </a:lnTo>
                <a:lnTo>
                  <a:pt x="0" y="84220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393915" y="8221357"/>
            <a:ext cx="1361248" cy="1735416"/>
          </a:xfrm>
          <a:custGeom>
            <a:avLst/>
            <a:gdLst/>
            <a:ahLst/>
            <a:cxnLst/>
            <a:rect l="l" t="t" r="r" b="b"/>
            <a:pathLst>
              <a:path w="1361248" h="1735416">
                <a:moveTo>
                  <a:pt x="0" y="0"/>
                </a:moveTo>
                <a:lnTo>
                  <a:pt x="1361248" y="0"/>
                </a:lnTo>
                <a:lnTo>
                  <a:pt x="1361248" y="1735415"/>
                </a:lnTo>
                <a:lnTo>
                  <a:pt x="0" y="173541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r="-246510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028151" y="651739"/>
            <a:ext cx="8295352" cy="520452"/>
            <a:chOff x="0" y="0"/>
            <a:chExt cx="11060470" cy="693936"/>
          </a:xfrm>
        </p:grpSpPr>
        <p:sp>
          <p:nvSpPr>
            <p:cNvPr id="5" name="TextBox 5"/>
            <p:cNvSpPr txBox="1"/>
            <p:nvPr/>
          </p:nvSpPr>
          <p:spPr>
            <a:xfrm>
              <a:off x="0" y="-39132"/>
              <a:ext cx="11060470" cy="619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799"/>
                </a:lnSpc>
                <a:spcBef>
                  <a:spcPct val="0"/>
                </a:spcBef>
              </a:pPr>
              <a:r>
                <a:rPr lang="en-US" sz="2900" b="1" spc="87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НПМ В КАЗАХСТАНЕ «ОМБУДСМЕН +»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98571"/>
              <a:ext cx="11060470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393915" y="8221357"/>
            <a:ext cx="1361248" cy="1735416"/>
          </a:xfrm>
          <a:custGeom>
            <a:avLst/>
            <a:gdLst/>
            <a:ahLst/>
            <a:cxnLst/>
            <a:rect l="l" t="t" r="r" b="b"/>
            <a:pathLst>
              <a:path w="1361248" h="1735416">
                <a:moveTo>
                  <a:pt x="0" y="0"/>
                </a:moveTo>
                <a:lnTo>
                  <a:pt x="1361248" y="0"/>
                </a:lnTo>
                <a:lnTo>
                  <a:pt x="1361248" y="1735415"/>
                </a:lnTo>
                <a:lnTo>
                  <a:pt x="0" y="17354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46510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646716" y="1836375"/>
            <a:ext cx="1231326" cy="1163603"/>
          </a:xfrm>
          <a:custGeom>
            <a:avLst/>
            <a:gdLst/>
            <a:ahLst/>
            <a:cxnLst/>
            <a:rect l="l" t="t" r="r" b="b"/>
            <a:pathLst>
              <a:path w="1231326" h="1163603">
                <a:moveTo>
                  <a:pt x="0" y="0"/>
                </a:moveTo>
                <a:lnTo>
                  <a:pt x="1231326" y="0"/>
                </a:lnTo>
                <a:lnTo>
                  <a:pt x="1231326" y="1163603"/>
                </a:lnTo>
                <a:lnTo>
                  <a:pt x="0" y="11636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65014" y="3466710"/>
            <a:ext cx="16240033" cy="3541737"/>
            <a:chOff x="0" y="0"/>
            <a:chExt cx="4277210" cy="9328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77210" cy="932803"/>
            </a:xfrm>
            <a:custGeom>
              <a:avLst/>
              <a:gdLst/>
              <a:ahLst/>
              <a:cxnLst/>
              <a:rect l="l" t="t" r="r" b="b"/>
              <a:pathLst>
                <a:path w="4277210" h="932803">
                  <a:moveTo>
                    <a:pt x="47672" y="0"/>
                  </a:moveTo>
                  <a:lnTo>
                    <a:pt x="4229538" y="0"/>
                  </a:lnTo>
                  <a:cubicBezTo>
                    <a:pt x="4242182" y="0"/>
                    <a:pt x="4254307" y="5023"/>
                    <a:pt x="4263248" y="13963"/>
                  </a:cubicBezTo>
                  <a:cubicBezTo>
                    <a:pt x="4272188" y="22903"/>
                    <a:pt x="4277210" y="35028"/>
                    <a:pt x="4277210" y="47672"/>
                  </a:cubicBezTo>
                  <a:lnTo>
                    <a:pt x="4277210" y="885131"/>
                  </a:lnTo>
                  <a:cubicBezTo>
                    <a:pt x="4277210" y="897775"/>
                    <a:pt x="4272188" y="909900"/>
                    <a:pt x="4263248" y="918840"/>
                  </a:cubicBezTo>
                  <a:cubicBezTo>
                    <a:pt x="4254307" y="927781"/>
                    <a:pt x="4242182" y="932803"/>
                    <a:pt x="4229538" y="932803"/>
                  </a:cubicBezTo>
                  <a:lnTo>
                    <a:pt x="47672" y="932803"/>
                  </a:lnTo>
                  <a:cubicBezTo>
                    <a:pt x="35028" y="932803"/>
                    <a:pt x="22903" y="927781"/>
                    <a:pt x="13963" y="918840"/>
                  </a:cubicBezTo>
                  <a:cubicBezTo>
                    <a:pt x="5023" y="909900"/>
                    <a:pt x="0" y="897775"/>
                    <a:pt x="0" y="885131"/>
                  </a:cubicBezTo>
                  <a:lnTo>
                    <a:pt x="0" y="47672"/>
                  </a:lnTo>
                  <a:cubicBezTo>
                    <a:pt x="0" y="35028"/>
                    <a:pt x="5023" y="22903"/>
                    <a:pt x="13963" y="13963"/>
                  </a:cubicBezTo>
                  <a:cubicBezTo>
                    <a:pt x="22903" y="5023"/>
                    <a:pt x="35028" y="0"/>
                    <a:pt x="47672" y="0"/>
                  </a:cubicBezTo>
                  <a:close/>
                </a:path>
              </a:pathLst>
            </a:custGeom>
            <a:solidFill>
              <a:srgbClr val="0D3862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4277210" cy="999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5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745638" y="4429745"/>
            <a:ext cx="15248953" cy="1525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lang="en-US" sz="3800" b="1" u="sng">
                <a:solidFill>
                  <a:srgbClr val="FCFDFD"/>
                </a:solidFill>
                <a:latin typeface="Arimo Bold"/>
                <a:ea typeface="Arimo Bold"/>
                <a:cs typeface="Arimo Bold"/>
                <a:sym typeface="Arimo Bold"/>
              </a:rPr>
              <a:t>МОДЕЛЬ «ОМБУДСМЕН+»</a:t>
            </a:r>
            <a:r>
              <a:rPr lang="en-US" sz="3800" b="1">
                <a:solidFill>
                  <a:srgbClr val="FCFDFD"/>
                </a:solidFill>
                <a:latin typeface="Arimo Bold"/>
                <a:ea typeface="Arimo Bold"/>
                <a:cs typeface="Arimo Bold"/>
                <a:sym typeface="Arimo Bold"/>
              </a:rPr>
              <a:t> – КООРДИНАЦИЯ ДЕЯТЕЛЬНОСТИ НПМ ИНСТИТУТОМ ОМБУДСМЕНА СОВМЕСТНО С ПРЕДСТАВИТЕЛЯМИ ГРАЖДАНСКОГО ОБЩЕСТВА</a:t>
            </a:r>
          </a:p>
        </p:txBody>
      </p:sp>
      <p:sp>
        <p:nvSpPr>
          <p:cNvPr id="13" name="Freeform 13"/>
          <p:cNvSpPr/>
          <p:nvPr/>
        </p:nvSpPr>
        <p:spPr>
          <a:xfrm>
            <a:off x="8703866" y="7493528"/>
            <a:ext cx="834591" cy="834591"/>
          </a:xfrm>
          <a:custGeom>
            <a:avLst/>
            <a:gdLst/>
            <a:ahLst/>
            <a:cxnLst/>
            <a:rect l="l" t="t" r="r" b="b"/>
            <a:pathLst>
              <a:path w="834591" h="834591">
                <a:moveTo>
                  <a:pt x="0" y="0"/>
                </a:moveTo>
                <a:lnTo>
                  <a:pt x="834592" y="0"/>
                </a:lnTo>
                <a:lnTo>
                  <a:pt x="834592" y="834591"/>
                </a:lnTo>
                <a:lnTo>
                  <a:pt x="0" y="8345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056769" y="7527892"/>
            <a:ext cx="791590" cy="765864"/>
          </a:xfrm>
          <a:custGeom>
            <a:avLst/>
            <a:gdLst/>
            <a:ahLst/>
            <a:cxnLst/>
            <a:rect l="l" t="t" r="r" b="b"/>
            <a:pathLst>
              <a:path w="791590" h="765864">
                <a:moveTo>
                  <a:pt x="0" y="0"/>
                </a:moveTo>
                <a:lnTo>
                  <a:pt x="791590" y="0"/>
                </a:lnTo>
                <a:lnTo>
                  <a:pt x="791590" y="765863"/>
                </a:lnTo>
                <a:lnTo>
                  <a:pt x="0" y="7658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439641" y="7468419"/>
            <a:ext cx="749875" cy="884809"/>
          </a:xfrm>
          <a:custGeom>
            <a:avLst/>
            <a:gdLst/>
            <a:ahLst/>
            <a:cxnLst/>
            <a:rect l="l" t="t" r="r" b="b"/>
            <a:pathLst>
              <a:path w="749875" h="884809">
                <a:moveTo>
                  <a:pt x="0" y="0"/>
                </a:moveTo>
                <a:lnTo>
                  <a:pt x="749875" y="0"/>
                </a:lnTo>
                <a:lnTo>
                  <a:pt x="749875" y="884809"/>
                </a:lnTo>
                <a:lnTo>
                  <a:pt x="0" y="88480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8956" y="2441687"/>
            <a:ext cx="1370037" cy="1579294"/>
          </a:xfrm>
          <a:custGeom>
            <a:avLst/>
            <a:gdLst/>
            <a:ahLst/>
            <a:cxnLst/>
            <a:rect l="l" t="t" r="r" b="b"/>
            <a:pathLst>
              <a:path w="1370037" h="1579294">
                <a:moveTo>
                  <a:pt x="0" y="0"/>
                </a:moveTo>
                <a:lnTo>
                  <a:pt x="1370037" y="0"/>
                </a:lnTo>
                <a:lnTo>
                  <a:pt x="1370037" y="1579294"/>
                </a:lnTo>
                <a:lnTo>
                  <a:pt x="0" y="15792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36520" y="4756446"/>
            <a:ext cx="1534909" cy="1533345"/>
          </a:xfrm>
          <a:custGeom>
            <a:avLst/>
            <a:gdLst/>
            <a:ahLst/>
            <a:cxnLst/>
            <a:rect l="l" t="t" r="r" b="b"/>
            <a:pathLst>
              <a:path w="1534909" h="1533345">
                <a:moveTo>
                  <a:pt x="0" y="0"/>
                </a:moveTo>
                <a:lnTo>
                  <a:pt x="1534908" y="0"/>
                </a:lnTo>
                <a:lnTo>
                  <a:pt x="1534908" y="1533345"/>
                </a:lnTo>
                <a:lnTo>
                  <a:pt x="0" y="15333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49466" y="6670791"/>
            <a:ext cx="1686925" cy="1174522"/>
          </a:xfrm>
          <a:custGeom>
            <a:avLst/>
            <a:gdLst/>
            <a:ahLst/>
            <a:cxnLst/>
            <a:rect l="l" t="t" r="r" b="b"/>
            <a:pathLst>
              <a:path w="1686925" h="1174522">
                <a:moveTo>
                  <a:pt x="0" y="0"/>
                </a:moveTo>
                <a:lnTo>
                  <a:pt x="1686925" y="0"/>
                </a:lnTo>
                <a:lnTo>
                  <a:pt x="1686925" y="1174522"/>
                </a:lnTo>
                <a:lnTo>
                  <a:pt x="0" y="117452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949155" y="2222641"/>
            <a:ext cx="15028478" cy="6492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2873" lvl="1" indent="-286436" algn="l">
              <a:lnSpc>
                <a:spcPts val="2653"/>
              </a:lnSpc>
              <a:buFont typeface="Arial"/>
              <a:buChar char="•"/>
            </a:pPr>
            <a:r>
              <a:rPr lang="en-US" sz="2653" b="1" spc="-9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КОНСТИТУЦИЯ</a:t>
            </a:r>
          </a:p>
          <a:p>
            <a:pPr algn="l">
              <a:lnSpc>
                <a:spcPts val="2653"/>
              </a:lnSpc>
            </a:pPr>
            <a:endParaRPr lang="en-US" sz="2653" b="1" spc="-95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572873" lvl="1" indent="-286436" algn="l">
              <a:lnSpc>
                <a:spcPts val="2653"/>
              </a:lnSpc>
              <a:buFont typeface="Arial"/>
              <a:buChar char="•"/>
            </a:pPr>
            <a:r>
              <a:rPr lang="en-US" sz="2653" b="1" spc="-95" dirty="0" smtClean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КОНСТИТУЦИОННЫЙ ЗАКОН «</a:t>
            </a:r>
            <a:r>
              <a:rPr lang="en-US" sz="2653" b="1" spc="-9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ОБ УПОЛНОМОЧЕННОМ ПО ПРАВАМ ЧЕЛОВЕКА В РК»</a:t>
            </a:r>
          </a:p>
          <a:p>
            <a:pPr algn="l">
              <a:lnSpc>
                <a:spcPts val="2653"/>
              </a:lnSpc>
            </a:pPr>
            <a:endParaRPr lang="en-US" sz="2653" b="1" spc="-95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572873" lvl="1" indent="-286436" algn="l">
              <a:lnSpc>
                <a:spcPts val="2653"/>
              </a:lnSpc>
              <a:buFont typeface="Arial"/>
              <a:buChar char="•"/>
            </a:pPr>
            <a:r>
              <a:rPr lang="en-US" sz="2653" b="1" spc="-9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УГОЛОВНО-ИСПОЛНИТЕЛЬНЫЙ КОДЕКС</a:t>
            </a:r>
          </a:p>
          <a:p>
            <a:pPr algn="l">
              <a:lnSpc>
                <a:spcPts val="2653"/>
              </a:lnSpc>
            </a:pPr>
            <a:endParaRPr lang="en-US" sz="2653" b="1" spc="-95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572873" lvl="1" indent="-286436" algn="l">
              <a:lnSpc>
                <a:spcPts val="2653"/>
              </a:lnSpc>
              <a:buFont typeface="Arial"/>
              <a:buChar char="•"/>
            </a:pPr>
            <a:r>
              <a:rPr lang="en-US" sz="2653" b="1" spc="-9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КОДЕКС О ЗДОРОВЬЕ НАРОДА И СИСТЕМЕ ЗДРАВООХРАНЕНИЯ</a:t>
            </a:r>
          </a:p>
          <a:p>
            <a:pPr algn="l">
              <a:lnSpc>
                <a:spcPts val="2653"/>
              </a:lnSpc>
            </a:pPr>
            <a:endParaRPr lang="en-US" sz="2653" b="1" spc="-95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572873" lvl="1" indent="-286436" algn="l">
              <a:lnSpc>
                <a:spcPts val="2653"/>
              </a:lnSpc>
              <a:buFont typeface="Arial"/>
              <a:buChar char="•"/>
            </a:pPr>
            <a:r>
              <a:rPr lang="en-US" sz="2653" b="1" spc="-9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СОЦИАЛЬНЫЙ КОДЕКС</a:t>
            </a:r>
          </a:p>
          <a:p>
            <a:pPr algn="l">
              <a:lnSpc>
                <a:spcPts val="2653"/>
              </a:lnSpc>
            </a:pPr>
            <a:endParaRPr lang="en-US" sz="2653" b="1" spc="-95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572873" lvl="1" indent="-286436" algn="l">
              <a:lnSpc>
                <a:spcPts val="2653"/>
              </a:lnSpc>
              <a:buFont typeface="Arial"/>
              <a:buChar char="•"/>
            </a:pPr>
            <a:r>
              <a:rPr lang="en-US" sz="2653" b="1" spc="-9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ЗАКОН «О ПОРЯДКЕ И УСЛОВИЯХ СОДЕРЖАНИЯ ЛИЦ В СПЕЦИАЛЬНЫХ УЧРЕЖДЕНИЯХ, СПЕЦИАЛЬНЫХ ПОМЕЩЕНИЯХ, ОБЕСПЕЧИВАЮЩИХ ВРЕМЕННУЮ ИЗОЛЯЦИЮ ОТ ОБЩЕСТВА»</a:t>
            </a:r>
          </a:p>
          <a:p>
            <a:pPr algn="l">
              <a:lnSpc>
                <a:spcPts val="2653"/>
              </a:lnSpc>
            </a:pPr>
            <a:endParaRPr lang="en-US" sz="2653" b="1" spc="-95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572873" lvl="1" indent="-286436" algn="l">
              <a:lnSpc>
                <a:spcPts val="2653"/>
              </a:lnSpc>
              <a:buFont typeface="Arial"/>
              <a:buChar char="•"/>
            </a:pPr>
            <a:r>
              <a:rPr lang="en-US" sz="2653" b="1" spc="-9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ЗАКОН «О ПРАВАХ РЕБЕНКА В РЕСПУБЛИКЕ КАЗАХСТАН»</a:t>
            </a:r>
          </a:p>
          <a:p>
            <a:pPr algn="l">
              <a:lnSpc>
                <a:spcPts val="2653"/>
              </a:lnSpc>
            </a:pPr>
            <a:endParaRPr lang="en-US" sz="2653" b="1" spc="-95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572873" lvl="1" indent="-286436" algn="l">
              <a:lnSpc>
                <a:spcPts val="2653"/>
              </a:lnSpc>
              <a:buFont typeface="Arial"/>
              <a:buChar char="•"/>
            </a:pPr>
            <a:r>
              <a:rPr lang="en-US" sz="2653" b="1" spc="-9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ЗАКОН «О ПРОФИЛАКТИКЕ ПРАВОНАРУШЕНИЙ СРЕДИ НЕСОВЕРШЕННОЛЕТНИХ И ПРЕДУПРЕЖДЕНИИ ДЕТСКОЙ БЕЗНАДЗОРНОСТИ И БЕСПРИЗОРНОСТИ»</a:t>
            </a:r>
          </a:p>
          <a:p>
            <a:pPr algn="l">
              <a:lnSpc>
                <a:spcPts val="1939"/>
              </a:lnSpc>
            </a:pPr>
            <a:endParaRPr lang="en-US" sz="2653" b="1" spc="-95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5028151" y="630022"/>
            <a:ext cx="8295352" cy="563886"/>
            <a:chOff x="0" y="0"/>
            <a:chExt cx="11060470" cy="751848"/>
          </a:xfrm>
        </p:grpSpPr>
        <p:sp>
          <p:nvSpPr>
            <p:cNvPr id="9" name="TextBox 9"/>
            <p:cNvSpPr txBox="1"/>
            <p:nvPr/>
          </p:nvSpPr>
          <p:spPr>
            <a:xfrm>
              <a:off x="0" y="-58182"/>
              <a:ext cx="11060470" cy="6960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192"/>
                </a:lnSpc>
                <a:spcBef>
                  <a:spcPct val="0"/>
                </a:spcBef>
              </a:pPr>
              <a:r>
                <a:rPr lang="en-US" sz="3200" b="1" spc="96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ЗАКОНОДАТЕЛЬНАЯ БАЗА НПМ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656484"/>
              <a:ext cx="11060470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393915" y="8221357"/>
            <a:ext cx="1361248" cy="1735416"/>
          </a:xfrm>
          <a:custGeom>
            <a:avLst/>
            <a:gdLst/>
            <a:ahLst/>
            <a:cxnLst/>
            <a:rect l="l" t="t" r="r" b="b"/>
            <a:pathLst>
              <a:path w="1361248" h="1735416">
                <a:moveTo>
                  <a:pt x="0" y="0"/>
                </a:moveTo>
                <a:lnTo>
                  <a:pt x="1361248" y="0"/>
                </a:lnTo>
                <a:lnTo>
                  <a:pt x="1361248" y="1735415"/>
                </a:lnTo>
                <a:lnTo>
                  <a:pt x="0" y="173541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r="-246510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459405" y="8776877"/>
            <a:ext cx="3567344" cy="587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4"/>
              </a:lnSpc>
            </a:pPr>
            <a:r>
              <a:rPr lang="en-US" sz="34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Итого 20 НПА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604541" y="945122"/>
            <a:ext cx="5814625" cy="9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2"/>
              </a:lnSpc>
            </a:pPr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93915" y="8221357"/>
            <a:ext cx="1361248" cy="1735416"/>
          </a:xfrm>
          <a:custGeom>
            <a:avLst/>
            <a:gdLst/>
            <a:ahLst/>
            <a:cxnLst/>
            <a:rect l="l" t="t" r="r" b="b"/>
            <a:pathLst>
              <a:path w="1361248" h="1735416">
                <a:moveTo>
                  <a:pt x="0" y="0"/>
                </a:moveTo>
                <a:lnTo>
                  <a:pt x="1361248" y="0"/>
                </a:lnTo>
                <a:lnTo>
                  <a:pt x="1361248" y="1735415"/>
                </a:lnTo>
                <a:lnTo>
                  <a:pt x="0" y="17354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4651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028151" y="642913"/>
            <a:ext cx="7786261" cy="538105"/>
            <a:chOff x="0" y="0"/>
            <a:chExt cx="10381681" cy="717473"/>
          </a:xfrm>
        </p:grpSpPr>
        <p:sp>
          <p:nvSpPr>
            <p:cNvPr id="7" name="TextBox 7"/>
            <p:cNvSpPr txBox="1"/>
            <p:nvPr/>
          </p:nvSpPr>
          <p:spPr>
            <a:xfrm>
              <a:off x="0" y="-48657"/>
              <a:ext cx="10381681" cy="652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30"/>
                </a:lnSpc>
                <a:spcBef>
                  <a:spcPct val="0"/>
                </a:spcBef>
              </a:pPr>
              <a:r>
                <a:rPr lang="en-US" sz="3000" b="1" spc="9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ПОЛНОМОЧИЯ НПМ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622109"/>
              <a:ext cx="10381681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262192" y="1748769"/>
            <a:ext cx="16025808" cy="6173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05"/>
              </a:lnSpc>
            </a:pPr>
            <a:r>
              <a:rPr lang="en-US" sz="2932" b="1" spc="29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Доступ к информации о закрытых учреждениях  и количестве содержащихся в них лиц, условиях их содержания</a:t>
            </a:r>
          </a:p>
          <a:p>
            <a:pPr algn="l">
              <a:lnSpc>
                <a:spcPts val="4105"/>
              </a:lnSpc>
            </a:pPr>
            <a:endParaRPr lang="en-US" sz="2932" b="1" spc="29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4105"/>
              </a:lnSpc>
            </a:pPr>
            <a:r>
              <a:rPr lang="en-US" sz="2932" b="1" spc="29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Регулярные, беспрепятственые посещения подмандатных учреждений без предупреждения</a:t>
            </a:r>
          </a:p>
          <a:p>
            <a:pPr algn="l">
              <a:lnSpc>
                <a:spcPts val="4105"/>
              </a:lnSpc>
            </a:pPr>
            <a:endParaRPr lang="en-US" sz="2932" b="1" spc="29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4105"/>
              </a:lnSpc>
            </a:pPr>
            <a:r>
              <a:rPr lang="en-US" sz="2932" b="1" spc="29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Проведение беседы с лицами, содержащимися в учреждениях и организациях, подлежащих превентивным посещениям без свидетелей, лично или при необходимости через переводчика, а также с любым другим лицом</a:t>
            </a:r>
          </a:p>
          <a:p>
            <a:pPr algn="l">
              <a:lnSpc>
                <a:spcPts val="4105"/>
              </a:lnSpc>
            </a:pPr>
            <a:endParaRPr lang="en-US" sz="2932" b="1" spc="29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4105"/>
              </a:lnSpc>
            </a:pPr>
            <a:r>
              <a:rPr lang="en-US" sz="2932" b="1" spc="29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Принятие сообщений и жалоб о применении пыток и других жестоких, бесчеловечных или унижающих достоинство видов обращения и наказания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2133781" y="8221357"/>
            <a:ext cx="14756145" cy="1418431"/>
            <a:chOff x="0" y="0"/>
            <a:chExt cx="6116958" cy="58799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16958" cy="587991"/>
            </a:xfrm>
            <a:custGeom>
              <a:avLst/>
              <a:gdLst/>
              <a:ahLst/>
              <a:cxnLst/>
              <a:rect l="l" t="t" r="r" b="b"/>
              <a:pathLst>
                <a:path w="6116958" h="587991">
                  <a:moveTo>
                    <a:pt x="52466" y="0"/>
                  </a:moveTo>
                  <a:lnTo>
                    <a:pt x="6064492" y="0"/>
                  </a:lnTo>
                  <a:cubicBezTo>
                    <a:pt x="6093468" y="0"/>
                    <a:pt x="6116958" y="23490"/>
                    <a:pt x="6116958" y="52466"/>
                  </a:cubicBezTo>
                  <a:lnTo>
                    <a:pt x="6116958" y="535525"/>
                  </a:lnTo>
                  <a:cubicBezTo>
                    <a:pt x="6116958" y="564501"/>
                    <a:pt x="6093468" y="587991"/>
                    <a:pt x="6064492" y="587991"/>
                  </a:cubicBezTo>
                  <a:lnTo>
                    <a:pt x="52466" y="587991"/>
                  </a:lnTo>
                  <a:cubicBezTo>
                    <a:pt x="23490" y="587991"/>
                    <a:pt x="0" y="564501"/>
                    <a:pt x="0" y="535525"/>
                  </a:cubicBezTo>
                  <a:lnTo>
                    <a:pt x="0" y="52466"/>
                  </a:lnTo>
                  <a:cubicBezTo>
                    <a:pt x="0" y="23490"/>
                    <a:pt x="23490" y="0"/>
                    <a:pt x="52466" y="0"/>
                  </a:cubicBezTo>
                  <a:close/>
                </a:path>
              </a:pathLst>
            </a:custGeom>
            <a:solidFill>
              <a:srgbClr val="FBB315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6116958" cy="654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5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626266" y="8384170"/>
            <a:ext cx="13094281" cy="1559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05"/>
              </a:lnSpc>
            </a:pPr>
            <a:r>
              <a:rPr lang="en-US" sz="2932" b="1" spc="29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За воспрепятствование деятельности НПМ штраф на должностных лиц - 40 МРП</a:t>
            </a:r>
          </a:p>
          <a:p>
            <a:pPr algn="l">
              <a:lnSpc>
                <a:spcPts val="4105"/>
              </a:lnSpc>
            </a:pPr>
            <a:endParaRPr lang="en-US" sz="2932" b="1" spc="29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4" name="Freeform 14"/>
          <p:cNvSpPr/>
          <p:nvPr/>
        </p:nvSpPr>
        <p:spPr>
          <a:xfrm rot="-5400000">
            <a:off x="1682860" y="2122136"/>
            <a:ext cx="500561" cy="355955"/>
          </a:xfrm>
          <a:custGeom>
            <a:avLst/>
            <a:gdLst/>
            <a:ahLst/>
            <a:cxnLst/>
            <a:rect l="l" t="t" r="r" b="b"/>
            <a:pathLst>
              <a:path w="500561" h="355955">
                <a:moveTo>
                  <a:pt x="0" y="0"/>
                </a:moveTo>
                <a:lnTo>
                  <a:pt x="500561" y="0"/>
                </a:lnTo>
                <a:lnTo>
                  <a:pt x="500561" y="355955"/>
                </a:lnTo>
                <a:lnTo>
                  <a:pt x="0" y="3559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1682860" y="3732290"/>
            <a:ext cx="500561" cy="355955"/>
          </a:xfrm>
          <a:custGeom>
            <a:avLst/>
            <a:gdLst/>
            <a:ahLst/>
            <a:cxnLst/>
            <a:rect l="l" t="t" r="r" b="b"/>
            <a:pathLst>
              <a:path w="500561" h="355955">
                <a:moveTo>
                  <a:pt x="0" y="0"/>
                </a:moveTo>
                <a:lnTo>
                  <a:pt x="500561" y="0"/>
                </a:lnTo>
                <a:lnTo>
                  <a:pt x="500561" y="355955"/>
                </a:lnTo>
                <a:lnTo>
                  <a:pt x="0" y="3559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1682860" y="5494410"/>
            <a:ext cx="500561" cy="355955"/>
          </a:xfrm>
          <a:custGeom>
            <a:avLst/>
            <a:gdLst/>
            <a:ahLst/>
            <a:cxnLst/>
            <a:rect l="l" t="t" r="r" b="b"/>
            <a:pathLst>
              <a:path w="500561" h="355955">
                <a:moveTo>
                  <a:pt x="0" y="0"/>
                </a:moveTo>
                <a:lnTo>
                  <a:pt x="500561" y="0"/>
                </a:lnTo>
                <a:lnTo>
                  <a:pt x="500561" y="355955"/>
                </a:lnTo>
                <a:lnTo>
                  <a:pt x="0" y="3559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1682860" y="7252271"/>
            <a:ext cx="500561" cy="355955"/>
          </a:xfrm>
          <a:custGeom>
            <a:avLst/>
            <a:gdLst/>
            <a:ahLst/>
            <a:cxnLst/>
            <a:rect l="l" t="t" r="r" b="b"/>
            <a:pathLst>
              <a:path w="500561" h="355955">
                <a:moveTo>
                  <a:pt x="0" y="0"/>
                </a:moveTo>
                <a:lnTo>
                  <a:pt x="500561" y="0"/>
                </a:lnTo>
                <a:lnTo>
                  <a:pt x="500561" y="355955"/>
                </a:lnTo>
                <a:lnTo>
                  <a:pt x="0" y="3559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02514" y="0"/>
            <a:ext cx="10728577" cy="7159013"/>
          </a:xfrm>
          <a:custGeom>
            <a:avLst/>
            <a:gdLst/>
            <a:ahLst/>
            <a:cxnLst/>
            <a:rect l="l" t="t" r="r" b="b"/>
            <a:pathLst>
              <a:path w="10728577" h="7159013">
                <a:moveTo>
                  <a:pt x="0" y="0"/>
                </a:moveTo>
                <a:lnTo>
                  <a:pt x="10728577" y="0"/>
                </a:lnTo>
                <a:lnTo>
                  <a:pt x="10728577" y="7159013"/>
                </a:lnTo>
                <a:lnTo>
                  <a:pt x="0" y="71590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2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042504" y="0"/>
            <a:ext cx="9239396" cy="4533078"/>
          </a:xfrm>
          <a:custGeom>
            <a:avLst/>
            <a:gdLst/>
            <a:ahLst/>
            <a:cxnLst/>
            <a:rect l="l" t="t" r="r" b="b"/>
            <a:pathLst>
              <a:path w="9239396" h="4533078">
                <a:moveTo>
                  <a:pt x="0" y="0"/>
                </a:moveTo>
                <a:lnTo>
                  <a:pt x="9239396" y="0"/>
                </a:lnTo>
                <a:lnTo>
                  <a:pt x="9239396" y="4533078"/>
                </a:lnTo>
                <a:lnTo>
                  <a:pt x="0" y="45330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7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989001" y="4518534"/>
            <a:ext cx="10353667" cy="5924708"/>
          </a:xfrm>
          <a:custGeom>
            <a:avLst/>
            <a:gdLst/>
            <a:ahLst/>
            <a:cxnLst/>
            <a:rect l="l" t="t" r="r" b="b"/>
            <a:pathLst>
              <a:path w="10353667" h="5924708">
                <a:moveTo>
                  <a:pt x="0" y="0"/>
                </a:moveTo>
                <a:lnTo>
                  <a:pt x="10353668" y="0"/>
                </a:lnTo>
                <a:lnTo>
                  <a:pt x="10353668" y="5924707"/>
                </a:lnTo>
                <a:lnTo>
                  <a:pt x="0" y="59247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000"/>
            </a:blip>
            <a:stretch>
              <a:fillRect l="-10388" r="-1168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6331226"/>
            <a:ext cx="8062724" cy="3955774"/>
          </a:xfrm>
          <a:custGeom>
            <a:avLst/>
            <a:gdLst/>
            <a:ahLst/>
            <a:cxnLst/>
            <a:rect l="l" t="t" r="r" b="b"/>
            <a:pathLst>
              <a:path w="8062724" h="3955774">
                <a:moveTo>
                  <a:pt x="0" y="0"/>
                </a:moveTo>
                <a:lnTo>
                  <a:pt x="8062724" y="0"/>
                </a:lnTo>
                <a:lnTo>
                  <a:pt x="8062724" y="3955774"/>
                </a:lnTo>
                <a:lnTo>
                  <a:pt x="0" y="3955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604541" y="945122"/>
            <a:ext cx="5814625" cy="9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2"/>
              </a:lnSpc>
            </a:pPr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5028151" y="459144"/>
            <a:ext cx="8295352" cy="905643"/>
            <a:chOff x="0" y="0"/>
            <a:chExt cx="11060470" cy="1207523"/>
          </a:xfrm>
        </p:grpSpPr>
        <p:sp>
          <p:nvSpPr>
            <p:cNvPr id="9" name="TextBox 9"/>
            <p:cNvSpPr txBox="1"/>
            <p:nvPr/>
          </p:nvSpPr>
          <p:spPr>
            <a:xfrm>
              <a:off x="0" y="-48657"/>
              <a:ext cx="11060470" cy="1142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406"/>
                </a:lnSpc>
                <a:spcBef>
                  <a:spcPct val="0"/>
                </a:spcBef>
              </a:pPr>
              <a:r>
                <a:rPr lang="en-US" sz="2600" b="1" spc="78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КООРДИНАЦИОННЫЙ СОВЕТ ПРИ ОМБУДСМЕНЕ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112159"/>
              <a:ext cx="11060470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8531074" y="2310254"/>
            <a:ext cx="1700604" cy="565451"/>
          </a:xfrm>
          <a:custGeom>
            <a:avLst/>
            <a:gdLst/>
            <a:ahLst/>
            <a:cxnLst/>
            <a:rect l="l" t="t" r="r" b="b"/>
            <a:pathLst>
              <a:path w="1700604" h="565451">
                <a:moveTo>
                  <a:pt x="0" y="0"/>
                </a:moveTo>
                <a:lnTo>
                  <a:pt x="1700604" y="0"/>
                </a:lnTo>
                <a:lnTo>
                  <a:pt x="1700604" y="565451"/>
                </a:lnTo>
                <a:lnTo>
                  <a:pt x="0" y="5654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19989" y="2300425"/>
            <a:ext cx="677465" cy="356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2048" b="1">
                <a:solidFill>
                  <a:srgbClr val="FD9D2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sp>
        <p:nvSpPr>
          <p:cNvPr id="13" name="Freeform 13"/>
          <p:cNvSpPr/>
          <p:nvPr/>
        </p:nvSpPr>
        <p:spPr>
          <a:xfrm>
            <a:off x="1305274" y="2168810"/>
            <a:ext cx="706895" cy="706895"/>
          </a:xfrm>
          <a:custGeom>
            <a:avLst/>
            <a:gdLst/>
            <a:ahLst/>
            <a:cxnLst/>
            <a:rect l="l" t="t" r="r" b="b"/>
            <a:pathLst>
              <a:path w="706895" h="706895">
                <a:moveTo>
                  <a:pt x="0" y="0"/>
                </a:moveTo>
                <a:lnTo>
                  <a:pt x="706895" y="0"/>
                </a:lnTo>
                <a:lnTo>
                  <a:pt x="706895" y="706895"/>
                </a:lnTo>
                <a:lnTo>
                  <a:pt x="0" y="7068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125659" y="2230966"/>
            <a:ext cx="8115544" cy="495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4"/>
              </a:lnSpc>
            </a:pPr>
            <a:r>
              <a:rPr lang="en-US" sz="2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Консультативно-совещательный орган </a:t>
            </a:r>
          </a:p>
        </p:txBody>
      </p:sp>
      <p:sp>
        <p:nvSpPr>
          <p:cNvPr id="15" name="Freeform 15"/>
          <p:cNvSpPr/>
          <p:nvPr/>
        </p:nvSpPr>
        <p:spPr>
          <a:xfrm rot="-10800000">
            <a:off x="8397850" y="3246872"/>
            <a:ext cx="1708188" cy="567973"/>
          </a:xfrm>
          <a:custGeom>
            <a:avLst/>
            <a:gdLst/>
            <a:ahLst/>
            <a:cxnLst/>
            <a:rect l="l" t="t" r="r" b="b"/>
            <a:pathLst>
              <a:path w="1708188" h="567973">
                <a:moveTo>
                  <a:pt x="0" y="0"/>
                </a:moveTo>
                <a:lnTo>
                  <a:pt x="1708189" y="0"/>
                </a:lnTo>
                <a:lnTo>
                  <a:pt x="1708189" y="567972"/>
                </a:lnTo>
                <a:lnTo>
                  <a:pt x="0" y="5679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329514" y="3249090"/>
            <a:ext cx="677465" cy="356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2048" b="1">
                <a:solidFill>
                  <a:srgbClr val="FD9D2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id="17" name="Freeform 17"/>
          <p:cNvSpPr/>
          <p:nvPr/>
        </p:nvSpPr>
        <p:spPr>
          <a:xfrm>
            <a:off x="1305274" y="3097692"/>
            <a:ext cx="706895" cy="706895"/>
          </a:xfrm>
          <a:custGeom>
            <a:avLst/>
            <a:gdLst/>
            <a:ahLst/>
            <a:cxnLst/>
            <a:rect l="l" t="t" r="r" b="b"/>
            <a:pathLst>
              <a:path w="706895" h="706895">
                <a:moveTo>
                  <a:pt x="0" y="0"/>
                </a:moveTo>
                <a:lnTo>
                  <a:pt x="706895" y="0"/>
                </a:lnTo>
                <a:lnTo>
                  <a:pt x="706895" y="706895"/>
                </a:lnTo>
                <a:lnTo>
                  <a:pt x="0" y="7068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135184" y="3179630"/>
            <a:ext cx="8115544" cy="495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4"/>
              </a:lnSpc>
            </a:pPr>
            <a:r>
              <a:rPr lang="en-US" sz="2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Формируется на добровольной основе</a:t>
            </a:r>
          </a:p>
        </p:txBody>
      </p:sp>
      <p:sp>
        <p:nvSpPr>
          <p:cNvPr id="19" name="Freeform 19"/>
          <p:cNvSpPr/>
          <p:nvPr/>
        </p:nvSpPr>
        <p:spPr>
          <a:xfrm rot="-10800000">
            <a:off x="10687930" y="4157396"/>
            <a:ext cx="1708188" cy="567973"/>
          </a:xfrm>
          <a:custGeom>
            <a:avLst/>
            <a:gdLst/>
            <a:ahLst/>
            <a:cxnLst/>
            <a:rect l="l" t="t" r="r" b="b"/>
            <a:pathLst>
              <a:path w="1708188" h="567973">
                <a:moveTo>
                  <a:pt x="0" y="0"/>
                </a:moveTo>
                <a:lnTo>
                  <a:pt x="1708189" y="0"/>
                </a:lnTo>
                <a:lnTo>
                  <a:pt x="1708189" y="567973"/>
                </a:lnTo>
                <a:lnTo>
                  <a:pt x="0" y="5679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334704" y="4156010"/>
            <a:ext cx="677465" cy="356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2048" b="1">
                <a:solidFill>
                  <a:srgbClr val="FD9D2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  <p:sp>
        <p:nvSpPr>
          <p:cNvPr id="21" name="Freeform 21"/>
          <p:cNvSpPr/>
          <p:nvPr/>
        </p:nvSpPr>
        <p:spPr>
          <a:xfrm>
            <a:off x="1305274" y="4014869"/>
            <a:ext cx="706895" cy="706895"/>
          </a:xfrm>
          <a:custGeom>
            <a:avLst/>
            <a:gdLst/>
            <a:ahLst/>
            <a:cxnLst/>
            <a:rect l="l" t="t" r="r" b="b"/>
            <a:pathLst>
              <a:path w="706895" h="706895">
                <a:moveTo>
                  <a:pt x="0" y="0"/>
                </a:moveTo>
                <a:lnTo>
                  <a:pt x="706895" y="0"/>
                </a:lnTo>
                <a:lnTo>
                  <a:pt x="706895" y="706896"/>
                </a:lnTo>
                <a:lnTo>
                  <a:pt x="0" y="70689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2140374" y="4086551"/>
            <a:ext cx="10150969" cy="495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4"/>
              </a:lnSpc>
            </a:pPr>
            <a:r>
              <a:rPr lang="en-US" sz="2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Решения принимает коллегиально и независимо</a:t>
            </a:r>
          </a:p>
        </p:txBody>
      </p:sp>
      <p:sp>
        <p:nvSpPr>
          <p:cNvPr id="23" name="Freeform 23"/>
          <p:cNvSpPr/>
          <p:nvPr/>
        </p:nvSpPr>
        <p:spPr>
          <a:xfrm rot="-10800000">
            <a:off x="14204960" y="4999875"/>
            <a:ext cx="1708188" cy="567973"/>
          </a:xfrm>
          <a:custGeom>
            <a:avLst/>
            <a:gdLst/>
            <a:ahLst/>
            <a:cxnLst/>
            <a:rect l="l" t="t" r="r" b="b"/>
            <a:pathLst>
              <a:path w="1708188" h="567973">
                <a:moveTo>
                  <a:pt x="0" y="0"/>
                </a:moveTo>
                <a:lnTo>
                  <a:pt x="1708189" y="0"/>
                </a:lnTo>
                <a:lnTo>
                  <a:pt x="1708189" y="567973"/>
                </a:lnTo>
                <a:lnTo>
                  <a:pt x="0" y="5679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325179" y="5066534"/>
            <a:ext cx="677465" cy="356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2048" b="1">
                <a:solidFill>
                  <a:srgbClr val="FD9D2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  <p:sp>
        <p:nvSpPr>
          <p:cNvPr id="25" name="Freeform 25"/>
          <p:cNvSpPr/>
          <p:nvPr/>
        </p:nvSpPr>
        <p:spPr>
          <a:xfrm>
            <a:off x="1305274" y="4925394"/>
            <a:ext cx="706895" cy="706895"/>
          </a:xfrm>
          <a:custGeom>
            <a:avLst/>
            <a:gdLst/>
            <a:ahLst/>
            <a:cxnLst/>
            <a:rect l="l" t="t" r="r" b="b"/>
            <a:pathLst>
              <a:path w="706895" h="706895">
                <a:moveTo>
                  <a:pt x="0" y="0"/>
                </a:moveTo>
                <a:lnTo>
                  <a:pt x="706895" y="0"/>
                </a:lnTo>
                <a:lnTo>
                  <a:pt x="706895" y="706895"/>
                </a:lnTo>
                <a:lnTo>
                  <a:pt x="0" y="7068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2130849" y="4997075"/>
            <a:ext cx="13782299" cy="495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4"/>
              </a:lnSpc>
            </a:pPr>
            <a:r>
              <a:rPr lang="en-US" sz="2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Взаимодействует с Подкомитетом по предупреждению пыток ООН</a:t>
            </a:r>
          </a:p>
        </p:txBody>
      </p:sp>
      <p:sp>
        <p:nvSpPr>
          <p:cNvPr id="27" name="Freeform 27"/>
          <p:cNvSpPr/>
          <p:nvPr/>
        </p:nvSpPr>
        <p:spPr>
          <a:xfrm>
            <a:off x="393915" y="8214411"/>
            <a:ext cx="1361248" cy="1735416"/>
          </a:xfrm>
          <a:custGeom>
            <a:avLst/>
            <a:gdLst/>
            <a:ahLst/>
            <a:cxnLst/>
            <a:rect l="l" t="t" r="r" b="b"/>
            <a:pathLst>
              <a:path w="1361248" h="1735416">
                <a:moveTo>
                  <a:pt x="0" y="0"/>
                </a:moveTo>
                <a:lnTo>
                  <a:pt x="1361248" y="0"/>
                </a:lnTo>
                <a:lnTo>
                  <a:pt x="1361248" y="1735415"/>
                </a:lnTo>
                <a:lnTo>
                  <a:pt x="0" y="173541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r="-246510"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1349419" y="5939860"/>
            <a:ext cx="677465" cy="356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2048" b="1">
                <a:solidFill>
                  <a:srgbClr val="FD9D2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  <p:sp>
        <p:nvSpPr>
          <p:cNvPr id="29" name="Freeform 29"/>
          <p:cNvSpPr/>
          <p:nvPr/>
        </p:nvSpPr>
        <p:spPr>
          <a:xfrm>
            <a:off x="1334704" y="5803739"/>
            <a:ext cx="706895" cy="706895"/>
          </a:xfrm>
          <a:custGeom>
            <a:avLst/>
            <a:gdLst/>
            <a:ahLst/>
            <a:cxnLst/>
            <a:rect l="l" t="t" r="r" b="b"/>
            <a:pathLst>
              <a:path w="706895" h="706895">
                <a:moveTo>
                  <a:pt x="0" y="0"/>
                </a:moveTo>
                <a:lnTo>
                  <a:pt x="706895" y="0"/>
                </a:lnTo>
                <a:lnTo>
                  <a:pt x="706895" y="706895"/>
                </a:lnTo>
                <a:lnTo>
                  <a:pt x="0" y="7068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2151355" y="5920273"/>
            <a:ext cx="13782299" cy="495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4"/>
              </a:lnSpc>
            </a:pPr>
            <a:r>
              <a:rPr lang="en-US" sz="2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Ежегодно готовит консолидированный доклад участников НПМ</a:t>
            </a:r>
          </a:p>
        </p:txBody>
      </p:sp>
      <p:sp>
        <p:nvSpPr>
          <p:cNvPr id="31" name="Freeform 31"/>
          <p:cNvSpPr/>
          <p:nvPr/>
        </p:nvSpPr>
        <p:spPr>
          <a:xfrm rot="-10800000">
            <a:off x="13624102" y="5900415"/>
            <a:ext cx="1752582" cy="582734"/>
          </a:xfrm>
          <a:custGeom>
            <a:avLst/>
            <a:gdLst/>
            <a:ahLst/>
            <a:cxnLst/>
            <a:rect l="l" t="t" r="r" b="b"/>
            <a:pathLst>
              <a:path w="1752582" h="582734">
                <a:moveTo>
                  <a:pt x="0" y="0"/>
                </a:moveTo>
                <a:lnTo>
                  <a:pt x="1752582" y="0"/>
                </a:lnTo>
                <a:lnTo>
                  <a:pt x="1752582" y="582733"/>
                </a:lnTo>
                <a:lnTo>
                  <a:pt x="0" y="5827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02514" y="0"/>
            <a:ext cx="10728577" cy="7159013"/>
          </a:xfrm>
          <a:custGeom>
            <a:avLst/>
            <a:gdLst/>
            <a:ahLst/>
            <a:cxnLst/>
            <a:rect l="l" t="t" r="r" b="b"/>
            <a:pathLst>
              <a:path w="10728577" h="7159013">
                <a:moveTo>
                  <a:pt x="0" y="0"/>
                </a:moveTo>
                <a:lnTo>
                  <a:pt x="10728577" y="0"/>
                </a:lnTo>
                <a:lnTo>
                  <a:pt x="10728577" y="7159013"/>
                </a:lnTo>
                <a:lnTo>
                  <a:pt x="0" y="71590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2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6063" y="-30335"/>
            <a:ext cx="9239396" cy="4533078"/>
          </a:xfrm>
          <a:custGeom>
            <a:avLst/>
            <a:gdLst/>
            <a:ahLst/>
            <a:cxnLst/>
            <a:rect l="l" t="t" r="r" b="b"/>
            <a:pathLst>
              <a:path w="9239396" h="4533078">
                <a:moveTo>
                  <a:pt x="0" y="0"/>
                </a:moveTo>
                <a:lnTo>
                  <a:pt x="9239396" y="0"/>
                </a:lnTo>
                <a:lnTo>
                  <a:pt x="9239396" y="4533079"/>
                </a:lnTo>
                <a:lnTo>
                  <a:pt x="0" y="45330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7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989001" y="4518534"/>
            <a:ext cx="10353667" cy="5924708"/>
          </a:xfrm>
          <a:custGeom>
            <a:avLst/>
            <a:gdLst/>
            <a:ahLst/>
            <a:cxnLst/>
            <a:rect l="l" t="t" r="r" b="b"/>
            <a:pathLst>
              <a:path w="10353667" h="5924708">
                <a:moveTo>
                  <a:pt x="0" y="0"/>
                </a:moveTo>
                <a:lnTo>
                  <a:pt x="10353668" y="0"/>
                </a:lnTo>
                <a:lnTo>
                  <a:pt x="10353668" y="5924707"/>
                </a:lnTo>
                <a:lnTo>
                  <a:pt x="0" y="59247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000"/>
            </a:blip>
            <a:stretch>
              <a:fillRect l="-10388" r="-1168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6331226"/>
            <a:ext cx="8062724" cy="3955774"/>
          </a:xfrm>
          <a:custGeom>
            <a:avLst/>
            <a:gdLst/>
            <a:ahLst/>
            <a:cxnLst/>
            <a:rect l="l" t="t" r="r" b="b"/>
            <a:pathLst>
              <a:path w="8062724" h="3955774">
                <a:moveTo>
                  <a:pt x="0" y="0"/>
                </a:moveTo>
                <a:lnTo>
                  <a:pt x="8062724" y="0"/>
                </a:lnTo>
                <a:lnTo>
                  <a:pt x="8062724" y="3955774"/>
                </a:lnTo>
                <a:lnTo>
                  <a:pt x="0" y="3955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604541" y="945122"/>
            <a:ext cx="5814625" cy="9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2"/>
              </a:lnSpc>
            </a:pPr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783853" y="6874815"/>
            <a:ext cx="1708188" cy="567973"/>
          </a:xfrm>
          <a:custGeom>
            <a:avLst/>
            <a:gdLst/>
            <a:ahLst/>
            <a:cxnLst/>
            <a:rect l="l" t="t" r="r" b="b"/>
            <a:pathLst>
              <a:path w="1708188" h="567973">
                <a:moveTo>
                  <a:pt x="0" y="0"/>
                </a:moveTo>
                <a:lnTo>
                  <a:pt x="1708188" y="0"/>
                </a:lnTo>
                <a:lnTo>
                  <a:pt x="1708188" y="567973"/>
                </a:lnTo>
                <a:lnTo>
                  <a:pt x="0" y="5679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52940" y="5147292"/>
            <a:ext cx="677465" cy="356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2048" b="1">
                <a:solidFill>
                  <a:srgbClr val="FD9D2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28700" y="5005419"/>
            <a:ext cx="706895" cy="706895"/>
          </a:xfrm>
          <a:custGeom>
            <a:avLst/>
            <a:gdLst/>
            <a:ahLst/>
            <a:cxnLst/>
            <a:rect l="l" t="t" r="r" b="b"/>
            <a:pathLst>
              <a:path w="706895" h="706895">
                <a:moveTo>
                  <a:pt x="0" y="0"/>
                </a:moveTo>
                <a:lnTo>
                  <a:pt x="706895" y="0"/>
                </a:lnTo>
                <a:lnTo>
                  <a:pt x="706895" y="706895"/>
                </a:lnTo>
                <a:lnTo>
                  <a:pt x="0" y="7068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858611" y="5077833"/>
            <a:ext cx="3602835" cy="495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4"/>
              </a:lnSpc>
            </a:pPr>
            <a:r>
              <a:rPr lang="en-US" sz="2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 опыту работы: </a:t>
            </a:r>
          </a:p>
        </p:txBody>
      </p:sp>
      <p:sp>
        <p:nvSpPr>
          <p:cNvPr id="12" name="Freeform 12"/>
          <p:cNvSpPr/>
          <p:nvPr/>
        </p:nvSpPr>
        <p:spPr>
          <a:xfrm>
            <a:off x="2013763" y="6636317"/>
            <a:ext cx="791590" cy="765864"/>
          </a:xfrm>
          <a:custGeom>
            <a:avLst/>
            <a:gdLst/>
            <a:ahLst/>
            <a:cxnLst/>
            <a:rect l="l" t="t" r="r" b="b"/>
            <a:pathLst>
              <a:path w="791590" h="765864">
                <a:moveTo>
                  <a:pt x="0" y="0"/>
                </a:moveTo>
                <a:lnTo>
                  <a:pt x="791591" y="0"/>
                </a:lnTo>
                <a:lnTo>
                  <a:pt x="791591" y="765864"/>
                </a:lnTo>
                <a:lnTo>
                  <a:pt x="0" y="7658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386598" y="5765944"/>
            <a:ext cx="1169426" cy="726506"/>
          </a:xfrm>
          <a:custGeom>
            <a:avLst/>
            <a:gdLst/>
            <a:ahLst/>
            <a:cxnLst/>
            <a:rect l="l" t="t" r="r" b="b"/>
            <a:pathLst>
              <a:path w="1169426" h="726506">
                <a:moveTo>
                  <a:pt x="0" y="0"/>
                </a:moveTo>
                <a:lnTo>
                  <a:pt x="1169427" y="0"/>
                </a:lnTo>
                <a:lnTo>
                  <a:pt x="1169427" y="726506"/>
                </a:lnTo>
                <a:lnTo>
                  <a:pt x="0" y="72650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5028151" y="459144"/>
            <a:ext cx="8295352" cy="905643"/>
            <a:chOff x="0" y="0"/>
            <a:chExt cx="11060470" cy="1207523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48657"/>
              <a:ext cx="11060470" cy="1142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406"/>
                </a:lnSpc>
                <a:spcBef>
                  <a:spcPct val="0"/>
                </a:spcBef>
              </a:pPr>
              <a:r>
                <a:rPr lang="en-US" sz="2600" b="1" spc="78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КООРДИНАЦИОННЫЙ СОВЕТ ПРИ ОМБУДСМЕНЕ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112159"/>
              <a:ext cx="11060470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866350" y="5763726"/>
            <a:ext cx="992877" cy="724800"/>
          </a:xfrm>
          <a:custGeom>
            <a:avLst/>
            <a:gdLst/>
            <a:ahLst/>
            <a:cxnLst/>
            <a:rect l="l" t="t" r="r" b="b"/>
            <a:pathLst>
              <a:path w="992877" h="724800">
                <a:moveTo>
                  <a:pt x="0" y="0"/>
                </a:moveTo>
                <a:lnTo>
                  <a:pt x="992876" y="0"/>
                </a:lnTo>
                <a:lnTo>
                  <a:pt x="992876" y="724800"/>
                </a:lnTo>
                <a:lnTo>
                  <a:pt x="0" y="72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0720824" y="5910481"/>
            <a:ext cx="6963861" cy="48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14 - общественная деятельность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001341" y="6761844"/>
            <a:ext cx="6963861" cy="48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14 – юридическая практика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009179" y="5859910"/>
            <a:ext cx="6963861" cy="48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 – педагогическая деятельность</a:t>
            </a:r>
          </a:p>
        </p:txBody>
      </p:sp>
      <p:sp>
        <p:nvSpPr>
          <p:cNvPr id="21" name="Freeform 21"/>
          <p:cNvSpPr/>
          <p:nvPr/>
        </p:nvSpPr>
        <p:spPr>
          <a:xfrm rot="-10800000">
            <a:off x="10037772" y="3842558"/>
            <a:ext cx="2170759" cy="721777"/>
          </a:xfrm>
          <a:custGeom>
            <a:avLst/>
            <a:gdLst/>
            <a:ahLst/>
            <a:cxnLst/>
            <a:rect l="l" t="t" r="r" b="b"/>
            <a:pathLst>
              <a:path w="2170759" h="721777">
                <a:moveTo>
                  <a:pt x="0" y="0"/>
                </a:moveTo>
                <a:lnTo>
                  <a:pt x="2170759" y="0"/>
                </a:lnTo>
                <a:lnTo>
                  <a:pt x="2170759" y="721778"/>
                </a:lnTo>
                <a:lnTo>
                  <a:pt x="0" y="7217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846782" y="2000798"/>
            <a:ext cx="13782299" cy="495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4"/>
              </a:lnSpc>
            </a:pPr>
            <a:r>
              <a:rPr lang="en-US" sz="2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Состоит из 32 членов (представители общественных объединений):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19898" y="2651972"/>
            <a:ext cx="3274133" cy="121015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747508" y="2628660"/>
            <a:ext cx="2868068" cy="1157849"/>
          </a:xfrm>
          <a:prstGeom prst="rect">
            <a:avLst/>
          </a:prstGeom>
        </p:spPr>
      </p:pic>
      <p:sp>
        <p:nvSpPr>
          <p:cNvPr id="25" name="Freeform 25"/>
          <p:cNvSpPr/>
          <p:nvPr/>
        </p:nvSpPr>
        <p:spPr>
          <a:xfrm>
            <a:off x="3943614" y="3570423"/>
            <a:ext cx="2455154" cy="852819"/>
          </a:xfrm>
          <a:custGeom>
            <a:avLst/>
            <a:gdLst/>
            <a:ahLst/>
            <a:cxnLst/>
            <a:rect l="l" t="t" r="r" b="b"/>
            <a:pathLst>
              <a:path w="2455154" h="852819">
                <a:moveTo>
                  <a:pt x="0" y="0"/>
                </a:moveTo>
                <a:lnTo>
                  <a:pt x="2455154" y="0"/>
                </a:lnTo>
                <a:lnTo>
                  <a:pt x="2455154" y="852819"/>
                </a:lnTo>
                <a:lnTo>
                  <a:pt x="0" y="85281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t="-25556" b="-61929"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3963751" y="3975949"/>
            <a:ext cx="2414880" cy="335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59"/>
              </a:lnSpc>
              <a:spcBef>
                <a:spcPct val="0"/>
              </a:spcBef>
            </a:pPr>
            <a:r>
              <a:rPr lang="en-US" sz="2062" b="1" spc="8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19 ЖЕНЩИН</a:t>
            </a:r>
          </a:p>
        </p:txBody>
      </p:sp>
      <p:sp>
        <p:nvSpPr>
          <p:cNvPr id="27" name="Freeform 27"/>
          <p:cNvSpPr/>
          <p:nvPr/>
        </p:nvSpPr>
        <p:spPr>
          <a:xfrm>
            <a:off x="8922640" y="3536488"/>
            <a:ext cx="2548679" cy="967787"/>
          </a:xfrm>
          <a:custGeom>
            <a:avLst/>
            <a:gdLst/>
            <a:ahLst/>
            <a:cxnLst/>
            <a:rect l="l" t="t" r="r" b="b"/>
            <a:pathLst>
              <a:path w="2548679" h="967787">
                <a:moveTo>
                  <a:pt x="0" y="0"/>
                </a:moveTo>
                <a:lnTo>
                  <a:pt x="2548678" y="0"/>
                </a:lnTo>
                <a:lnTo>
                  <a:pt x="2548678" y="967788"/>
                </a:lnTo>
                <a:lnTo>
                  <a:pt x="0" y="967788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t="-23378" b="-48128"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8947894" y="3983617"/>
            <a:ext cx="2506871" cy="347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61"/>
              </a:lnSpc>
              <a:spcBef>
                <a:spcPct val="0"/>
              </a:spcBef>
            </a:pPr>
            <a:r>
              <a:rPr lang="en-US" sz="2140" b="1" spc="83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13 МУЖЧИН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28700" y="2070258"/>
            <a:ext cx="677465" cy="356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2048" b="1">
                <a:solidFill>
                  <a:srgbClr val="FD9D2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</a:t>
            </a:r>
          </a:p>
        </p:txBody>
      </p:sp>
      <p:sp>
        <p:nvSpPr>
          <p:cNvPr id="30" name="Freeform 30"/>
          <p:cNvSpPr/>
          <p:nvPr/>
        </p:nvSpPr>
        <p:spPr>
          <a:xfrm>
            <a:off x="1013985" y="1918859"/>
            <a:ext cx="706895" cy="706895"/>
          </a:xfrm>
          <a:custGeom>
            <a:avLst/>
            <a:gdLst/>
            <a:ahLst/>
            <a:cxnLst/>
            <a:rect l="l" t="t" r="r" b="b"/>
            <a:pathLst>
              <a:path w="706895" h="706895">
                <a:moveTo>
                  <a:pt x="0" y="0"/>
                </a:moveTo>
                <a:lnTo>
                  <a:pt x="706895" y="0"/>
                </a:lnTo>
                <a:lnTo>
                  <a:pt x="706895" y="706896"/>
                </a:lnTo>
                <a:lnTo>
                  <a:pt x="0" y="70689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 rot="-10800000">
            <a:off x="12708066" y="8922549"/>
            <a:ext cx="2215380" cy="736614"/>
          </a:xfrm>
          <a:custGeom>
            <a:avLst/>
            <a:gdLst/>
            <a:ahLst/>
            <a:cxnLst/>
            <a:rect l="l" t="t" r="r" b="b"/>
            <a:pathLst>
              <a:path w="2215380" h="736614">
                <a:moveTo>
                  <a:pt x="0" y="0"/>
                </a:moveTo>
                <a:lnTo>
                  <a:pt x="2215380" y="0"/>
                </a:lnTo>
                <a:lnTo>
                  <a:pt x="2215380" y="736614"/>
                </a:lnTo>
                <a:lnTo>
                  <a:pt x="0" y="7366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1060679" y="7830423"/>
            <a:ext cx="677465" cy="357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2048" b="1">
                <a:solidFill>
                  <a:srgbClr val="FD9D2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</a:t>
            </a:r>
          </a:p>
        </p:txBody>
      </p:sp>
      <p:sp>
        <p:nvSpPr>
          <p:cNvPr id="33" name="Freeform 33"/>
          <p:cNvSpPr/>
          <p:nvPr/>
        </p:nvSpPr>
        <p:spPr>
          <a:xfrm>
            <a:off x="1038225" y="7679025"/>
            <a:ext cx="706895" cy="706895"/>
          </a:xfrm>
          <a:custGeom>
            <a:avLst/>
            <a:gdLst/>
            <a:ahLst/>
            <a:cxnLst/>
            <a:rect l="l" t="t" r="r" b="b"/>
            <a:pathLst>
              <a:path w="706895" h="706895">
                <a:moveTo>
                  <a:pt x="0" y="0"/>
                </a:moveTo>
                <a:lnTo>
                  <a:pt x="706895" y="0"/>
                </a:lnTo>
                <a:lnTo>
                  <a:pt x="706895" y="706895"/>
                </a:lnTo>
                <a:lnTo>
                  <a:pt x="0" y="7068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828662" y="8636416"/>
            <a:ext cx="791590" cy="765864"/>
          </a:xfrm>
          <a:custGeom>
            <a:avLst/>
            <a:gdLst/>
            <a:ahLst/>
            <a:cxnLst/>
            <a:rect l="l" t="t" r="r" b="b"/>
            <a:pathLst>
              <a:path w="791590" h="765864">
                <a:moveTo>
                  <a:pt x="0" y="0"/>
                </a:moveTo>
                <a:lnTo>
                  <a:pt x="791590" y="0"/>
                </a:lnTo>
                <a:lnTo>
                  <a:pt x="791590" y="765863"/>
                </a:lnTo>
                <a:lnTo>
                  <a:pt x="0" y="7658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1866350" y="7760963"/>
            <a:ext cx="3990573" cy="495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4"/>
              </a:lnSpc>
            </a:pPr>
            <a:r>
              <a:rPr lang="en-US" sz="2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 специальности: </a:t>
            </a:r>
          </a:p>
        </p:txBody>
      </p:sp>
      <p:sp>
        <p:nvSpPr>
          <p:cNvPr id="36" name="Freeform 36"/>
          <p:cNvSpPr/>
          <p:nvPr/>
        </p:nvSpPr>
        <p:spPr>
          <a:xfrm>
            <a:off x="7646912" y="8675997"/>
            <a:ext cx="992877" cy="724800"/>
          </a:xfrm>
          <a:custGeom>
            <a:avLst/>
            <a:gdLst/>
            <a:ahLst/>
            <a:cxnLst/>
            <a:rect l="l" t="t" r="r" b="b"/>
            <a:pathLst>
              <a:path w="992877" h="724800">
                <a:moveTo>
                  <a:pt x="0" y="0"/>
                </a:moveTo>
                <a:lnTo>
                  <a:pt x="992876" y="0"/>
                </a:lnTo>
                <a:lnTo>
                  <a:pt x="992876" y="724800"/>
                </a:lnTo>
                <a:lnTo>
                  <a:pt x="0" y="72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4912280" y="8636416"/>
            <a:ext cx="848602" cy="765864"/>
          </a:xfrm>
          <a:custGeom>
            <a:avLst/>
            <a:gdLst/>
            <a:ahLst/>
            <a:cxnLst/>
            <a:rect l="l" t="t" r="r" b="b"/>
            <a:pathLst>
              <a:path w="848602" h="765864">
                <a:moveTo>
                  <a:pt x="0" y="0"/>
                </a:moveTo>
                <a:lnTo>
                  <a:pt x="848603" y="0"/>
                </a:lnTo>
                <a:lnTo>
                  <a:pt x="848603" y="765863"/>
                </a:lnTo>
                <a:lnTo>
                  <a:pt x="0" y="76586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11098117" y="8584121"/>
            <a:ext cx="801103" cy="801103"/>
          </a:xfrm>
          <a:custGeom>
            <a:avLst/>
            <a:gdLst/>
            <a:ahLst/>
            <a:cxnLst/>
            <a:rect l="l" t="t" r="r" b="b"/>
            <a:pathLst>
              <a:path w="801103" h="801103">
                <a:moveTo>
                  <a:pt x="0" y="0"/>
                </a:moveTo>
                <a:lnTo>
                  <a:pt x="801103" y="0"/>
                </a:lnTo>
                <a:lnTo>
                  <a:pt x="801103" y="801103"/>
                </a:lnTo>
                <a:lnTo>
                  <a:pt x="0" y="80110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39" name="TextBox 39"/>
          <p:cNvSpPr txBox="1"/>
          <p:nvPr/>
        </p:nvSpPr>
        <p:spPr>
          <a:xfrm>
            <a:off x="2761537" y="8757364"/>
            <a:ext cx="2393657" cy="48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24 юриста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970433" y="8757364"/>
            <a:ext cx="2393657" cy="48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 врача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883070" y="8785939"/>
            <a:ext cx="2393657" cy="48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 педагога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127820" y="8785939"/>
            <a:ext cx="2393657" cy="481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 психолога</a:t>
            </a:r>
          </a:p>
        </p:txBody>
      </p:sp>
      <p:sp>
        <p:nvSpPr>
          <p:cNvPr id="43" name="Freeform 43"/>
          <p:cNvSpPr/>
          <p:nvPr/>
        </p:nvSpPr>
        <p:spPr>
          <a:xfrm>
            <a:off x="393915" y="8214411"/>
            <a:ext cx="1361248" cy="1735416"/>
          </a:xfrm>
          <a:custGeom>
            <a:avLst/>
            <a:gdLst/>
            <a:ahLst/>
            <a:cxnLst/>
            <a:rect l="l" t="t" r="r" b="b"/>
            <a:pathLst>
              <a:path w="1361248" h="1735416">
                <a:moveTo>
                  <a:pt x="0" y="0"/>
                </a:moveTo>
                <a:lnTo>
                  <a:pt x="1361248" y="0"/>
                </a:lnTo>
                <a:lnTo>
                  <a:pt x="1361248" y="1735415"/>
                </a:lnTo>
                <a:lnTo>
                  <a:pt x="0" y="1735415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r="-246510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604541" y="945122"/>
            <a:ext cx="5814625" cy="9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2"/>
              </a:lnSpc>
            </a:pPr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5353912" y="620497"/>
            <a:ext cx="7786261" cy="538105"/>
            <a:chOff x="0" y="0"/>
            <a:chExt cx="10381681" cy="717473"/>
          </a:xfrm>
        </p:grpSpPr>
        <p:sp>
          <p:nvSpPr>
            <p:cNvPr id="6" name="TextBox 6"/>
            <p:cNvSpPr txBox="1"/>
            <p:nvPr/>
          </p:nvSpPr>
          <p:spPr>
            <a:xfrm>
              <a:off x="0" y="-48657"/>
              <a:ext cx="10381681" cy="652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30"/>
                </a:lnSpc>
                <a:spcBef>
                  <a:spcPct val="0"/>
                </a:spcBef>
              </a:pPr>
              <a:r>
                <a:rPr lang="en-US" sz="3000" b="1" spc="9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КОНСОЛИДИРОВАННЫЙ ДОКЛАД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22109"/>
              <a:ext cx="10381681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61011" y="1775593"/>
            <a:ext cx="16520754" cy="744146"/>
            <a:chOff x="0" y="0"/>
            <a:chExt cx="9024719" cy="4065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024720" cy="406501"/>
            </a:xfrm>
            <a:custGeom>
              <a:avLst/>
              <a:gdLst/>
              <a:ahLst/>
              <a:cxnLst/>
              <a:rect l="l" t="t" r="r" b="b"/>
              <a:pathLst>
                <a:path w="9024720" h="406501">
                  <a:moveTo>
                    <a:pt x="22025" y="0"/>
                  </a:moveTo>
                  <a:lnTo>
                    <a:pt x="9002695" y="0"/>
                  </a:lnTo>
                  <a:cubicBezTo>
                    <a:pt x="9014859" y="0"/>
                    <a:pt x="9024720" y="9861"/>
                    <a:pt x="9024720" y="22025"/>
                  </a:cubicBezTo>
                  <a:lnTo>
                    <a:pt x="9024720" y="384476"/>
                  </a:lnTo>
                  <a:cubicBezTo>
                    <a:pt x="9024720" y="390318"/>
                    <a:pt x="9022399" y="395920"/>
                    <a:pt x="9018269" y="400050"/>
                  </a:cubicBezTo>
                  <a:cubicBezTo>
                    <a:pt x="9014138" y="404181"/>
                    <a:pt x="9008536" y="406501"/>
                    <a:pt x="9002695" y="406501"/>
                  </a:cubicBezTo>
                  <a:lnTo>
                    <a:pt x="22025" y="406501"/>
                  </a:lnTo>
                  <a:cubicBezTo>
                    <a:pt x="9861" y="406501"/>
                    <a:pt x="0" y="396640"/>
                    <a:pt x="0" y="384476"/>
                  </a:cubicBezTo>
                  <a:lnTo>
                    <a:pt x="0" y="22025"/>
                  </a:lnTo>
                  <a:cubicBezTo>
                    <a:pt x="0" y="9861"/>
                    <a:pt x="9861" y="0"/>
                    <a:pt x="2202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90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9024719" cy="4541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986516" y="1803461"/>
            <a:ext cx="1780009" cy="744146"/>
            <a:chOff x="0" y="0"/>
            <a:chExt cx="972358" cy="40650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72358" cy="406501"/>
            </a:xfrm>
            <a:custGeom>
              <a:avLst/>
              <a:gdLst/>
              <a:ahLst/>
              <a:cxnLst/>
              <a:rect l="l" t="t" r="r" b="b"/>
              <a:pathLst>
                <a:path w="972358" h="406501">
                  <a:moveTo>
                    <a:pt x="0" y="0"/>
                  </a:moveTo>
                  <a:lnTo>
                    <a:pt x="769158" y="0"/>
                  </a:lnTo>
                  <a:lnTo>
                    <a:pt x="972358" y="203251"/>
                  </a:lnTo>
                  <a:lnTo>
                    <a:pt x="769158" y="406501"/>
                  </a:lnTo>
                  <a:lnTo>
                    <a:pt x="0" y="406501"/>
                  </a:lnTo>
                  <a:lnTo>
                    <a:pt x="203200" y="2032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BA3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77800" y="-47625"/>
              <a:ext cx="718358" cy="4541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37161" y="1893338"/>
            <a:ext cx="5183246" cy="474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5"/>
              </a:lnSpc>
              <a:spcBef>
                <a:spcPct val="0"/>
              </a:spcBef>
            </a:pPr>
            <a:r>
              <a:rPr lang="en-US" sz="2682" b="1" spc="26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Транспарентность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18471" y="1939095"/>
            <a:ext cx="10463294" cy="432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5"/>
              </a:lnSpc>
              <a:spcBef>
                <a:spcPct val="0"/>
              </a:spcBef>
            </a:pPr>
            <a:r>
              <a:rPr lang="en-US" sz="2482" b="1" spc="24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Обеспечение транспарентности процесса НПМ и его отчетности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61011" y="2857169"/>
            <a:ext cx="16520754" cy="1256633"/>
            <a:chOff x="0" y="0"/>
            <a:chExt cx="9024719" cy="68645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024720" cy="686455"/>
            </a:xfrm>
            <a:custGeom>
              <a:avLst/>
              <a:gdLst/>
              <a:ahLst/>
              <a:cxnLst/>
              <a:rect l="l" t="t" r="r" b="b"/>
              <a:pathLst>
                <a:path w="9024720" h="686455">
                  <a:moveTo>
                    <a:pt x="22025" y="0"/>
                  </a:moveTo>
                  <a:lnTo>
                    <a:pt x="9002695" y="0"/>
                  </a:lnTo>
                  <a:cubicBezTo>
                    <a:pt x="9014859" y="0"/>
                    <a:pt x="9024720" y="9861"/>
                    <a:pt x="9024720" y="22025"/>
                  </a:cubicBezTo>
                  <a:lnTo>
                    <a:pt x="9024720" y="664430"/>
                  </a:lnTo>
                  <a:cubicBezTo>
                    <a:pt x="9024720" y="676594"/>
                    <a:pt x="9014859" y="686455"/>
                    <a:pt x="9002695" y="686455"/>
                  </a:cubicBezTo>
                  <a:lnTo>
                    <a:pt x="22025" y="686455"/>
                  </a:lnTo>
                  <a:cubicBezTo>
                    <a:pt x="9861" y="686455"/>
                    <a:pt x="0" y="676594"/>
                    <a:pt x="0" y="664430"/>
                  </a:cubicBezTo>
                  <a:lnTo>
                    <a:pt x="0" y="22025"/>
                  </a:lnTo>
                  <a:cubicBezTo>
                    <a:pt x="0" y="9861"/>
                    <a:pt x="9861" y="0"/>
                    <a:pt x="2202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90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0"/>
            </a:gra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9024719" cy="734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986516" y="2862414"/>
            <a:ext cx="1793302" cy="1251388"/>
            <a:chOff x="0" y="0"/>
            <a:chExt cx="979619" cy="68359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79619" cy="683590"/>
            </a:xfrm>
            <a:custGeom>
              <a:avLst/>
              <a:gdLst/>
              <a:ahLst/>
              <a:cxnLst/>
              <a:rect l="l" t="t" r="r" b="b"/>
              <a:pathLst>
                <a:path w="979619" h="683590">
                  <a:moveTo>
                    <a:pt x="0" y="0"/>
                  </a:moveTo>
                  <a:lnTo>
                    <a:pt x="776419" y="0"/>
                  </a:lnTo>
                  <a:lnTo>
                    <a:pt x="979619" y="341795"/>
                  </a:lnTo>
                  <a:lnTo>
                    <a:pt x="776419" y="683590"/>
                  </a:lnTo>
                  <a:lnTo>
                    <a:pt x="0" y="683590"/>
                  </a:lnTo>
                  <a:lnTo>
                    <a:pt x="203200" y="3417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BA36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177800" y="-47625"/>
              <a:ext cx="725619" cy="73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366552" y="2928742"/>
            <a:ext cx="3199334" cy="951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5"/>
              </a:lnSpc>
              <a:spcBef>
                <a:spcPct val="0"/>
              </a:spcBef>
            </a:pPr>
            <a:r>
              <a:rPr lang="en-US" sz="2682" b="1" spc="26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Объективная информация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918471" y="2805264"/>
            <a:ext cx="10723533" cy="1308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5"/>
              </a:lnSpc>
              <a:spcBef>
                <a:spcPct val="0"/>
              </a:spcBef>
            </a:pPr>
            <a:r>
              <a:rPr lang="en-US" sz="2482" b="1" spc="24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Предоставление центральным и местным исполнительным органам объективной информации о состоянии защищенности прав и свобод человека</a:t>
            </a:r>
          </a:p>
        </p:txBody>
      </p:sp>
      <p:sp>
        <p:nvSpPr>
          <p:cNvPr id="24" name="Freeform 24"/>
          <p:cNvSpPr/>
          <p:nvPr/>
        </p:nvSpPr>
        <p:spPr>
          <a:xfrm>
            <a:off x="393915" y="8221357"/>
            <a:ext cx="1361248" cy="1735416"/>
          </a:xfrm>
          <a:custGeom>
            <a:avLst/>
            <a:gdLst/>
            <a:ahLst/>
            <a:cxnLst/>
            <a:rect l="l" t="t" r="r" b="b"/>
            <a:pathLst>
              <a:path w="1361248" h="1735416">
                <a:moveTo>
                  <a:pt x="0" y="0"/>
                </a:moveTo>
                <a:lnTo>
                  <a:pt x="1361248" y="0"/>
                </a:lnTo>
                <a:lnTo>
                  <a:pt x="1361248" y="1735415"/>
                </a:lnTo>
                <a:lnTo>
                  <a:pt x="0" y="17354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46510"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2246942" y="7385181"/>
            <a:ext cx="14529824" cy="969891"/>
            <a:chOff x="0" y="0"/>
            <a:chExt cx="6023140" cy="40205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023140" cy="402055"/>
            </a:xfrm>
            <a:custGeom>
              <a:avLst/>
              <a:gdLst/>
              <a:ahLst/>
              <a:cxnLst/>
              <a:rect l="l" t="t" r="r" b="b"/>
              <a:pathLst>
                <a:path w="6023140" h="402055">
                  <a:moveTo>
                    <a:pt x="53283" y="0"/>
                  </a:moveTo>
                  <a:lnTo>
                    <a:pt x="5969857" y="0"/>
                  </a:lnTo>
                  <a:cubicBezTo>
                    <a:pt x="5983988" y="0"/>
                    <a:pt x="5997541" y="5614"/>
                    <a:pt x="6007534" y="15606"/>
                  </a:cubicBezTo>
                  <a:cubicBezTo>
                    <a:pt x="6017526" y="25599"/>
                    <a:pt x="6023140" y="39151"/>
                    <a:pt x="6023140" y="53283"/>
                  </a:cubicBezTo>
                  <a:lnTo>
                    <a:pt x="6023140" y="348772"/>
                  </a:lnTo>
                  <a:cubicBezTo>
                    <a:pt x="6023140" y="362904"/>
                    <a:pt x="6017526" y="376457"/>
                    <a:pt x="6007534" y="386449"/>
                  </a:cubicBezTo>
                  <a:cubicBezTo>
                    <a:pt x="5997541" y="396441"/>
                    <a:pt x="5983988" y="402055"/>
                    <a:pt x="5969857" y="402055"/>
                  </a:cubicBezTo>
                  <a:lnTo>
                    <a:pt x="53283" y="402055"/>
                  </a:lnTo>
                  <a:cubicBezTo>
                    <a:pt x="23856" y="402055"/>
                    <a:pt x="0" y="378200"/>
                    <a:pt x="0" y="348772"/>
                  </a:cubicBezTo>
                  <a:lnTo>
                    <a:pt x="0" y="53283"/>
                  </a:lnTo>
                  <a:cubicBezTo>
                    <a:pt x="0" y="39151"/>
                    <a:pt x="5614" y="25599"/>
                    <a:pt x="15606" y="15606"/>
                  </a:cubicBezTo>
                  <a:cubicBezTo>
                    <a:pt x="25599" y="5614"/>
                    <a:pt x="39151" y="0"/>
                    <a:pt x="53283" y="0"/>
                  </a:cubicBezTo>
                  <a:close/>
                </a:path>
              </a:pathLst>
            </a:custGeom>
            <a:solidFill>
              <a:srgbClr val="FBB315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66675"/>
              <a:ext cx="6023140" cy="4687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5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855890" y="7669431"/>
            <a:ext cx="13643113" cy="376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2614" b="1">
                <a:solidFill>
                  <a:srgbClr val="050444"/>
                </a:solidFill>
                <a:latin typeface="Arimo Bold"/>
                <a:ea typeface="Arimo Bold"/>
                <a:cs typeface="Arimo Bold"/>
                <a:sym typeface="Arimo Bold"/>
              </a:rPr>
              <a:t>С момента внедрения в стране НПМ было опубликовано 9 докладов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856546" y="4423365"/>
            <a:ext cx="16520754" cy="919853"/>
            <a:chOff x="0" y="0"/>
            <a:chExt cx="9024719" cy="50248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024720" cy="502484"/>
            </a:xfrm>
            <a:custGeom>
              <a:avLst/>
              <a:gdLst/>
              <a:ahLst/>
              <a:cxnLst/>
              <a:rect l="l" t="t" r="r" b="b"/>
              <a:pathLst>
                <a:path w="9024720" h="502484">
                  <a:moveTo>
                    <a:pt x="22025" y="0"/>
                  </a:moveTo>
                  <a:lnTo>
                    <a:pt x="9002695" y="0"/>
                  </a:lnTo>
                  <a:cubicBezTo>
                    <a:pt x="9014859" y="0"/>
                    <a:pt x="9024720" y="9861"/>
                    <a:pt x="9024720" y="22025"/>
                  </a:cubicBezTo>
                  <a:lnTo>
                    <a:pt x="9024720" y="480459"/>
                  </a:lnTo>
                  <a:cubicBezTo>
                    <a:pt x="9024720" y="492623"/>
                    <a:pt x="9014859" y="502484"/>
                    <a:pt x="9002695" y="502484"/>
                  </a:cubicBezTo>
                  <a:lnTo>
                    <a:pt x="22025" y="502484"/>
                  </a:lnTo>
                  <a:cubicBezTo>
                    <a:pt x="9861" y="502484"/>
                    <a:pt x="0" y="492623"/>
                    <a:pt x="0" y="480459"/>
                  </a:cubicBezTo>
                  <a:lnTo>
                    <a:pt x="0" y="22025"/>
                  </a:lnTo>
                  <a:cubicBezTo>
                    <a:pt x="0" y="9861"/>
                    <a:pt x="9861" y="0"/>
                    <a:pt x="2202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90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0"/>
            </a:gradFill>
          </p:spPr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9024719" cy="5501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982051" y="4428610"/>
            <a:ext cx="1793302" cy="914608"/>
            <a:chOff x="0" y="0"/>
            <a:chExt cx="979619" cy="49961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79619" cy="499619"/>
            </a:xfrm>
            <a:custGeom>
              <a:avLst/>
              <a:gdLst/>
              <a:ahLst/>
              <a:cxnLst/>
              <a:rect l="l" t="t" r="r" b="b"/>
              <a:pathLst>
                <a:path w="979619" h="499619">
                  <a:moveTo>
                    <a:pt x="0" y="0"/>
                  </a:moveTo>
                  <a:lnTo>
                    <a:pt x="776419" y="0"/>
                  </a:lnTo>
                  <a:lnTo>
                    <a:pt x="979619" y="249809"/>
                  </a:lnTo>
                  <a:lnTo>
                    <a:pt x="776419" y="499619"/>
                  </a:lnTo>
                  <a:lnTo>
                    <a:pt x="0" y="499619"/>
                  </a:lnTo>
                  <a:lnTo>
                    <a:pt x="203200" y="2498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BA36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177800" y="-47625"/>
              <a:ext cx="725619" cy="5472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362087" y="4382660"/>
            <a:ext cx="3199334" cy="951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5"/>
              </a:lnSpc>
              <a:spcBef>
                <a:spcPct val="0"/>
              </a:spcBef>
            </a:pPr>
            <a:r>
              <a:rPr lang="en-US" sz="2682" b="1" spc="26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Приоритетные направления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914006" y="4371460"/>
            <a:ext cx="10723533" cy="870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5"/>
              </a:lnSpc>
              <a:spcBef>
                <a:spcPct val="0"/>
              </a:spcBef>
            </a:pPr>
            <a:r>
              <a:rPr lang="en-US" sz="2482" b="1" spc="24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Определение приоритетных направлений деятельности по решению имеющихся проблем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755163" y="5628968"/>
            <a:ext cx="16516289" cy="1308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5"/>
              </a:lnSpc>
              <a:spcBef>
                <a:spcPct val="0"/>
              </a:spcBef>
            </a:pPr>
            <a:r>
              <a:rPr lang="en-US" sz="2482" b="1" u="sng" spc="24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Основная цель</a:t>
            </a:r>
            <a:r>
              <a:rPr lang="en-US" sz="2482" b="1" spc="24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 доклада - обеспечение транспарентности процесса НПМ, его отчетности для обеспечения центральных и местных исполнительных органов объективной информацией о состоянии защищенности прав и свобод человека</a:t>
            </a:r>
          </a:p>
        </p:txBody>
      </p:sp>
      <p:sp>
        <p:nvSpPr>
          <p:cNvPr id="38" name="Freeform 38"/>
          <p:cNvSpPr/>
          <p:nvPr/>
        </p:nvSpPr>
        <p:spPr>
          <a:xfrm rot="-5400000">
            <a:off x="877592" y="6018985"/>
            <a:ext cx="716419" cy="509454"/>
          </a:xfrm>
          <a:custGeom>
            <a:avLst/>
            <a:gdLst/>
            <a:ahLst/>
            <a:cxnLst/>
            <a:rect l="l" t="t" r="r" b="b"/>
            <a:pathLst>
              <a:path w="716419" h="509454">
                <a:moveTo>
                  <a:pt x="0" y="0"/>
                </a:moveTo>
                <a:lnTo>
                  <a:pt x="716420" y="0"/>
                </a:lnTo>
                <a:lnTo>
                  <a:pt x="716420" y="509454"/>
                </a:lnTo>
                <a:lnTo>
                  <a:pt x="0" y="5094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604541" y="945122"/>
            <a:ext cx="5814625" cy="9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2"/>
              </a:lnSpc>
            </a:pPr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93915" y="8221357"/>
            <a:ext cx="1361248" cy="1735416"/>
          </a:xfrm>
          <a:custGeom>
            <a:avLst/>
            <a:gdLst/>
            <a:ahLst/>
            <a:cxnLst/>
            <a:rect l="l" t="t" r="r" b="b"/>
            <a:pathLst>
              <a:path w="1361248" h="1735416">
                <a:moveTo>
                  <a:pt x="0" y="0"/>
                </a:moveTo>
                <a:lnTo>
                  <a:pt x="1361248" y="0"/>
                </a:lnTo>
                <a:lnTo>
                  <a:pt x="1361248" y="1735415"/>
                </a:lnTo>
                <a:lnTo>
                  <a:pt x="0" y="17354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4651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028151" y="459144"/>
            <a:ext cx="7786261" cy="905643"/>
            <a:chOff x="0" y="0"/>
            <a:chExt cx="10381681" cy="1207523"/>
          </a:xfrm>
        </p:grpSpPr>
        <p:sp>
          <p:nvSpPr>
            <p:cNvPr id="7" name="TextBox 7"/>
            <p:cNvSpPr txBox="1"/>
            <p:nvPr/>
          </p:nvSpPr>
          <p:spPr>
            <a:xfrm>
              <a:off x="0" y="-48657"/>
              <a:ext cx="10381681" cy="1142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406"/>
                </a:lnSpc>
                <a:spcBef>
                  <a:spcPct val="0"/>
                </a:spcBef>
              </a:pPr>
              <a:r>
                <a:rPr lang="en-US" sz="2600" b="1" spc="78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КОЛИЧЕСТВО ПОДМАНДАТНЫХ УЧРЕЖДЕНИЙ НПМ 2014-2025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112159"/>
              <a:ext cx="10381681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32515" y="470624"/>
            <a:ext cx="19934585" cy="8797694"/>
          </a:xfrm>
          <a:prstGeom prst="rect">
            <a:avLst/>
          </a:prstGeom>
        </p:spPr>
      </p:pic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899570" y="8692952"/>
            <a:ext cx="2422069" cy="1362425"/>
            <a:chOff x="0" y="0"/>
            <a:chExt cx="6650228" cy="3740785"/>
          </a:xfrm>
        </p:grpSpPr>
        <p:sp>
          <p:nvSpPr>
            <p:cNvPr id="11" name="Freeform 11"/>
            <p:cNvSpPr/>
            <p:nvPr/>
          </p:nvSpPr>
          <p:spPr>
            <a:xfrm>
              <a:off x="0" y="595884"/>
              <a:ext cx="6650228" cy="2548890"/>
            </a:xfrm>
            <a:custGeom>
              <a:avLst/>
              <a:gdLst/>
              <a:ahLst/>
              <a:cxnLst/>
              <a:rect l="l" t="t" r="r" b="b"/>
              <a:pathLst>
                <a:path w="6650228" h="2548890">
                  <a:moveTo>
                    <a:pt x="6650228" y="2548890"/>
                  </a:moveTo>
                  <a:lnTo>
                    <a:pt x="0" y="2548890"/>
                  </a:lnTo>
                  <a:lnTo>
                    <a:pt x="0" y="0"/>
                  </a:lnTo>
                  <a:lnTo>
                    <a:pt x="6650228" y="0"/>
                  </a:lnTo>
                  <a:lnTo>
                    <a:pt x="6650228" y="2548890"/>
                  </a:lnTo>
                  <a:close/>
                </a:path>
              </a:pathLst>
            </a:custGeom>
            <a:blipFill>
              <a:blip r:embed="rId7"/>
              <a:stretch>
                <a:fillRect t="-77189" b="-251698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6650228" cy="3740785"/>
            </a:xfrm>
            <a:custGeom>
              <a:avLst/>
              <a:gdLst/>
              <a:ahLst/>
              <a:cxnLst/>
              <a:rect l="l" t="t" r="r" b="b"/>
              <a:pathLst>
                <a:path w="6650228" h="3740785">
                  <a:moveTo>
                    <a:pt x="6650228" y="3740785"/>
                  </a:moveTo>
                  <a:lnTo>
                    <a:pt x="0" y="3740785"/>
                  </a:lnTo>
                  <a:lnTo>
                    <a:pt x="0" y="0"/>
                  </a:lnTo>
                  <a:lnTo>
                    <a:pt x="6650228" y="0"/>
                  </a:lnTo>
                  <a:lnTo>
                    <a:pt x="6650228" y="3740785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4321639" y="8692952"/>
            <a:ext cx="2422069" cy="1362425"/>
            <a:chOff x="0" y="0"/>
            <a:chExt cx="6650228" cy="3740785"/>
          </a:xfrm>
        </p:grpSpPr>
        <p:sp>
          <p:nvSpPr>
            <p:cNvPr id="14" name="Freeform 14"/>
            <p:cNvSpPr/>
            <p:nvPr/>
          </p:nvSpPr>
          <p:spPr>
            <a:xfrm>
              <a:off x="0" y="595884"/>
              <a:ext cx="6650228" cy="2548890"/>
            </a:xfrm>
            <a:custGeom>
              <a:avLst/>
              <a:gdLst/>
              <a:ahLst/>
              <a:cxnLst/>
              <a:rect l="l" t="t" r="r" b="b"/>
              <a:pathLst>
                <a:path w="6650228" h="2548890">
                  <a:moveTo>
                    <a:pt x="6650228" y="2548890"/>
                  </a:moveTo>
                  <a:lnTo>
                    <a:pt x="0" y="2548890"/>
                  </a:lnTo>
                  <a:lnTo>
                    <a:pt x="0" y="0"/>
                  </a:lnTo>
                  <a:lnTo>
                    <a:pt x="6650228" y="0"/>
                  </a:lnTo>
                  <a:lnTo>
                    <a:pt x="6650228" y="2548890"/>
                  </a:lnTo>
                  <a:close/>
                </a:path>
              </a:pathLst>
            </a:custGeom>
            <a:blipFill>
              <a:blip r:embed="rId9"/>
              <a:stretch>
                <a:fillRect t="-47840" b="-47840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0" y="0"/>
              <a:ext cx="6650228" cy="3740785"/>
            </a:xfrm>
            <a:custGeom>
              <a:avLst/>
              <a:gdLst/>
              <a:ahLst/>
              <a:cxnLst/>
              <a:rect l="l" t="t" r="r" b="b"/>
              <a:pathLst>
                <a:path w="6650228" h="3740785">
                  <a:moveTo>
                    <a:pt x="6650228" y="3740785"/>
                  </a:moveTo>
                  <a:lnTo>
                    <a:pt x="0" y="3740785"/>
                  </a:lnTo>
                  <a:lnTo>
                    <a:pt x="0" y="0"/>
                  </a:lnTo>
                  <a:lnTo>
                    <a:pt x="6650228" y="0"/>
                  </a:lnTo>
                  <a:lnTo>
                    <a:pt x="6650228" y="3740785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6743708" y="8692952"/>
            <a:ext cx="2422069" cy="1362425"/>
            <a:chOff x="0" y="0"/>
            <a:chExt cx="6650228" cy="3740785"/>
          </a:xfrm>
        </p:grpSpPr>
        <p:sp>
          <p:nvSpPr>
            <p:cNvPr id="17" name="Freeform 17"/>
            <p:cNvSpPr/>
            <p:nvPr/>
          </p:nvSpPr>
          <p:spPr>
            <a:xfrm>
              <a:off x="0" y="595884"/>
              <a:ext cx="6650228" cy="2548890"/>
            </a:xfrm>
            <a:custGeom>
              <a:avLst/>
              <a:gdLst/>
              <a:ahLst/>
              <a:cxnLst/>
              <a:rect l="l" t="t" r="r" b="b"/>
              <a:pathLst>
                <a:path w="6650228" h="2548890">
                  <a:moveTo>
                    <a:pt x="6650228" y="2548890"/>
                  </a:moveTo>
                  <a:lnTo>
                    <a:pt x="0" y="2548890"/>
                  </a:lnTo>
                  <a:lnTo>
                    <a:pt x="0" y="0"/>
                  </a:lnTo>
                  <a:lnTo>
                    <a:pt x="6650228" y="0"/>
                  </a:lnTo>
                  <a:lnTo>
                    <a:pt x="6650228" y="2548890"/>
                  </a:lnTo>
                  <a:close/>
                </a:path>
              </a:pathLst>
            </a:custGeom>
            <a:blipFill>
              <a:blip r:embed="rId10"/>
              <a:stretch>
                <a:fillRect t="-53235" b="-172898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0" y="0"/>
              <a:ext cx="6650228" cy="3740785"/>
            </a:xfrm>
            <a:custGeom>
              <a:avLst/>
              <a:gdLst/>
              <a:ahLst/>
              <a:cxnLst/>
              <a:rect l="l" t="t" r="r" b="b"/>
              <a:pathLst>
                <a:path w="6650228" h="3740785">
                  <a:moveTo>
                    <a:pt x="6650228" y="3740785"/>
                  </a:moveTo>
                  <a:lnTo>
                    <a:pt x="0" y="3740785"/>
                  </a:lnTo>
                  <a:lnTo>
                    <a:pt x="0" y="0"/>
                  </a:lnTo>
                  <a:lnTo>
                    <a:pt x="6650228" y="0"/>
                  </a:lnTo>
                  <a:lnTo>
                    <a:pt x="6650228" y="3740785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9165777" y="8692952"/>
            <a:ext cx="2422069" cy="1362425"/>
            <a:chOff x="0" y="0"/>
            <a:chExt cx="6650228" cy="3740785"/>
          </a:xfrm>
        </p:grpSpPr>
        <p:sp>
          <p:nvSpPr>
            <p:cNvPr id="20" name="Freeform 20"/>
            <p:cNvSpPr/>
            <p:nvPr/>
          </p:nvSpPr>
          <p:spPr>
            <a:xfrm>
              <a:off x="0" y="595884"/>
              <a:ext cx="6650228" cy="2548890"/>
            </a:xfrm>
            <a:custGeom>
              <a:avLst/>
              <a:gdLst/>
              <a:ahLst/>
              <a:cxnLst/>
              <a:rect l="l" t="t" r="r" b="b"/>
              <a:pathLst>
                <a:path w="6650228" h="2548890">
                  <a:moveTo>
                    <a:pt x="6650228" y="2548890"/>
                  </a:moveTo>
                  <a:lnTo>
                    <a:pt x="0" y="2548890"/>
                  </a:lnTo>
                  <a:lnTo>
                    <a:pt x="0" y="0"/>
                  </a:lnTo>
                  <a:lnTo>
                    <a:pt x="6650228" y="0"/>
                  </a:lnTo>
                  <a:lnTo>
                    <a:pt x="6650228" y="2548890"/>
                  </a:lnTo>
                  <a:close/>
                </a:path>
              </a:pathLst>
            </a:custGeom>
            <a:blipFill>
              <a:blip r:embed="rId11"/>
              <a:stretch>
                <a:fillRect t="-36968" b="-36968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0" y="0"/>
              <a:ext cx="6650228" cy="3740785"/>
            </a:xfrm>
            <a:custGeom>
              <a:avLst/>
              <a:gdLst/>
              <a:ahLst/>
              <a:cxnLst/>
              <a:rect l="l" t="t" r="r" b="b"/>
              <a:pathLst>
                <a:path w="6650228" h="3740785">
                  <a:moveTo>
                    <a:pt x="6650228" y="3740785"/>
                  </a:moveTo>
                  <a:lnTo>
                    <a:pt x="0" y="3740785"/>
                  </a:lnTo>
                  <a:lnTo>
                    <a:pt x="0" y="0"/>
                  </a:lnTo>
                  <a:lnTo>
                    <a:pt x="6650228" y="0"/>
                  </a:lnTo>
                  <a:lnTo>
                    <a:pt x="6650228" y="3740785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11587847" y="8692952"/>
            <a:ext cx="2422069" cy="1362425"/>
            <a:chOff x="0" y="0"/>
            <a:chExt cx="6650228" cy="3740785"/>
          </a:xfrm>
        </p:grpSpPr>
        <p:sp>
          <p:nvSpPr>
            <p:cNvPr id="23" name="Freeform 23"/>
            <p:cNvSpPr/>
            <p:nvPr/>
          </p:nvSpPr>
          <p:spPr>
            <a:xfrm>
              <a:off x="0" y="595884"/>
              <a:ext cx="6650228" cy="2548890"/>
            </a:xfrm>
            <a:custGeom>
              <a:avLst/>
              <a:gdLst/>
              <a:ahLst/>
              <a:cxnLst/>
              <a:rect l="l" t="t" r="r" b="b"/>
              <a:pathLst>
                <a:path w="6650228" h="2548890">
                  <a:moveTo>
                    <a:pt x="6650228" y="2548890"/>
                  </a:moveTo>
                  <a:lnTo>
                    <a:pt x="0" y="2548890"/>
                  </a:lnTo>
                  <a:lnTo>
                    <a:pt x="0" y="0"/>
                  </a:lnTo>
                  <a:lnTo>
                    <a:pt x="6650228" y="0"/>
                  </a:lnTo>
                  <a:lnTo>
                    <a:pt x="6650228" y="2548890"/>
                  </a:lnTo>
                  <a:close/>
                </a:path>
              </a:pathLst>
            </a:custGeom>
            <a:blipFill>
              <a:blip r:embed="rId12"/>
              <a:stretch>
                <a:fillRect t="-47840" b="-47840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0" y="0"/>
              <a:ext cx="6650228" cy="3740785"/>
            </a:xfrm>
            <a:custGeom>
              <a:avLst/>
              <a:gdLst/>
              <a:ahLst/>
              <a:cxnLst/>
              <a:rect l="l" t="t" r="r" b="b"/>
              <a:pathLst>
                <a:path w="6650228" h="3740785">
                  <a:moveTo>
                    <a:pt x="6650228" y="3740785"/>
                  </a:moveTo>
                  <a:lnTo>
                    <a:pt x="0" y="3740785"/>
                  </a:lnTo>
                  <a:lnTo>
                    <a:pt x="0" y="0"/>
                  </a:lnTo>
                  <a:lnTo>
                    <a:pt x="6650228" y="0"/>
                  </a:lnTo>
                  <a:lnTo>
                    <a:pt x="6650228" y="3740785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5" name="Group 25"/>
          <p:cNvGrpSpPr>
            <a:grpSpLocks noChangeAspect="1"/>
          </p:cNvGrpSpPr>
          <p:nvPr/>
        </p:nvGrpSpPr>
        <p:grpSpPr>
          <a:xfrm>
            <a:off x="14009916" y="8692952"/>
            <a:ext cx="2422069" cy="1362425"/>
            <a:chOff x="0" y="0"/>
            <a:chExt cx="6650228" cy="3740785"/>
          </a:xfrm>
        </p:grpSpPr>
        <p:sp>
          <p:nvSpPr>
            <p:cNvPr id="26" name="Freeform 26"/>
            <p:cNvSpPr/>
            <p:nvPr/>
          </p:nvSpPr>
          <p:spPr>
            <a:xfrm>
              <a:off x="0" y="595884"/>
              <a:ext cx="6650228" cy="2548890"/>
            </a:xfrm>
            <a:custGeom>
              <a:avLst/>
              <a:gdLst/>
              <a:ahLst/>
              <a:cxnLst/>
              <a:rect l="l" t="t" r="r" b="b"/>
              <a:pathLst>
                <a:path w="6650228" h="2548890">
                  <a:moveTo>
                    <a:pt x="6650228" y="2548890"/>
                  </a:moveTo>
                  <a:lnTo>
                    <a:pt x="0" y="2548890"/>
                  </a:lnTo>
                  <a:lnTo>
                    <a:pt x="0" y="0"/>
                  </a:lnTo>
                  <a:lnTo>
                    <a:pt x="6650228" y="0"/>
                  </a:lnTo>
                  <a:lnTo>
                    <a:pt x="6650228" y="2548890"/>
                  </a:lnTo>
                  <a:close/>
                </a:path>
              </a:pathLst>
            </a:custGeom>
            <a:blipFill>
              <a:blip r:embed="rId13"/>
              <a:stretch>
                <a:fillRect t="-83061" b="-105498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0" y="0"/>
              <a:ext cx="6650228" cy="3740785"/>
            </a:xfrm>
            <a:custGeom>
              <a:avLst/>
              <a:gdLst/>
              <a:ahLst/>
              <a:cxnLst/>
              <a:rect l="l" t="t" r="r" b="b"/>
              <a:pathLst>
                <a:path w="6650228" h="3740785">
                  <a:moveTo>
                    <a:pt x="6650228" y="3740785"/>
                  </a:moveTo>
                  <a:lnTo>
                    <a:pt x="0" y="3740785"/>
                  </a:lnTo>
                  <a:lnTo>
                    <a:pt x="0" y="0"/>
                  </a:lnTo>
                  <a:lnTo>
                    <a:pt x="6650228" y="0"/>
                  </a:lnTo>
                  <a:lnTo>
                    <a:pt x="6650228" y="3740785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8" name="Group 28"/>
          <p:cNvGrpSpPr>
            <a:grpSpLocks noChangeAspect="1"/>
          </p:cNvGrpSpPr>
          <p:nvPr/>
        </p:nvGrpSpPr>
        <p:grpSpPr>
          <a:xfrm>
            <a:off x="16431985" y="8692952"/>
            <a:ext cx="2422069" cy="1362425"/>
            <a:chOff x="0" y="0"/>
            <a:chExt cx="6650228" cy="3740785"/>
          </a:xfrm>
        </p:grpSpPr>
        <p:sp>
          <p:nvSpPr>
            <p:cNvPr id="29" name="Freeform 29"/>
            <p:cNvSpPr/>
            <p:nvPr/>
          </p:nvSpPr>
          <p:spPr>
            <a:xfrm>
              <a:off x="0" y="595884"/>
              <a:ext cx="6650228" cy="2548890"/>
            </a:xfrm>
            <a:custGeom>
              <a:avLst/>
              <a:gdLst/>
              <a:ahLst/>
              <a:cxnLst/>
              <a:rect l="l" t="t" r="r" b="b"/>
              <a:pathLst>
                <a:path w="6650228" h="2548890">
                  <a:moveTo>
                    <a:pt x="6650228" y="2548890"/>
                  </a:moveTo>
                  <a:lnTo>
                    <a:pt x="0" y="2548890"/>
                  </a:lnTo>
                  <a:lnTo>
                    <a:pt x="0" y="0"/>
                  </a:lnTo>
                  <a:lnTo>
                    <a:pt x="6650228" y="0"/>
                  </a:lnTo>
                  <a:lnTo>
                    <a:pt x="6650228" y="2548890"/>
                  </a:lnTo>
                  <a:close/>
                </a:path>
              </a:pathLst>
            </a:custGeom>
            <a:blipFill>
              <a:blip r:embed="rId14"/>
              <a:stretch>
                <a:fillRect t="-47840" b="-47840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>
              <a:off x="0" y="0"/>
              <a:ext cx="6650228" cy="3740785"/>
            </a:xfrm>
            <a:custGeom>
              <a:avLst/>
              <a:gdLst/>
              <a:ahLst/>
              <a:cxnLst/>
              <a:rect l="l" t="t" r="r" b="b"/>
              <a:pathLst>
                <a:path w="6650228" h="3740785">
                  <a:moveTo>
                    <a:pt x="6650228" y="3740785"/>
                  </a:moveTo>
                  <a:lnTo>
                    <a:pt x="0" y="3740785"/>
                  </a:lnTo>
                  <a:lnTo>
                    <a:pt x="0" y="0"/>
                  </a:lnTo>
                  <a:lnTo>
                    <a:pt x="6650228" y="0"/>
                  </a:lnTo>
                  <a:lnTo>
                    <a:pt x="6650228" y="3740785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604541" y="945122"/>
            <a:ext cx="5814625" cy="9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2"/>
              </a:lnSpc>
            </a:pPr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93915" y="8221357"/>
            <a:ext cx="1361248" cy="1735416"/>
          </a:xfrm>
          <a:custGeom>
            <a:avLst/>
            <a:gdLst/>
            <a:ahLst/>
            <a:cxnLst/>
            <a:rect l="l" t="t" r="r" b="b"/>
            <a:pathLst>
              <a:path w="1361248" h="1735416">
                <a:moveTo>
                  <a:pt x="0" y="0"/>
                </a:moveTo>
                <a:lnTo>
                  <a:pt x="1361248" y="0"/>
                </a:lnTo>
                <a:lnTo>
                  <a:pt x="1361248" y="1735415"/>
                </a:lnTo>
                <a:lnTo>
                  <a:pt x="0" y="17354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4651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028151" y="642913"/>
            <a:ext cx="7786261" cy="538105"/>
            <a:chOff x="0" y="0"/>
            <a:chExt cx="10381681" cy="717473"/>
          </a:xfrm>
        </p:grpSpPr>
        <p:sp>
          <p:nvSpPr>
            <p:cNvPr id="7" name="TextBox 7"/>
            <p:cNvSpPr txBox="1"/>
            <p:nvPr/>
          </p:nvSpPr>
          <p:spPr>
            <a:xfrm>
              <a:off x="0" y="-48657"/>
              <a:ext cx="10381681" cy="652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30"/>
                </a:lnSpc>
                <a:spcBef>
                  <a:spcPct val="0"/>
                </a:spcBef>
              </a:pPr>
              <a:r>
                <a:rPr lang="en-US" sz="3000" b="1" spc="9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КОЛИЧЕСТВО УЧАСТНИКОВ НПМ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622109"/>
              <a:ext cx="10381681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2869" y="813706"/>
            <a:ext cx="13220062" cy="5755245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533746" y="2737040"/>
            <a:ext cx="5291246" cy="2501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5"/>
              </a:lnSpc>
            </a:pPr>
            <a:r>
              <a:rPr lang="en-US" sz="2382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Участниками НПМ являются юристы, правозащитники, социальные работники, врачи, преподаватели, журналисты, психологи и другие</a:t>
            </a:r>
          </a:p>
          <a:p>
            <a:pPr algn="ctr">
              <a:lnSpc>
                <a:spcPts val="3335"/>
              </a:lnSpc>
            </a:pPr>
            <a:endParaRPr lang="en-US" sz="2382" b="1">
              <a:solidFill>
                <a:srgbClr val="011453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384390" y="2521180"/>
            <a:ext cx="5609007" cy="2506677"/>
            <a:chOff x="0" y="0"/>
            <a:chExt cx="1477269" cy="66019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77269" cy="660195"/>
            </a:xfrm>
            <a:custGeom>
              <a:avLst/>
              <a:gdLst/>
              <a:ahLst/>
              <a:cxnLst/>
              <a:rect l="l" t="t" r="r" b="b"/>
              <a:pathLst>
                <a:path w="1477269" h="660195">
                  <a:moveTo>
                    <a:pt x="70394" y="0"/>
                  </a:moveTo>
                  <a:lnTo>
                    <a:pt x="1406876" y="0"/>
                  </a:lnTo>
                  <a:cubicBezTo>
                    <a:pt x="1445753" y="0"/>
                    <a:pt x="1477269" y="31516"/>
                    <a:pt x="1477269" y="70394"/>
                  </a:cubicBezTo>
                  <a:lnTo>
                    <a:pt x="1477269" y="589801"/>
                  </a:lnTo>
                  <a:cubicBezTo>
                    <a:pt x="1477269" y="628678"/>
                    <a:pt x="1445753" y="660195"/>
                    <a:pt x="1406876" y="660195"/>
                  </a:cubicBezTo>
                  <a:lnTo>
                    <a:pt x="70394" y="660195"/>
                  </a:lnTo>
                  <a:cubicBezTo>
                    <a:pt x="51724" y="660195"/>
                    <a:pt x="33819" y="652778"/>
                    <a:pt x="20618" y="639577"/>
                  </a:cubicBezTo>
                  <a:cubicBezTo>
                    <a:pt x="7416" y="626376"/>
                    <a:pt x="0" y="608471"/>
                    <a:pt x="0" y="589801"/>
                  </a:cubicBezTo>
                  <a:lnTo>
                    <a:pt x="0" y="70394"/>
                  </a:lnTo>
                  <a:cubicBezTo>
                    <a:pt x="0" y="31516"/>
                    <a:pt x="31516" y="0"/>
                    <a:pt x="7039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D3862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477269" cy="7078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984" y="4929007"/>
            <a:ext cx="13088663" cy="5733341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13630387" y="7169008"/>
            <a:ext cx="3806686" cy="1253338"/>
            <a:chOff x="0" y="0"/>
            <a:chExt cx="1002584" cy="33009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02584" cy="330097"/>
            </a:xfrm>
            <a:custGeom>
              <a:avLst/>
              <a:gdLst/>
              <a:ahLst/>
              <a:cxnLst/>
              <a:rect l="l" t="t" r="r" b="b"/>
              <a:pathLst>
                <a:path w="1002584" h="330097">
                  <a:moveTo>
                    <a:pt x="103722" y="0"/>
                  </a:moveTo>
                  <a:lnTo>
                    <a:pt x="898862" y="0"/>
                  </a:lnTo>
                  <a:cubicBezTo>
                    <a:pt x="926371" y="0"/>
                    <a:pt x="952753" y="10928"/>
                    <a:pt x="972204" y="30380"/>
                  </a:cubicBezTo>
                  <a:cubicBezTo>
                    <a:pt x="991656" y="49831"/>
                    <a:pt x="1002584" y="76213"/>
                    <a:pt x="1002584" y="103722"/>
                  </a:cubicBezTo>
                  <a:lnTo>
                    <a:pt x="1002584" y="226375"/>
                  </a:lnTo>
                  <a:cubicBezTo>
                    <a:pt x="1002584" y="253884"/>
                    <a:pt x="991656" y="280266"/>
                    <a:pt x="972204" y="299718"/>
                  </a:cubicBezTo>
                  <a:cubicBezTo>
                    <a:pt x="952753" y="319169"/>
                    <a:pt x="926371" y="330097"/>
                    <a:pt x="898862" y="330097"/>
                  </a:cubicBezTo>
                  <a:lnTo>
                    <a:pt x="103722" y="330097"/>
                  </a:lnTo>
                  <a:cubicBezTo>
                    <a:pt x="76213" y="330097"/>
                    <a:pt x="49831" y="319169"/>
                    <a:pt x="30380" y="299718"/>
                  </a:cubicBezTo>
                  <a:cubicBezTo>
                    <a:pt x="10928" y="280266"/>
                    <a:pt x="0" y="253884"/>
                    <a:pt x="0" y="226375"/>
                  </a:cubicBezTo>
                  <a:lnTo>
                    <a:pt x="0" y="103722"/>
                  </a:lnTo>
                  <a:cubicBezTo>
                    <a:pt x="0" y="76213"/>
                    <a:pt x="10928" y="49831"/>
                    <a:pt x="30380" y="30380"/>
                  </a:cubicBezTo>
                  <a:cubicBezTo>
                    <a:pt x="49831" y="10928"/>
                    <a:pt x="76213" y="0"/>
                    <a:pt x="10372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D3862"/>
              </a:solidFill>
              <a:prstDash val="solid"/>
              <a:round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002584" cy="377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r>
                <a:rPr lang="en-US" sz="1700" b="1" spc="17">
                  <a:solidFill>
                    <a:srgbClr val="FBFAFC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сссс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3961130" y="7278741"/>
            <a:ext cx="3145199" cy="905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</a:pPr>
            <a:r>
              <a:rPr lang="en-US" sz="25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Сменяемость участников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481933" y="6980050"/>
            <a:ext cx="761713" cy="339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4"/>
              </a:lnSpc>
            </a:pPr>
            <a:r>
              <a:rPr lang="en-US" sz="1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27%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59131" y="5981629"/>
            <a:ext cx="761713" cy="339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4"/>
              </a:lnSpc>
            </a:pPr>
            <a:r>
              <a:rPr lang="en-US" sz="1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43%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44136" y="6467475"/>
            <a:ext cx="761713" cy="339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4"/>
              </a:lnSpc>
            </a:pPr>
            <a:r>
              <a:rPr lang="en-US" sz="1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35%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751602" y="6996074"/>
            <a:ext cx="761713" cy="339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4"/>
              </a:lnSpc>
            </a:pPr>
            <a:r>
              <a:rPr lang="en-US" sz="1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25%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945103" y="6678333"/>
            <a:ext cx="761713" cy="339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4"/>
              </a:lnSpc>
            </a:pPr>
            <a:r>
              <a:rPr lang="en-US" sz="1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31%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260301" y="6376616"/>
            <a:ext cx="761713" cy="339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4"/>
              </a:lnSpc>
            </a:pPr>
            <a:r>
              <a:rPr lang="en-US" sz="1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37%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641139" y="6165758"/>
            <a:ext cx="761713" cy="339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4"/>
              </a:lnSpc>
            </a:pPr>
            <a:r>
              <a:rPr lang="en-US" sz="1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40%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957562" y="7281767"/>
            <a:ext cx="761713" cy="339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4"/>
              </a:lnSpc>
            </a:pPr>
            <a:r>
              <a:rPr lang="en-US" sz="1996" b="1">
                <a:solidFill>
                  <a:srgbClr val="0114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20%</a:t>
            </a:r>
          </a:p>
        </p:txBody>
      </p:sp>
      <p:sp>
        <p:nvSpPr>
          <p:cNvPr id="27" name="Freeform 27"/>
          <p:cNvSpPr/>
          <p:nvPr/>
        </p:nvSpPr>
        <p:spPr>
          <a:xfrm rot="-5400000">
            <a:off x="5889915" y="3538841"/>
            <a:ext cx="716419" cy="509454"/>
          </a:xfrm>
          <a:custGeom>
            <a:avLst/>
            <a:gdLst/>
            <a:ahLst/>
            <a:cxnLst/>
            <a:rect l="l" t="t" r="r" b="b"/>
            <a:pathLst>
              <a:path w="716419" h="509454">
                <a:moveTo>
                  <a:pt x="0" y="0"/>
                </a:moveTo>
                <a:lnTo>
                  <a:pt x="716419" y="0"/>
                </a:lnTo>
                <a:lnTo>
                  <a:pt x="716419" y="509454"/>
                </a:lnTo>
                <a:lnTo>
                  <a:pt x="0" y="5094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5400000">
            <a:off x="12940446" y="7571407"/>
            <a:ext cx="716419" cy="509454"/>
          </a:xfrm>
          <a:custGeom>
            <a:avLst/>
            <a:gdLst/>
            <a:ahLst/>
            <a:cxnLst/>
            <a:rect l="l" t="t" r="r" b="b"/>
            <a:pathLst>
              <a:path w="716419" h="509454">
                <a:moveTo>
                  <a:pt x="0" y="0"/>
                </a:moveTo>
                <a:lnTo>
                  <a:pt x="716420" y="0"/>
                </a:lnTo>
                <a:lnTo>
                  <a:pt x="716420" y="509454"/>
                </a:lnTo>
                <a:lnTo>
                  <a:pt x="0" y="5094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604541" y="945122"/>
            <a:ext cx="5814625" cy="9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2"/>
              </a:lnSpc>
            </a:pPr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5028151" y="459144"/>
            <a:ext cx="7786261" cy="905643"/>
            <a:chOff x="0" y="0"/>
            <a:chExt cx="10381681" cy="1207523"/>
          </a:xfrm>
        </p:grpSpPr>
        <p:sp>
          <p:nvSpPr>
            <p:cNvPr id="6" name="TextBox 6"/>
            <p:cNvSpPr txBox="1"/>
            <p:nvPr/>
          </p:nvSpPr>
          <p:spPr>
            <a:xfrm>
              <a:off x="0" y="-48657"/>
              <a:ext cx="10381681" cy="1142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06"/>
                </a:lnSpc>
              </a:pPr>
              <a:r>
                <a:rPr lang="en-US" sz="2600" b="1" spc="78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ВИДЫ И ПЕРИОДИЧНОСТЬ </a:t>
              </a:r>
            </a:p>
            <a:p>
              <a:pPr marL="0" lvl="0" indent="0" algn="ctr">
                <a:lnSpc>
                  <a:spcPts val="3406"/>
                </a:lnSpc>
                <a:spcBef>
                  <a:spcPct val="0"/>
                </a:spcBef>
              </a:pPr>
              <a:r>
                <a:rPr lang="en-US" sz="2600" b="1" spc="78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ПРЕВЕНТИВНЫХ ПОСЕЩЕНИЙ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112159"/>
              <a:ext cx="10381681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61011" y="2098028"/>
            <a:ext cx="16398289" cy="1488292"/>
            <a:chOff x="0" y="0"/>
            <a:chExt cx="8957821" cy="81300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957821" cy="813003"/>
            </a:xfrm>
            <a:custGeom>
              <a:avLst/>
              <a:gdLst/>
              <a:ahLst/>
              <a:cxnLst/>
              <a:rect l="l" t="t" r="r" b="b"/>
              <a:pathLst>
                <a:path w="8957821" h="813003">
                  <a:moveTo>
                    <a:pt x="0" y="0"/>
                  </a:moveTo>
                  <a:lnTo>
                    <a:pt x="8957821" y="0"/>
                  </a:lnTo>
                  <a:lnTo>
                    <a:pt x="8957821" y="813003"/>
                  </a:lnTo>
                  <a:lnTo>
                    <a:pt x="0" y="813003"/>
                  </a:ln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90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8957821" cy="8606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714537" y="2098028"/>
            <a:ext cx="1780009" cy="1488292"/>
            <a:chOff x="0" y="0"/>
            <a:chExt cx="972358" cy="8130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72358" cy="813003"/>
            </a:xfrm>
            <a:custGeom>
              <a:avLst/>
              <a:gdLst/>
              <a:ahLst/>
              <a:cxnLst/>
              <a:rect l="l" t="t" r="r" b="b"/>
              <a:pathLst>
                <a:path w="972358" h="813003">
                  <a:moveTo>
                    <a:pt x="0" y="0"/>
                  </a:moveTo>
                  <a:lnTo>
                    <a:pt x="769158" y="0"/>
                  </a:lnTo>
                  <a:lnTo>
                    <a:pt x="972358" y="406501"/>
                  </a:lnTo>
                  <a:lnTo>
                    <a:pt x="769158" y="813003"/>
                  </a:lnTo>
                  <a:lnTo>
                    <a:pt x="0" y="813003"/>
                  </a:lnTo>
                  <a:lnTo>
                    <a:pt x="203200" y="4065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BA3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77800" y="-47625"/>
              <a:ext cx="718358" cy="8606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34884" y="2458901"/>
            <a:ext cx="4923008" cy="632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15"/>
              </a:lnSpc>
              <a:spcBef>
                <a:spcPct val="0"/>
              </a:spcBef>
            </a:pPr>
            <a:r>
              <a:rPr lang="en-US" sz="3582" b="1" spc="35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ПЕРИОДИЧЕСКИЕ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653264" y="2491921"/>
            <a:ext cx="9606036" cy="599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5"/>
              </a:lnSpc>
              <a:spcBef>
                <a:spcPct val="0"/>
              </a:spcBef>
            </a:pPr>
            <a:r>
              <a:rPr lang="en-US" sz="3382" b="1" spc="33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не реже одного раза в четыре года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61011" y="3816140"/>
            <a:ext cx="16398289" cy="2380748"/>
            <a:chOff x="0" y="0"/>
            <a:chExt cx="8957821" cy="130052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957821" cy="1300521"/>
            </a:xfrm>
            <a:custGeom>
              <a:avLst/>
              <a:gdLst/>
              <a:ahLst/>
              <a:cxnLst/>
              <a:rect l="l" t="t" r="r" b="b"/>
              <a:pathLst>
                <a:path w="8957821" h="1300521">
                  <a:moveTo>
                    <a:pt x="0" y="0"/>
                  </a:moveTo>
                  <a:lnTo>
                    <a:pt x="8957821" y="0"/>
                  </a:lnTo>
                  <a:lnTo>
                    <a:pt x="8957821" y="1300521"/>
                  </a:lnTo>
                  <a:lnTo>
                    <a:pt x="0" y="1300521"/>
                  </a:ln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90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0"/>
            </a:gra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8957821" cy="1348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714537" y="3816140"/>
            <a:ext cx="1780009" cy="2380748"/>
            <a:chOff x="0" y="0"/>
            <a:chExt cx="972358" cy="130052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72358" cy="1300521"/>
            </a:xfrm>
            <a:custGeom>
              <a:avLst/>
              <a:gdLst/>
              <a:ahLst/>
              <a:cxnLst/>
              <a:rect l="l" t="t" r="r" b="b"/>
              <a:pathLst>
                <a:path w="972358" h="1300521">
                  <a:moveTo>
                    <a:pt x="0" y="0"/>
                  </a:moveTo>
                  <a:lnTo>
                    <a:pt x="769158" y="0"/>
                  </a:lnTo>
                  <a:lnTo>
                    <a:pt x="972358" y="650260"/>
                  </a:lnTo>
                  <a:lnTo>
                    <a:pt x="769158" y="1300521"/>
                  </a:lnTo>
                  <a:lnTo>
                    <a:pt x="0" y="1300521"/>
                  </a:lnTo>
                  <a:lnTo>
                    <a:pt x="203200" y="650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BA36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177800" y="-47625"/>
              <a:ext cx="718358" cy="1348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134884" y="4595971"/>
            <a:ext cx="4923008" cy="632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15"/>
              </a:lnSpc>
              <a:spcBef>
                <a:spcPct val="0"/>
              </a:spcBef>
            </a:pPr>
            <a:r>
              <a:rPr lang="en-US" sz="3582" b="1" spc="35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ПРОМЕЖУТОЧНЫЕ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53264" y="4326731"/>
            <a:ext cx="9606036" cy="1199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5"/>
              </a:lnSpc>
              <a:spcBef>
                <a:spcPct val="0"/>
              </a:spcBef>
            </a:pPr>
            <a:r>
              <a:rPr lang="en-US" sz="3382" b="1" spc="33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в период между периодическими превентивными посещениями 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861011" y="6435013"/>
            <a:ext cx="16398289" cy="2380748"/>
            <a:chOff x="0" y="0"/>
            <a:chExt cx="8957821" cy="130052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7821" cy="1300521"/>
            </a:xfrm>
            <a:custGeom>
              <a:avLst/>
              <a:gdLst/>
              <a:ahLst/>
              <a:cxnLst/>
              <a:rect l="l" t="t" r="r" b="b"/>
              <a:pathLst>
                <a:path w="8957821" h="1300521">
                  <a:moveTo>
                    <a:pt x="0" y="0"/>
                  </a:moveTo>
                  <a:lnTo>
                    <a:pt x="8957821" y="0"/>
                  </a:lnTo>
                  <a:lnTo>
                    <a:pt x="8957821" y="1300521"/>
                  </a:lnTo>
                  <a:lnTo>
                    <a:pt x="0" y="1300521"/>
                  </a:ln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90000"/>
                  </a:srgbClr>
                </a:gs>
                <a:gs pos="100000">
                  <a:srgbClr val="FFFFFF">
                    <a:alpha val="90000"/>
                  </a:srgbClr>
                </a:gs>
              </a:gsLst>
              <a:lin ang="0"/>
            </a:grad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8957821" cy="1348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714537" y="6435013"/>
            <a:ext cx="1780009" cy="2380748"/>
            <a:chOff x="0" y="0"/>
            <a:chExt cx="972358" cy="130052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72358" cy="1300521"/>
            </a:xfrm>
            <a:custGeom>
              <a:avLst/>
              <a:gdLst/>
              <a:ahLst/>
              <a:cxnLst/>
              <a:rect l="l" t="t" r="r" b="b"/>
              <a:pathLst>
                <a:path w="972358" h="1300521">
                  <a:moveTo>
                    <a:pt x="0" y="0"/>
                  </a:moveTo>
                  <a:lnTo>
                    <a:pt x="769158" y="0"/>
                  </a:lnTo>
                  <a:lnTo>
                    <a:pt x="972358" y="650260"/>
                  </a:lnTo>
                  <a:lnTo>
                    <a:pt x="769158" y="1300521"/>
                  </a:lnTo>
                  <a:lnTo>
                    <a:pt x="0" y="1300521"/>
                  </a:lnTo>
                  <a:lnTo>
                    <a:pt x="203200" y="650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BA36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177800" y="-47625"/>
              <a:ext cx="718358" cy="1348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134884" y="7214844"/>
            <a:ext cx="4923008" cy="632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15"/>
              </a:lnSpc>
              <a:spcBef>
                <a:spcPct val="0"/>
              </a:spcBef>
            </a:pPr>
            <a:r>
              <a:rPr lang="en-US" sz="3582" b="1" spc="35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СПЕЦИАЛЬНЫЕ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653264" y="7197013"/>
            <a:ext cx="8376263" cy="599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5"/>
              </a:lnSpc>
              <a:spcBef>
                <a:spcPct val="0"/>
              </a:spcBef>
            </a:pPr>
            <a:r>
              <a:rPr lang="en-US" sz="3382" b="1" spc="33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по сообщениям о применении пыток </a:t>
            </a:r>
          </a:p>
        </p:txBody>
      </p:sp>
      <p:sp>
        <p:nvSpPr>
          <p:cNvPr id="32" name="Freeform 32"/>
          <p:cNvSpPr/>
          <p:nvPr/>
        </p:nvSpPr>
        <p:spPr>
          <a:xfrm>
            <a:off x="393915" y="8221357"/>
            <a:ext cx="1361248" cy="1735416"/>
          </a:xfrm>
          <a:custGeom>
            <a:avLst/>
            <a:gdLst/>
            <a:ahLst/>
            <a:cxnLst/>
            <a:rect l="l" t="t" r="r" b="b"/>
            <a:pathLst>
              <a:path w="1361248" h="1735416">
                <a:moveTo>
                  <a:pt x="0" y="0"/>
                </a:moveTo>
                <a:lnTo>
                  <a:pt x="1361248" y="0"/>
                </a:lnTo>
                <a:lnTo>
                  <a:pt x="1361248" y="1735415"/>
                </a:lnTo>
                <a:lnTo>
                  <a:pt x="0" y="17354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46510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604541" y="945122"/>
            <a:ext cx="5814625" cy="9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2"/>
              </a:lnSpc>
            </a:pPr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93915" y="8221357"/>
            <a:ext cx="1361248" cy="1735416"/>
          </a:xfrm>
          <a:custGeom>
            <a:avLst/>
            <a:gdLst/>
            <a:ahLst/>
            <a:cxnLst/>
            <a:rect l="l" t="t" r="r" b="b"/>
            <a:pathLst>
              <a:path w="1361248" h="1735416">
                <a:moveTo>
                  <a:pt x="0" y="0"/>
                </a:moveTo>
                <a:lnTo>
                  <a:pt x="1361248" y="0"/>
                </a:lnTo>
                <a:lnTo>
                  <a:pt x="1361248" y="1735415"/>
                </a:lnTo>
                <a:lnTo>
                  <a:pt x="0" y="17354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4651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250870" y="733792"/>
            <a:ext cx="7786261" cy="441711"/>
            <a:chOff x="0" y="0"/>
            <a:chExt cx="10381681" cy="588949"/>
          </a:xfrm>
        </p:grpSpPr>
        <p:sp>
          <p:nvSpPr>
            <p:cNvPr id="7" name="TextBox 7"/>
            <p:cNvSpPr txBox="1"/>
            <p:nvPr/>
          </p:nvSpPr>
          <p:spPr>
            <a:xfrm>
              <a:off x="0" y="-39132"/>
              <a:ext cx="10381681" cy="514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144"/>
                </a:lnSpc>
                <a:spcBef>
                  <a:spcPct val="0"/>
                </a:spcBef>
              </a:pPr>
              <a:r>
                <a:rPr lang="en-US" sz="2400" b="1" spc="72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КОЛИЧЕСТВО ПРЕВЕНТИВНЫХ ПОСЕЩЕНИЙ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493585"/>
              <a:ext cx="10381681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14645" y="809685"/>
            <a:ext cx="18684122" cy="8128282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555913" y="1875596"/>
            <a:ext cx="16943006" cy="6091387"/>
            <a:chOff x="0" y="0"/>
            <a:chExt cx="4462355" cy="160431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462356" cy="1604316"/>
            </a:xfrm>
            <a:custGeom>
              <a:avLst/>
              <a:gdLst/>
              <a:ahLst/>
              <a:cxnLst/>
              <a:rect l="l" t="t" r="r" b="b"/>
              <a:pathLst>
                <a:path w="4462356" h="1604316">
                  <a:moveTo>
                    <a:pt x="23304" y="0"/>
                  </a:moveTo>
                  <a:lnTo>
                    <a:pt x="4439052" y="0"/>
                  </a:lnTo>
                  <a:cubicBezTo>
                    <a:pt x="4445232" y="0"/>
                    <a:pt x="4451160" y="2455"/>
                    <a:pt x="4455530" y="6826"/>
                  </a:cubicBezTo>
                  <a:cubicBezTo>
                    <a:pt x="4459900" y="11196"/>
                    <a:pt x="4462356" y="17123"/>
                    <a:pt x="4462356" y="23304"/>
                  </a:cubicBezTo>
                  <a:lnTo>
                    <a:pt x="4462356" y="1581012"/>
                  </a:lnTo>
                  <a:cubicBezTo>
                    <a:pt x="4462356" y="1587193"/>
                    <a:pt x="4459900" y="1593120"/>
                    <a:pt x="4455530" y="1597490"/>
                  </a:cubicBezTo>
                  <a:cubicBezTo>
                    <a:pt x="4451160" y="1601861"/>
                    <a:pt x="4445232" y="1604316"/>
                    <a:pt x="4439052" y="1604316"/>
                  </a:cubicBezTo>
                  <a:lnTo>
                    <a:pt x="23304" y="1604316"/>
                  </a:lnTo>
                  <a:cubicBezTo>
                    <a:pt x="17123" y="1604316"/>
                    <a:pt x="11196" y="1601861"/>
                    <a:pt x="6826" y="1597490"/>
                  </a:cubicBezTo>
                  <a:cubicBezTo>
                    <a:pt x="2455" y="1593120"/>
                    <a:pt x="0" y="1587193"/>
                    <a:pt x="0" y="1581012"/>
                  </a:cubicBezTo>
                  <a:lnTo>
                    <a:pt x="0" y="23304"/>
                  </a:lnTo>
                  <a:cubicBezTo>
                    <a:pt x="0" y="17123"/>
                    <a:pt x="2455" y="11196"/>
                    <a:pt x="6826" y="6826"/>
                  </a:cubicBezTo>
                  <a:cubicBezTo>
                    <a:pt x="11196" y="2455"/>
                    <a:pt x="17123" y="0"/>
                    <a:pt x="2330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D3862"/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4462355" cy="16519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45966" y="2181868"/>
            <a:ext cx="16240033" cy="1616526"/>
            <a:chOff x="0" y="0"/>
            <a:chExt cx="4277210" cy="42575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7210" cy="425752"/>
            </a:xfrm>
            <a:custGeom>
              <a:avLst/>
              <a:gdLst/>
              <a:ahLst/>
              <a:cxnLst/>
              <a:rect l="l" t="t" r="r" b="b"/>
              <a:pathLst>
                <a:path w="4277210" h="425752">
                  <a:moveTo>
                    <a:pt x="20499" y="0"/>
                  </a:moveTo>
                  <a:lnTo>
                    <a:pt x="4256711" y="0"/>
                  </a:lnTo>
                  <a:cubicBezTo>
                    <a:pt x="4262148" y="0"/>
                    <a:pt x="4267362" y="2160"/>
                    <a:pt x="4271206" y="6004"/>
                  </a:cubicBezTo>
                  <a:cubicBezTo>
                    <a:pt x="4275051" y="9848"/>
                    <a:pt x="4277210" y="15062"/>
                    <a:pt x="4277210" y="20499"/>
                  </a:cubicBezTo>
                  <a:lnTo>
                    <a:pt x="4277210" y="405253"/>
                  </a:lnTo>
                  <a:cubicBezTo>
                    <a:pt x="4277210" y="410689"/>
                    <a:pt x="4275051" y="415903"/>
                    <a:pt x="4271206" y="419748"/>
                  </a:cubicBezTo>
                  <a:cubicBezTo>
                    <a:pt x="4267362" y="423592"/>
                    <a:pt x="4262148" y="425752"/>
                    <a:pt x="4256711" y="425752"/>
                  </a:cubicBezTo>
                  <a:lnTo>
                    <a:pt x="20499" y="425752"/>
                  </a:lnTo>
                  <a:cubicBezTo>
                    <a:pt x="15062" y="425752"/>
                    <a:pt x="9848" y="423592"/>
                    <a:pt x="6004" y="419748"/>
                  </a:cubicBezTo>
                  <a:cubicBezTo>
                    <a:pt x="2160" y="415903"/>
                    <a:pt x="0" y="410689"/>
                    <a:pt x="0" y="405253"/>
                  </a:cubicBezTo>
                  <a:lnTo>
                    <a:pt x="0" y="20499"/>
                  </a:lnTo>
                  <a:cubicBezTo>
                    <a:pt x="0" y="15062"/>
                    <a:pt x="2160" y="9848"/>
                    <a:pt x="6004" y="6004"/>
                  </a:cubicBezTo>
                  <a:cubicBezTo>
                    <a:pt x="9848" y="2160"/>
                    <a:pt x="15062" y="0"/>
                    <a:pt x="20499" y="0"/>
                  </a:cubicBezTo>
                  <a:close/>
                </a:path>
              </a:pathLst>
            </a:custGeom>
            <a:solidFill>
              <a:srgbClr val="FBB31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4277210" cy="4924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5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87463" y="2322175"/>
            <a:ext cx="1537138" cy="1335913"/>
          </a:xfrm>
          <a:custGeom>
            <a:avLst/>
            <a:gdLst/>
            <a:ahLst/>
            <a:cxnLst/>
            <a:rect l="l" t="t" r="r" b="b"/>
            <a:pathLst>
              <a:path w="1537138" h="1335913">
                <a:moveTo>
                  <a:pt x="0" y="0"/>
                </a:moveTo>
                <a:lnTo>
                  <a:pt x="1537138" y="0"/>
                </a:lnTo>
                <a:lnTo>
                  <a:pt x="1537138" y="1335912"/>
                </a:lnTo>
                <a:lnTo>
                  <a:pt x="0" y="13359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921318" y="4322481"/>
            <a:ext cx="1337717" cy="1142076"/>
          </a:xfrm>
          <a:custGeom>
            <a:avLst/>
            <a:gdLst/>
            <a:ahLst/>
            <a:cxnLst/>
            <a:rect l="l" t="t" r="r" b="b"/>
            <a:pathLst>
              <a:path w="1337717" h="1142076">
                <a:moveTo>
                  <a:pt x="0" y="0"/>
                </a:moveTo>
                <a:lnTo>
                  <a:pt x="1337717" y="0"/>
                </a:lnTo>
                <a:lnTo>
                  <a:pt x="1337717" y="1142076"/>
                </a:lnTo>
                <a:lnTo>
                  <a:pt x="0" y="11420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921318" y="5988432"/>
            <a:ext cx="1162394" cy="1159972"/>
          </a:xfrm>
          <a:custGeom>
            <a:avLst/>
            <a:gdLst/>
            <a:ahLst/>
            <a:cxnLst/>
            <a:rect l="l" t="t" r="r" b="b"/>
            <a:pathLst>
              <a:path w="1162394" h="1159972">
                <a:moveTo>
                  <a:pt x="0" y="0"/>
                </a:moveTo>
                <a:lnTo>
                  <a:pt x="1162394" y="0"/>
                </a:lnTo>
                <a:lnTo>
                  <a:pt x="1162394" y="1159972"/>
                </a:lnTo>
                <a:lnTo>
                  <a:pt x="0" y="11599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5399" y="7688510"/>
            <a:ext cx="1405432" cy="1405432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3243646" y="2720262"/>
            <a:ext cx="13755921" cy="76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49"/>
              </a:lnSpc>
            </a:pPr>
            <a:r>
              <a:rPr lang="en-US" sz="3900" b="1">
                <a:solidFill>
                  <a:srgbClr val="050444"/>
                </a:solidFill>
                <a:latin typeface="Arimo Bold"/>
                <a:ea typeface="Arimo Bold"/>
                <a:cs typeface="Arimo Bold"/>
                <a:sym typeface="Arimo Bold"/>
              </a:rPr>
              <a:t>    В 2024 ГОДУ ПРЕДСТАВИТЕЛЯМИ ПРОВЕДЕНО:</a:t>
            </a:r>
          </a:p>
          <a:p>
            <a:pPr algn="ctr">
              <a:lnSpc>
                <a:spcPts val="2275"/>
              </a:lnSpc>
            </a:pPr>
            <a:endParaRPr lang="en-US" sz="3900" b="1">
              <a:solidFill>
                <a:srgbClr val="050444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531743" y="4462354"/>
            <a:ext cx="4898594" cy="757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b="1">
                <a:solidFill>
                  <a:srgbClr val="ED1C24"/>
                </a:solidFill>
                <a:latin typeface="Arimo Bold"/>
                <a:ea typeface="Arimo Bold"/>
                <a:cs typeface="Arimo Bold"/>
                <a:sym typeface="Arimo Bold"/>
              </a:rPr>
              <a:t>791</a:t>
            </a:r>
            <a:r>
              <a:rPr lang="en-US" sz="43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4300" b="1">
                <a:solidFill>
                  <a:srgbClr val="001454"/>
                </a:solidFill>
                <a:latin typeface="Arimo Bold"/>
                <a:ea typeface="Arimo Bold"/>
                <a:cs typeface="Arimo Bold"/>
                <a:sym typeface="Arimo Bold"/>
              </a:rPr>
              <a:t>ПОСЕЩЕНИЕ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53985" y="6137254"/>
            <a:ext cx="6216224" cy="757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b="1">
                <a:solidFill>
                  <a:srgbClr val="E7191F"/>
                </a:solidFill>
                <a:latin typeface="Arimo Bold"/>
                <a:ea typeface="Arimo Bold"/>
                <a:cs typeface="Arimo Bold"/>
                <a:sym typeface="Arimo Bold"/>
              </a:rPr>
              <a:t>1 076</a:t>
            </a:r>
            <a:r>
              <a:rPr lang="en-US" sz="43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4300" b="1">
                <a:solidFill>
                  <a:srgbClr val="001454"/>
                </a:solidFill>
                <a:latin typeface="Arimo Bold"/>
                <a:ea typeface="Arimo Bold"/>
                <a:cs typeface="Arimo Bold"/>
                <a:sym typeface="Arimo Bold"/>
              </a:rPr>
              <a:t>РЕКОМЕНДАЦИЙ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02459" y="7863158"/>
            <a:ext cx="5798478" cy="757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  <a:spcBef>
                <a:spcPct val="0"/>
              </a:spcBef>
            </a:pPr>
            <a:r>
              <a:rPr lang="en-US" sz="4300" b="1">
                <a:solidFill>
                  <a:srgbClr val="F10000"/>
                </a:solidFill>
                <a:latin typeface="Arimo Bold"/>
                <a:ea typeface="Arimo Bold"/>
                <a:cs typeface="Arimo Bold"/>
                <a:sym typeface="Arimo Bold"/>
              </a:rPr>
              <a:t>80%</a:t>
            </a:r>
            <a:r>
              <a:rPr lang="en-US" sz="43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4300" b="1">
                <a:solidFill>
                  <a:srgbClr val="001454"/>
                </a:solidFill>
                <a:latin typeface="Arimo Bold"/>
                <a:ea typeface="Arimo Bold"/>
                <a:cs typeface="Arimo Bold"/>
                <a:sym typeface="Arimo Bold"/>
              </a:rPr>
              <a:t>ИСПОЛНЕНО</a:t>
            </a:r>
          </a:p>
        </p:txBody>
      </p:sp>
      <p:sp>
        <p:nvSpPr>
          <p:cNvPr id="14" name="Freeform 14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5028151" y="630022"/>
            <a:ext cx="8295352" cy="563886"/>
            <a:chOff x="0" y="0"/>
            <a:chExt cx="11060470" cy="751848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58182"/>
              <a:ext cx="11060470" cy="6960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192"/>
                </a:lnSpc>
                <a:spcBef>
                  <a:spcPct val="0"/>
                </a:spcBef>
              </a:pPr>
              <a:r>
                <a:rPr lang="en-US" sz="3200" b="1" spc="96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ПРЕДСТАВИТЕЛИ ОМБУДСМЕНА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656484"/>
              <a:ext cx="11060470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393915" y="8221357"/>
            <a:ext cx="1361248" cy="1735416"/>
          </a:xfrm>
          <a:custGeom>
            <a:avLst/>
            <a:gdLst/>
            <a:ahLst/>
            <a:cxnLst/>
            <a:rect l="l" t="t" r="r" b="b"/>
            <a:pathLst>
              <a:path w="1361248" h="1735416">
                <a:moveTo>
                  <a:pt x="0" y="0"/>
                </a:moveTo>
                <a:lnTo>
                  <a:pt x="1361248" y="0"/>
                </a:lnTo>
                <a:lnTo>
                  <a:pt x="1361248" y="1735415"/>
                </a:lnTo>
                <a:lnTo>
                  <a:pt x="0" y="173541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r="-246510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721" y="3696385"/>
            <a:ext cx="4507552" cy="4507552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2193714" y="8907922"/>
            <a:ext cx="622066" cy="62206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ACC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028151" y="682283"/>
            <a:ext cx="8295352" cy="459365"/>
            <a:chOff x="0" y="0"/>
            <a:chExt cx="11060470" cy="612486"/>
          </a:xfrm>
        </p:grpSpPr>
        <p:sp>
          <p:nvSpPr>
            <p:cNvPr id="9" name="TextBox 9"/>
            <p:cNvSpPr txBox="1"/>
            <p:nvPr/>
          </p:nvSpPr>
          <p:spPr>
            <a:xfrm>
              <a:off x="0" y="-39132"/>
              <a:ext cx="11060470" cy="5376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75"/>
                </a:lnSpc>
                <a:spcBef>
                  <a:spcPct val="0"/>
                </a:spcBef>
              </a:pPr>
              <a:r>
                <a:rPr lang="en-US" sz="2500" b="1" spc="75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РЕЗУЛЬТАТЫ СОВМЕСТНЫХ ПОСЕЩЕНИЙ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517122"/>
              <a:ext cx="11060470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734784" y="1768928"/>
            <a:ext cx="5936476" cy="2104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2"/>
              </a:lnSpc>
            </a:pPr>
            <a:r>
              <a:rPr lang="en-US" sz="2923" b="1" spc="29">
                <a:solidFill>
                  <a:srgbClr val="011453"/>
                </a:solidFill>
                <a:latin typeface="Alegreya Bold"/>
                <a:ea typeface="Alegreya Bold"/>
                <a:cs typeface="Alegreya Bold"/>
                <a:sym typeface="Alegreya Bold"/>
              </a:rPr>
              <a:t>По предложению представителей Омбудсмена и участников НПМ </a:t>
            </a:r>
          </a:p>
          <a:p>
            <a:pPr algn="ctr">
              <a:lnSpc>
                <a:spcPts val="4404"/>
              </a:lnSpc>
              <a:spcBef>
                <a:spcPct val="0"/>
              </a:spcBef>
            </a:pPr>
            <a:r>
              <a:rPr lang="en-US" sz="3146" b="1" spc="31">
                <a:solidFill>
                  <a:srgbClr val="011453"/>
                </a:solidFill>
                <a:latin typeface="Alegreya Bold"/>
                <a:ea typeface="Alegreya Bold"/>
                <a:cs typeface="Alegreya Bold"/>
                <a:sym typeface="Alegreya Bold"/>
              </a:rPr>
              <a:t> привлечено к ответственности </a:t>
            </a:r>
            <a:r>
              <a:rPr lang="en-US" sz="3146" b="1" spc="31">
                <a:solidFill>
                  <a:srgbClr val="E7191F"/>
                </a:solidFill>
                <a:latin typeface="Alegreya Bold"/>
                <a:ea typeface="Alegreya Bold"/>
                <a:cs typeface="Alegreya Bold"/>
                <a:sym typeface="Alegreya Bold"/>
              </a:rPr>
              <a:t>224 должностных лица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419910" y="8117423"/>
            <a:ext cx="4547175" cy="472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2"/>
              </a:lnSpc>
              <a:spcBef>
                <a:spcPct val="0"/>
              </a:spcBef>
            </a:pPr>
            <a:r>
              <a:rPr lang="en-US" sz="2723" b="1" spc="27">
                <a:solidFill>
                  <a:srgbClr val="011453"/>
                </a:solidFill>
                <a:latin typeface="Alegreya Bold"/>
                <a:ea typeface="Alegreya Bold"/>
                <a:cs typeface="Alegreya Bold"/>
                <a:sym typeface="Alegreya Bold"/>
              </a:rPr>
              <a:t>87% дисциплинарная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04747" y="8954284"/>
            <a:ext cx="4547175" cy="472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2"/>
              </a:lnSpc>
              <a:spcBef>
                <a:spcPct val="0"/>
              </a:spcBef>
            </a:pPr>
            <a:r>
              <a:rPr lang="en-US" sz="2723" b="1" spc="27">
                <a:solidFill>
                  <a:srgbClr val="011453"/>
                </a:solidFill>
                <a:latin typeface="Alegreya Bold"/>
                <a:ea typeface="Alegreya Bold"/>
                <a:cs typeface="Alegreya Bold"/>
                <a:sym typeface="Alegreya Bold"/>
              </a:rPr>
              <a:t>13% административная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193714" y="8049851"/>
            <a:ext cx="622066" cy="62206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CE5E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393915" y="8221357"/>
            <a:ext cx="1361248" cy="1735416"/>
          </a:xfrm>
          <a:custGeom>
            <a:avLst/>
            <a:gdLst/>
            <a:ahLst/>
            <a:cxnLst/>
            <a:rect l="l" t="t" r="r" b="b"/>
            <a:pathLst>
              <a:path w="1361248" h="1735416">
                <a:moveTo>
                  <a:pt x="0" y="0"/>
                </a:moveTo>
                <a:lnTo>
                  <a:pt x="1361248" y="0"/>
                </a:lnTo>
                <a:lnTo>
                  <a:pt x="1361248" y="1735415"/>
                </a:lnTo>
                <a:lnTo>
                  <a:pt x="0" y="17354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246510"/>
            </a:stretch>
          </a:blipFill>
        </p:spPr>
      </p:sp>
      <p:grpSp>
        <p:nvGrpSpPr>
          <p:cNvPr id="18" name="Group 18"/>
          <p:cNvGrpSpPr/>
          <p:nvPr/>
        </p:nvGrpSpPr>
        <p:grpSpPr>
          <a:xfrm rot="5399999">
            <a:off x="9833030" y="2279396"/>
            <a:ext cx="7344942" cy="7588487"/>
            <a:chOff x="0" y="0"/>
            <a:chExt cx="4496578" cy="464567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496578" cy="4645676"/>
            </a:xfrm>
            <a:custGeom>
              <a:avLst/>
              <a:gdLst/>
              <a:ahLst/>
              <a:cxnLst/>
              <a:rect l="l" t="t" r="r" b="b"/>
              <a:pathLst>
                <a:path w="4496578" h="4645676">
                  <a:moveTo>
                    <a:pt x="22135" y="0"/>
                  </a:moveTo>
                  <a:lnTo>
                    <a:pt x="4474443" y="0"/>
                  </a:lnTo>
                  <a:cubicBezTo>
                    <a:pt x="4480313" y="0"/>
                    <a:pt x="4485944" y="2332"/>
                    <a:pt x="4490095" y="6483"/>
                  </a:cubicBezTo>
                  <a:cubicBezTo>
                    <a:pt x="4494246" y="10634"/>
                    <a:pt x="4496578" y="16264"/>
                    <a:pt x="4496578" y="22135"/>
                  </a:cubicBezTo>
                  <a:lnTo>
                    <a:pt x="4496578" y="4623541"/>
                  </a:lnTo>
                  <a:cubicBezTo>
                    <a:pt x="4496578" y="4635765"/>
                    <a:pt x="4486668" y="4645676"/>
                    <a:pt x="4474443" y="4645676"/>
                  </a:cubicBezTo>
                  <a:lnTo>
                    <a:pt x="22135" y="4645676"/>
                  </a:lnTo>
                  <a:cubicBezTo>
                    <a:pt x="16264" y="4645676"/>
                    <a:pt x="10634" y="4643344"/>
                    <a:pt x="6483" y="4639192"/>
                  </a:cubicBezTo>
                  <a:cubicBezTo>
                    <a:pt x="2332" y="4635042"/>
                    <a:pt x="0" y="4629411"/>
                    <a:pt x="0" y="4623541"/>
                  </a:cubicBezTo>
                  <a:lnTo>
                    <a:pt x="0" y="22135"/>
                  </a:lnTo>
                  <a:cubicBezTo>
                    <a:pt x="0" y="9910"/>
                    <a:pt x="9910" y="0"/>
                    <a:pt x="2213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64000"/>
                  </a:srgbClr>
                </a:gs>
                <a:gs pos="100000">
                  <a:srgbClr val="FFFFFF">
                    <a:alpha val="64000"/>
                  </a:srgbClr>
                </a:gs>
              </a:gsLst>
              <a:lin ang="0"/>
            </a:gradFill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4496578" cy="46933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38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9847051" y="2697319"/>
            <a:ext cx="7093606" cy="2162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4"/>
              </a:lnSpc>
              <a:spcBef>
                <a:spcPct val="0"/>
              </a:spcBef>
            </a:pPr>
            <a:r>
              <a:rPr lang="en-US" sz="2453" b="1" spc="24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В ходе посещения СИЗО по Жамбылской области и учреждения №55 Туркестанской области выявлены 154  лица, которым не отчислялись взносы на ОСМС, в том числе из-за просроченных документов</a:t>
            </a:r>
          </a:p>
        </p:txBody>
      </p:sp>
      <p:sp>
        <p:nvSpPr>
          <p:cNvPr id="22" name="Freeform 22"/>
          <p:cNvSpPr/>
          <p:nvPr/>
        </p:nvSpPr>
        <p:spPr>
          <a:xfrm>
            <a:off x="13067443" y="5088773"/>
            <a:ext cx="971366" cy="690749"/>
          </a:xfrm>
          <a:custGeom>
            <a:avLst/>
            <a:gdLst/>
            <a:ahLst/>
            <a:cxnLst/>
            <a:rect l="l" t="t" r="r" b="b"/>
            <a:pathLst>
              <a:path w="971366" h="690749">
                <a:moveTo>
                  <a:pt x="0" y="0"/>
                </a:moveTo>
                <a:lnTo>
                  <a:pt x="971366" y="0"/>
                </a:lnTo>
                <a:lnTo>
                  <a:pt x="971366" y="690749"/>
                </a:lnTo>
                <a:lnTo>
                  <a:pt x="0" y="6907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9881664" y="5955065"/>
            <a:ext cx="7058993" cy="3012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857" b="1" spc="28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Обеспечены выплатами на ОСМС и доступом к медобслуживанию, обеспечена выплата пенсий и взносов государства на ОСМС. К дисциплинарной ответственности привлечены 4 должностных лица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097298" y="2365173"/>
            <a:ext cx="8295352" cy="71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"/>
              </a:lnSpc>
            </a:pPr>
            <a:endParaRPr/>
          </a:p>
        </p:txBody>
      </p:sp>
      <p:grpSp>
        <p:nvGrpSpPr>
          <p:cNvPr id="25" name="Group 25"/>
          <p:cNvGrpSpPr/>
          <p:nvPr/>
        </p:nvGrpSpPr>
        <p:grpSpPr>
          <a:xfrm>
            <a:off x="9648982" y="1896118"/>
            <a:ext cx="7846388" cy="433583"/>
            <a:chOff x="0" y="0"/>
            <a:chExt cx="10461850" cy="578111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48657"/>
              <a:ext cx="10461850" cy="512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013"/>
                </a:lnSpc>
                <a:spcBef>
                  <a:spcPct val="0"/>
                </a:spcBef>
              </a:pPr>
              <a:r>
                <a:rPr lang="en-US" sz="2300" b="1" spc="69">
                  <a:solidFill>
                    <a:srgbClr val="113862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К ПРИМЕРУ: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482747"/>
              <a:ext cx="10461850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93915" y="8221357"/>
            <a:ext cx="1361248" cy="1735416"/>
          </a:xfrm>
          <a:custGeom>
            <a:avLst/>
            <a:gdLst/>
            <a:ahLst/>
            <a:cxnLst/>
            <a:rect l="l" t="t" r="r" b="b"/>
            <a:pathLst>
              <a:path w="1361248" h="1735416">
                <a:moveTo>
                  <a:pt x="0" y="0"/>
                </a:moveTo>
                <a:lnTo>
                  <a:pt x="1361248" y="0"/>
                </a:lnTo>
                <a:lnTo>
                  <a:pt x="1361248" y="1735415"/>
                </a:lnTo>
                <a:lnTo>
                  <a:pt x="0" y="17354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46510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5028151" y="642913"/>
            <a:ext cx="8295352" cy="538105"/>
            <a:chOff x="0" y="0"/>
            <a:chExt cx="11060470" cy="717473"/>
          </a:xfrm>
        </p:grpSpPr>
        <p:sp>
          <p:nvSpPr>
            <p:cNvPr id="6" name="TextBox 6"/>
            <p:cNvSpPr txBox="1"/>
            <p:nvPr/>
          </p:nvSpPr>
          <p:spPr>
            <a:xfrm>
              <a:off x="0" y="-48657"/>
              <a:ext cx="11060470" cy="652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930"/>
                </a:lnSpc>
                <a:spcBef>
                  <a:spcPct val="0"/>
                </a:spcBef>
              </a:pPr>
              <a:r>
                <a:rPr lang="en-US" sz="3000" b="1" spc="9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РЕФОРМЫ И ПРЕОБРАЗОВАНИЯ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22109"/>
              <a:ext cx="11060470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296217" y="2300593"/>
            <a:ext cx="5726123" cy="1109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3"/>
              </a:lnSpc>
            </a:pPr>
            <a:r>
              <a:rPr lang="en-US" sz="2597" b="1">
                <a:solidFill>
                  <a:srgbClr val="0D3862"/>
                </a:solidFill>
                <a:latin typeface="Arimo Bold"/>
                <a:ea typeface="Arimo Bold"/>
                <a:cs typeface="Arimo Bold"/>
                <a:sym typeface="Arimo Bold"/>
              </a:rPr>
              <a:t>ТЮРЕМНАЯ МЕДИЦИНА </a:t>
            </a:r>
          </a:p>
          <a:p>
            <a:pPr algn="ctr">
              <a:lnSpc>
                <a:spcPts val="2363"/>
              </a:lnSpc>
            </a:pPr>
            <a:r>
              <a:rPr lang="en-US" sz="2597" b="1">
                <a:solidFill>
                  <a:srgbClr val="0D3862"/>
                </a:solidFill>
                <a:latin typeface="Arimo Bold"/>
                <a:ea typeface="Arimo Bold"/>
                <a:cs typeface="Arimo Bold"/>
                <a:sym typeface="Arimo Bold"/>
              </a:rPr>
              <a:t>СТАЛА ЧАСТЬЮ ГРАЖДАНСКОГО ЗДРАВООХРАНЕНИЯ</a:t>
            </a:r>
          </a:p>
          <a:p>
            <a:pPr algn="ctr">
              <a:lnSpc>
                <a:spcPts val="1645"/>
              </a:lnSpc>
            </a:pPr>
            <a:endParaRPr lang="en-US" sz="2597" b="1">
              <a:solidFill>
                <a:srgbClr val="0D3862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903643" y="2281883"/>
            <a:ext cx="5917507" cy="1219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5"/>
              </a:lnSpc>
            </a:pPr>
            <a:r>
              <a:rPr lang="en-US" sz="2599" b="1">
                <a:solidFill>
                  <a:srgbClr val="113862"/>
                </a:solidFill>
                <a:latin typeface="Arimo Bold"/>
                <a:ea typeface="Arimo Bold"/>
                <a:cs typeface="Arimo Bold"/>
                <a:sym typeface="Arimo Bold"/>
              </a:rPr>
              <a:t>ПЕРЕСМОТРЕН ПОДХОД К НАЗНАЧЕНИЮ МЕР ПРЕСЕЧЕНИЯ, С УЧЕТОМ СОСТОЯНИЯ ЗДОРОВЬЯ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29884" y="4135189"/>
            <a:ext cx="5824176" cy="518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5"/>
              </a:lnSpc>
            </a:pPr>
            <a:r>
              <a:rPr lang="en-US" sz="2599" b="1">
                <a:solidFill>
                  <a:srgbClr val="0D3862"/>
                </a:solidFill>
                <a:latin typeface="Arimo Bold"/>
                <a:ea typeface="Arimo Bold"/>
                <a:cs typeface="Arimo Bold"/>
                <a:sym typeface="Arimo Bold"/>
              </a:rPr>
              <a:t>СПЛОШНОЙ ВИДЕОМОНИТОРИНГ</a:t>
            </a:r>
          </a:p>
          <a:p>
            <a:pPr algn="ctr">
              <a:lnSpc>
                <a:spcPts val="1581"/>
              </a:lnSpc>
            </a:pPr>
            <a:endParaRPr lang="en-US" sz="2599" b="1">
              <a:solidFill>
                <a:srgbClr val="0D3862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209027" y="4135189"/>
            <a:ext cx="5444514" cy="924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5"/>
              </a:lnSpc>
            </a:pPr>
            <a:r>
              <a:rPr lang="en-US" sz="2599" b="1">
                <a:solidFill>
                  <a:srgbClr val="113862"/>
                </a:solidFill>
                <a:latin typeface="Arimo Bold"/>
                <a:ea typeface="Arimo Bold"/>
                <a:cs typeface="Arimo Bold"/>
                <a:sym typeface="Arimo Bold"/>
              </a:rPr>
              <a:t>УВЕЛИЧЕН СРОК ЛИШЕНИЯ СВОБОДЫ ЗА ПЫТКИ ДО 12 ЛЕТ</a:t>
            </a:r>
          </a:p>
          <a:p>
            <a:pPr algn="ctr">
              <a:lnSpc>
                <a:spcPts val="2365"/>
              </a:lnSpc>
            </a:pPr>
            <a:endParaRPr lang="en-US" sz="2599" b="1">
              <a:solidFill>
                <a:srgbClr val="113862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348321" y="7260405"/>
            <a:ext cx="5028151" cy="924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5"/>
              </a:lnSpc>
            </a:pPr>
            <a:r>
              <a:rPr lang="en-US" sz="2599" b="1">
                <a:solidFill>
                  <a:srgbClr val="113862"/>
                </a:solidFill>
                <a:latin typeface="Arimo Bold"/>
                <a:ea typeface="Arimo Bold"/>
                <a:cs typeface="Arimo Bold"/>
                <a:sym typeface="Arimo Bold"/>
              </a:rPr>
              <a:t>ВВЕДЁН ЭЛЕКТРОННЫЙ КЛИНИЧЕСКИЙ ПРОТОКОЛ </a:t>
            </a:r>
          </a:p>
          <a:p>
            <a:pPr algn="ctr">
              <a:lnSpc>
                <a:spcPts val="2365"/>
              </a:lnSpc>
            </a:pPr>
            <a:endParaRPr lang="en-US" sz="2599" b="1">
              <a:solidFill>
                <a:srgbClr val="113862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401027" y="5697797"/>
            <a:ext cx="5028151" cy="924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5"/>
              </a:lnSpc>
            </a:pPr>
            <a:r>
              <a:rPr lang="en-US" sz="2599" b="1">
                <a:solidFill>
                  <a:srgbClr val="113862"/>
                </a:solidFill>
                <a:latin typeface="Arimo Bold"/>
                <a:ea typeface="Arimo Bold"/>
                <a:cs typeface="Arimo Bold"/>
                <a:sym typeface="Arimo Bold"/>
              </a:rPr>
              <a:t>УГОЛ. ОТВЕТСТВЕННОСТЬ ЗА ЖЕСТОКОЕ ОБРАЩЕНИЕ</a:t>
            </a:r>
          </a:p>
          <a:p>
            <a:pPr algn="ctr">
              <a:lnSpc>
                <a:spcPts val="2365"/>
              </a:lnSpc>
            </a:pPr>
            <a:endParaRPr lang="en-US" sz="2599" b="1">
              <a:solidFill>
                <a:srgbClr val="113862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525528" y="5716507"/>
            <a:ext cx="5028151" cy="924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5"/>
              </a:lnSpc>
            </a:pPr>
            <a:r>
              <a:rPr lang="en-US" sz="2599" b="1">
                <a:solidFill>
                  <a:srgbClr val="113862"/>
                </a:solidFill>
                <a:latin typeface="Arimo Bold"/>
                <a:ea typeface="Arimo Bold"/>
                <a:cs typeface="Arimo Bold"/>
                <a:sym typeface="Arimo Bold"/>
              </a:rPr>
              <a:t>В ТЮРЬМАХ УСТАНОВЛЕНЫ ЭЛЕКТРОННЫЕ ТЕРМИНАЛЫ </a:t>
            </a:r>
          </a:p>
          <a:p>
            <a:pPr algn="ctr">
              <a:lnSpc>
                <a:spcPts val="2365"/>
              </a:lnSpc>
            </a:pPr>
            <a:endParaRPr lang="en-US" sz="2599" b="1">
              <a:solidFill>
                <a:srgbClr val="113862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5" name="Freeform 15"/>
          <p:cNvSpPr/>
          <p:nvPr/>
        </p:nvSpPr>
        <p:spPr>
          <a:xfrm rot="-5400000">
            <a:off x="2892415" y="2288072"/>
            <a:ext cx="308971" cy="219712"/>
          </a:xfrm>
          <a:custGeom>
            <a:avLst/>
            <a:gdLst/>
            <a:ahLst/>
            <a:cxnLst/>
            <a:rect l="l" t="t" r="r" b="b"/>
            <a:pathLst>
              <a:path w="308971" h="219712">
                <a:moveTo>
                  <a:pt x="0" y="0"/>
                </a:moveTo>
                <a:lnTo>
                  <a:pt x="308970" y="0"/>
                </a:lnTo>
                <a:lnTo>
                  <a:pt x="308970" y="219712"/>
                </a:lnTo>
                <a:lnTo>
                  <a:pt x="0" y="2197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2892415" y="4122668"/>
            <a:ext cx="308971" cy="219712"/>
          </a:xfrm>
          <a:custGeom>
            <a:avLst/>
            <a:gdLst/>
            <a:ahLst/>
            <a:cxnLst/>
            <a:rect l="l" t="t" r="r" b="b"/>
            <a:pathLst>
              <a:path w="308971" h="219712">
                <a:moveTo>
                  <a:pt x="0" y="0"/>
                </a:moveTo>
                <a:lnTo>
                  <a:pt x="308970" y="0"/>
                </a:lnTo>
                <a:lnTo>
                  <a:pt x="308970" y="219713"/>
                </a:lnTo>
                <a:lnTo>
                  <a:pt x="0" y="2197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2892415" y="5774977"/>
            <a:ext cx="308971" cy="219712"/>
          </a:xfrm>
          <a:custGeom>
            <a:avLst/>
            <a:gdLst/>
            <a:ahLst/>
            <a:cxnLst/>
            <a:rect l="l" t="t" r="r" b="b"/>
            <a:pathLst>
              <a:path w="308971" h="219712">
                <a:moveTo>
                  <a:pt x="0" y="0"/>
                </a:moveTo>
                <a:lnTo>
                  <a:pt x="308970" y="0"/>
                </a:lnTo>
                <a:lnTo>
                  <a:pt x="308970" y="219713"/>
                </a:lnTo>
                <a:lnTo>
                  <a:pt x="0" y="2197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5400000">
            <a:off x="10648827" y="2288072"/>
            <a:ext cx="308971" cy="219712"/>
          </a:xfrm>
          <a:custGeom>
            <a:avLst/>
            <a:gdLst/>
            <a:ahLst/>
            <a:cxnLst/>
            <a:rect l="l" t="t" r="r" b="b"/>
            <a:pathLst>
              <a:path w="308971" h="219712">
                <a:moveTo>
                  <a:pt x="0" y="0"/>
                </a:moveTo>
                <a:lnTo>
                  <a:pt x="308970" y="0"/>
                </a:lnTo>
                <a:lnTo>
                  <a:pt x="308970" y="219712"/>
                </a:lnTo>
                <a:lnTo>
                  <a:pt x="0" y="2197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5400000">
            <a:off x="10648827" y="4073116"/>
            <a:ext cx="308971" cy="219712"/>
          </a:xfrm>
          <a:custGeom>
            <a:avLst/>
            <a:gdLst/>
            <a:ahLst/>
            <a:cxnLst/>
            <a:rect l="l" t="t" r="r" b="b"/>
            <a:pathLst>
              <a:path w="308971" h="219712">
                <a:moveTo>
                  <a:pt x="0" y="0"/>
                </a:moveTo>
                <a:lnTo>
                  <a:pt x="308970" y="0"/>
                </a:lnTo>
                <a:lnTo>
                  <a:pt x="308970" y="219712"/>
                </a:lnTo>
                <a:lnTo>
                  <a:pt x="0" y="2197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5400000">
            <a:off x="10648827" y="7266594"/>
            <a:ext cx="308971" cy="219712"/>
          </a:xfrm>
          <a:custGeom>
            <a:avLst/>
            <a:gdLst/>
            <a:ahLst/>
            <a:cxnLst/>
            <a:rect l="l" t="t" r="r" b="b"/>
            <a:pathLst>
              <a:path w="308971" h="219712">
                <a:moveTo>
                  <a:pt x="0" y="0"/>
                </a:moveTo>
                <a:lnTo>
                  <a:pt x="308970" y="0"/>
                </a:lnTo>
                <a:lnTo>
                  <a:pt x="308970" y="219712"/>
                </a:lnTo>
                <a:lnTo>
                  <a:pt x="0" y="2197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5400000">
            <a:off x="10701533" y="5703986"/>
            <a:ext cx="308971" cy="219712"/>
          </a:xfrm>
          <a:custGeom>
            <a:avLst/>
            <a:gdLst/>
            <a:ahLst/>
            <a:cxnLst/>
            <a:rect l="l" t="t" r="r" b="b"/>
            <a:pathLst>
              <a:path w="308971" h="219712">
                <a:moveTo>
                  <a:pt x="0" y="0"/>
                </a:moveTo>
                <a:lnTo>
                  <a:pt x="308971" y="0"/>
                </a:lnTo>
                <a:lnTo>
                  <a:pt x="308971" y="219712"/>
                </a:lnTo>
                <a:lnTo>
                  <a:pt x="0" y="2197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2" name="AutoShape 22"/>
          <p:cNvSpPr/>
          <p:nvPr/>
        </p:nvSpPr>
        <p:spPr>
          <a:xfrm>
            <a:off x="3695039" y="4620964"/>
            <a:ext cx="4616964" cy="0"/>
          </a:xfrm>
          <a:prstGeom prst="line">
            <a:avLst/>
          </a:prstGeom>
          <a:ln w="19050" cap="flat">
            <a:solidFill>
              <a:srgbClr val="FD9D2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>
            <a:off x="3627897" y="6551532"/>
            <a:ext cx="4684107" cy="0"/>
          </a:xfrm>
          <a:prstGeom prst="line">
            <a:avLst/>
          </a:prstGeom>
          <a:ln w="19050" cap="flat">
            <a:solidFill>
              <a:srgbClr val="FD9D2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>
            <a:off x="11692366" y="3568266"/>
            <a:ext cx="4684107" cy="0"/>
          </a:xfrm>
          <a:prstGeom prst="line">
            <a:avLst/>
          </a:prstGeom>
          <a:ln w="19050" cap="flat">
            <a:solidFill>
              <a:srgbClr val="FD9D2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>
            <a:off x="11692366" y="4893127"/>
            <a:ext cx="4684107" cy="0"/>
          </a:xfrm>
          <a:prstGeom prst="line">
            <a:avLst/>
          </a:prstGeom>
          <a:ln w="19050" cap="flat">
            <a:solidFill>
              <a:srgbClr val="FD9D2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>
            <a:off x="11692366" y="7967585"/>
            <a:ext cx="4684107" cy="0"/>
          </a:xfrm>
          <a:prstGeom prst="line">
            <a:avLst/>
          </a:prstGeom>
          <a:ln w="19050" cap="flat">
            <a:solidFill>
              <a:srgbClr val="FD9D2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>
            <a:off x="11745072" y="6427710"/>
            <a:ext cx="4684107" cy="0"/>
          </a:xfrm>
          <a:prstGeom prst="line">
            <a:avLst/>
          </a:prstGeom>
          <a:ln w="19050" cap="flat">
            <a:solidFill>
              <a:srgbClr val="FD9D2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>
            <a:off x="3695039" y="3400894"/>
            <a:ext cx="4616964" cy="0"/>
          </a:xfrm>
          <a:prstGeom prst="line">
            <a:avLst/>
          </a:prstGeom>
          <a:ln w="19050" cap="flat">
            <a:solidFill>
              <a:srgbClr val="FD9D2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9" name="TextBox 29"/>
          <p:cNvSpPr txBox="1"/>
          <p:nvPr/>
        </p:nvSpPr>
        <p:spPr>
          <a:xfrm>
            <a:off x="3302388" y="7018260"/>
            <a:ext cx="5583918" cy="89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4"/>
              </a:lnSpc>
            </a:pPr>
            <a:r>
              <a:rPr lang="en-US" sz="2499" b="1">
                <a:solidFill>
                  <a:srgbClr val="113862"/>
                </a:solidFill>
                <a:latin typeface="Arimo Bold"/>
                <a:ea typeface="Arimo Bold"/>
                <a:cs typeface="Arimo Bold"/>
                <a:sym typeface="Arimo Bold"/>
              </a:rPr>
              <a:t>РАССЛЕДОВАНИЕ ПЫТОК ПЕРЕДАНО В ИСКЛЮЧИТЕЛЬНУЮ КОМПЕТЕНЦИЮ ПРОКУРАТУРЫ</a:t>
            </a:r>
          </a:p>
        </p:txBody>
      </p:sp>
      <p:sp>
        <p:nvSpPr>
          <p:cNvPr id="30" name="Freeform 30"/>
          <p:cNvSpPr/>
          <p:nvPr/>
        </p:nvSpPr>
        <p:spPr>
          <a:xfrm rot="-5400000">
            <a:off x="2892415" y="7266594"/>
            <a:ext cx="308971" cy="219712"/>
          </a:xfrm>
          <a:custGeom>
            <a:avLst/>
            <a:gdLst/>
            <a:ahLst/>
            <a:cxnLst/>
            <a:rect l="l" t="t" r="r" b="b"/>
            <a:pathLst>
              <a:path w="308971" h="219712">
                <a:moveTo>
                  <a:pt x="0" y="0"/>
                </a:moveTo>
                <a:lnTo>
                  <a:pt x="308970" y="0"/>
                </a:lnTo>
                <a:lnTo>
                  <a:pt x="308970" y="219712"/>
                </a:lnTo>
                <a:lnTo>
                  <a:pt x="0" y="2197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1" name="AutoShape 31"/>
          <p:cNvSpPr/>
          <p:nvPr/>
        </p:nvSpPr>
        <p:spPr>
          <a:xfrm>
            <a:off x="3935954" y="7967585"/>
            <a:ext cx="4684107" cy="0"/>
          </a:xfrm>
          <a:prstGeom prst="line">
            <a:avLst/>
          </a:prstGeom>
          <a:ln w="19050" cap="flat">
            <a:solidFill>
              <a:srgbClr val="FD9D24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6A6A6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028151" y="630022"/>
            <a:ext cx="8295352" cy="563886"/>
            <a:chOff x="0" y="0"/>
            <a:chExt cx="11060470" cy="751848"/>
          </a:xfrm>
        </p:grpSpPr>
        <p:sp>
          <p:nvSpPr>
            <p:cNvPr id="4" name="TextBox 4"/>
            <p:cNvSpPr txBox="1"/>
            <p:nvPr/>
          </p:nvSpPr>
          <p:spPr>
            <a:xfrm>
              <a:off x="0" y="-58182"/>
              <a:ext cx="11060470" cy="6960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192"/>
                </a:lnSpc>
                <a:spcBef>
                  <a:spcPct val="0"/>
                </a:spcBef>
              </a:pPr>
              <a:r>
                <a:rPr lang="en-US" sz="3200" b="1" spc="96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ПРЕДСТОЯЩАЯ РАБОТА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56484"/>
              <a:ext cx="11060470" cy="959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93915" y="8221357"/>
            <a:ext cx="1361248" cy="1735416"/>
          </a:xfrm>
          <a:custGeom>
            <a:avLst/>
            <a:gdLst/>
            <a:ahLst/>
            <a:cxnLst/>
            <a:rect l="l" t="t" r="r" b="b"/>
            <a:pathLst>
              <a:path w="1361248" h="1735416">
                <a:moveTo>
                  <a:pt x="0" y="0"/>
                </a:moveTo>
                <a:lnTo>
                  <a:pt x="1361248" y="0"/>
                </a:lnTo>
                <a:lnTo>
                  <a:pt x="1361248" y="1735415"/>
                </a:lnTo>
                <a:lnTo>
                  <a:pt x="0" y="17354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46510"/>
            </a:stretch>
          </a:blipFill>
        </p:spPr>
      </p:sp>
      <p:sp>
        <p:nvSpPr>
          <p:cNvPr id="7" name="Freeform 7"/>
          <p:cNvSpPr/>
          <p:nvPr/>
        </p:nvSpPr>
        <p:spPr>
          <a:xfrm rot="-6399723">
            <a:off x="-2979347" y="3041830"/>
            <a:ext cx="11776340" cy="4524077"/>
          </a:xfrm>
          <a:custGeom>
            <a:avLst/>
            <a:gdLst/>
            <a:ahLst/>
            <a:cxnLst/>
            <a:rect l="l" t="t" r="r" b="b"/>
            <a:pathLst>
              <a:path w="11776340" h="4524077">
                <a:moveTo>
                  <a:pt x="0" y="0"/>
                </a:moveTo>
                <a:lnTo>
                  <a:pt x="11776339" y="0"/>
                </a:lnTo>
                <a:lnTo>
                  <a:pt x="11776339" y="4524077"/>
                </a:lnTo>
                <a:lnTo>
                  <a:pt x="0" y="45240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226939" y="1826836"/>
            <a:ext cx="3642948" cy="1761862"/>
          </a:xfrm>
          <a:custGeom>
            <a:avLst/>
            <a:gdLst/>
            <a:ahLst/>
            <a:cxnLst/>
            <a:rect l="l" t="t" r="r" b="b"/>
            <a:pathLst>
              <a:path w="3642948" h="1761862">
                <a:moveTo>
                  <a:pt x="3642948" y="1761862"/>
                </a:moveTo>
                <a:lnTo>
                  <a:pt x="0" y="1761862"/>
                </a:lnTo>
                <a:lnTo>
                  <a:pt x="0" y="0"/>
                </a:lnTo>
                <a:lnTo>
                  <a:pt x="3642948" y="0"/>
                </a:lnTo>
                <a:lnTo>
                  <a:pt x="3642948" y="1761862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808567" y="2442154"/>
            <a:ext cx="10714502" cy="1146544"/>
            <a:chOff x="0" y="0"/>
            <a:chExt cx="2821926" cy="3019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821926" cy="301970"/>
            </a:xfrm>
            <a:custGeom>
              <a:avLst/>
              <a:gdLst/>
              <a:ahLst/>
              <a:cxnLst/>
              <a:rect l="l" t="t" r="r" b="b"/>
              <a:pathLst>
                <a:path w="2821926" h="301970">
                  <a:moveTo>
                    <a:pt x="0" y="0"/>
                  </a:moveTo>
                  <a:lnTo>
                    <a:pt x="2821926" y="0"/>
                  </a:lnTo>
                  <a:lnTo>
                    <a:pt x="2821926" y="301970"/>
                  </a:lnTo>
                  <a:lnTo>
                    <a:pt x="0" y="301970"/>
                  </a:lnTo>
                  <a:close/>
                </a:path>
              </a:pathLst>
            </a:custGeom>
            <a:solidFill>
              <a:srgbClr val="011453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821926" cy="3495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855293" y="2442154"/>
            <a:ext cx="1146544" cy="114654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1453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908823" y="2685343"/>
            <a:ext cx="10581308" cy="1059744"/>
            <a:chOff x="0" y="0"/>
            <a:chExt cx="14108411" cy="1412992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39510"/>
              <a:ext cx="14108411" cy="1296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83"/>
                </a:lnSpc>
              </a:pPr>
              <a:r>
                <a:rPr lang="en-US" sz="1972" b="1" spc="59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СОВЕРШЕНСТВОВАНИЕ ФУНКЦИОНАЛОВ ТЕРМИНАЛА ПОДАЧИ ЖАЛОБ ОСУЖДЕННЫМИ ПУТЕМ ВКЛЮЧЕНИЯ УПЧ В ЧИСЛО АДРЕСАТОВ</a:t>
              </a:r>
            </a:p>
            <a:p>
              <a:pPr marL="0" lvl="0" indent="0" algn="l">
                <a:lnSpc>
                  <a:spcPts val="2583"/>
                </a:lnSpc>
                <a:spcBef>
                  <a:spcPct val="0"/>
                </a:spcBef>
              </a:pPr>
              <a:endParaRPr lang="en-US" sz="1972" b="1" spc="59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273171"/>
              <a:ext cx="14108411" cy="1406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15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 flipH="1" flipV="1">
            <a:off x="2203290" y="4507087"/>
            <a:ext cx="3642948" cy="1761862"/>
          </a:xfrm>
          <a:custGeom>
            <a:avLst/>
            <a:gdLst/>
            <a:ahLst/>
            <a:cxnLst/>
            <a:rect l="l" t="t" r="r" b="b"/>
            <a:pathLst>
              <a:path w="3642948" h="1761862">
                <a:moveTo>
                  <a:pt x="3642948" y="1761863"/>
                </a:moveTo>
                <a:lnTo>
                  <a:pt x="0" y="1761863"/>
                </a:lnTo>
                <a:lnTo>
                  <a:pt x="0" y="0"/>
                </a:lnTo>
                <a:lnTo>
                  <a:pt x="3642948" y="0"/>
                </a:lnTo>
                <a:lnTo>
                  <a:pt x="3642948" y="1761863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3784917" y="5122406"/>
            <a:ext cx="11293815" cy="1146544"/>
            <a:chOff x="0" y="0"/>
            <a:chExt cx="2974503" cy="30197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974503" cy="301970"/>
            </a:xfrm>
            <a:custGeom>
              <a:avLst/>
              <a:gdLst/>
              <a:ahLst/>
              <a:cxnLst/>
              <a:rect l="l" t="t" r="r" b="b"/>
              <a:pathLst>
                <a:path w="2974503" h="301970">
                  <a:moveTo>
                    <a:pt x="0" y="0"/>
                  </a:moveTo>
                  <a:lnTo>
                    <a:pt x="2974503" y="0"/>
                  </a:lnTo>
                  <a:lnTo>
                    <a:pt x="2974503" y="301970"/>
                  </a:lnTo>
                  <a:lnTo>
                    <a:pt x="0" y="301970"/>
                  </a:lnTo>
                  <a:close/>
                </a:path>
              </a:pathLst>
            </a:custGeom>
            <a:solidFill>
              <a:srgbClr val="011453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2974503" cy="3495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4466481" y="5122406"/>
            <a:ext cx="1146544" cy="1146544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1453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885173" y="5365595"/>
            <a:ext cx="10581308" cy="1059744"/>
            <a:chOff x="0" y="0"/>
            <a:chExt cx="14108411" cy="1412992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39510"/>
              <a:ext cx="14108411" cy="1296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83"/>
                </a:lnSpc>
              </a:pPr>
              <a:r>
                <a:rPr lang="en-US" sz="1972" b="1" spc="59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ПОЛНЫЙ ПЕРЕХОД НА ЦИФРОВОЙ ФОРМАТ РАБОТЫ УЧАСТНИКОВ НПМ ПО СОСТАВЛЕНИЮ ОТЧЕТОВ О ПОСЕЩЕНИЯХ</a:t>
              </a:r>
            </a:p>
            <a:p>
              <a:pPr marL="0" lvl="0" indent="0" algn="l">
                <a:lnSpc>
                  <a:spcPts val="2583"/>
                </a:lnSpc>
                <a:spcBef>
                  <a:spcPct val="0"/>
                </a:spcBef>
              </a:pPr>
              <a:endParaRPr lang="en-US" sz="1972" b="1" spc="59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1273171"/>
              <a:ext cx="14108411" cy="1406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15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 flipH="1" flipV="1">
            <a:off x="3289507" y="6978395"/>
            <a:ext cx="3690812" cy="1785011"/>
          </a:xfrm>
          <a:custGeom>
            <a:avLst/>
            <a:gdLst/>
            <a:ahLst/>
            <a:cxnLst/>
            <a:rect l="l" t="t" r="r" b="b"/>
            <a:pathLst>
              <a:path w="3690812" h="1785011">
                <a:moveTo>
                  <a:pt x="3690813" y="1785011"/>
                </a:moveTo>
                <a:lnTo>
                  <a:pt x="0" y="1785011"/>
                </a:lnTo>
                <a:lnTo>
                  <a:pt x="0" y="0"/>
                </a:lnTo>
                <a:lnTo>
                  <a:pt x="3690813" y="0"/>
                </a:lnTo>
                <a:lnTo>
                  <a:pt x="3690813" y="1785011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5147827" y="7607337"/>
            <a:ext cx="11678299" cy="1146544"/>
            <a:chOff x="0" y="0"/>
            <a:chExt cx="3075766" cy="30197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075766" cy="301970"/>
            </a:xfrm>
            <a:custGeom>
              <a:avLst/>
              <a:gdLst/>
              <a:ahLst/>
              <a:cxnLst/>
              <a:rect l="l" t="t" r="r" b="b"/>
              <a:pathLst>
                <a:path w="3075766" h="301970">
                  <a:moveTo>
                    <a:pt x="0" y="0"/>
                  </a:moveTo>
                  <a:lnTo>
                    <a:pt x="3075766" y="0"/>
                  </a:lnTo>
                  <a:lnTo>
                    <a:pt x="3075766" y="301970"/>
                  </a:lnTo>
                  <a:lnTo>
                    <a:pt x="0" y="301970"/>
                  </a:lnTo>
                  <a:close/>
                </a:path>
              </a:pathLst>
            </a:custGeom>
            <a:solidFill>
              <a:srgbClr val="011453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3075766" cy="3495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179427" y="8051125"/>
            <a:ext cx="11656224" cy="390862"/>
            <a:chOff x="0" y="0"/>
            <a:chExt cx="15541632" cy="521149"/>
          </a:xfrm>
        </p:grpSpPr>
        <p:sp>
          <p:nvSpPr>
            <p:cNvPr id="33" name="TextBox 33"/>
            <p:cNvSpPr txBox="1"/>
            <p:nvPr/>
          </p:nvSpPr>
          <p:spPr>
            <a:xfrm>
              <a:off x="0" y="-48963"/>
              <a:ext cx="15541632" cy="4223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50"/>
                </a:lnSpc>
                <a:spcBef>
                  <a:spcPct val="0"/>
                </a:spcBef>
              </a:pPr>
              <a:r>
                <a:rPr lang="en-US" sz="1870" b="1" spc="56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УВЕЛИЧЕНИЕ ФИНАНСИРОВАНИЯ ДЕЯТЕЛЬНОСТИ НПМ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388026"/>
              <a:ext cx="15541632" cy="1339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868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3705058" y="7420861"/>
            <a:ext cx="931904" cy="842208"/>
          </a:xfrm>
          <a:custGeom>
            <a:avLst/>
            <a:gdLst/>
            <a:ahLst/>
            <a:cxnLst/>
            <a:rect l="l" t="t" r="r" b="b"/>
            <a:pathLst>
              <a:path w="931904" h="842208">
                <a:moveTo>
                  <a:pt x="0" y="0"/>
                </a:moveTo>
                <a:lnTo>
                  <a:pt x="931903" y="0"/>
                </a:lnTo>
                <a:lnTo>
                  <a:pt x="931903" y="842208"/>
                </a:lnTo>
                <a:lnTo>
                  <a:pt x="0" y="8422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2601511" y="4853470"/>
            <a:ext cx="931904" cy="842208"/>
          </a:xfrm>
          <a:custGeom>
            <a:avLst/>
            <a:gdLst/>
            <a:ahLst/>
            <a:cxnLst/>
            <a:rect l="l" t="t" r="r" b="b"/>
            <a:pathLst>
              <a:path w="931904" h="842208">
                <a:moveTo>
                  <a:pt x="0" y="0"/>
                </a:moveTo>
                <a:lnTo>
                  <a:pt x="931904" y="0"/>
                </a:lnTo>
                <a:lnTo>
                  <a:pt x="931904" y="842208"/>
                </a:lnTo>
                <a:lnTo>
                  <a:pt x="0" y="8422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621983" y="2181888"/>
            <a:ext cx="931904" cy="842208"/>
          </a:xfrm>
          <a:custGeom>
            <a:avLst/>
            <a:gdLst/>
            <a:ahLst/>
            <a:cxnLst/>
            <a:rect l="l" t="t" r="r" b="b"/>
            <a:pathLst>
              <a:path w="931904" h="842208">
                <a:moveTo>
                  <a:pt x="0" y="0"/>
                </a:moveTo>
                <a:lnTo>
                  <a:pt x="931903" y="0"/>
                </a:lnTo>
                <a:lnTo>
                  <a:pt x="931903" y="842208"/>
                </a:lnTo>
                <a:lnTo>
                  <a:pt x="0" y="8422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16217531" y="7607337"/>
            <a:ext cx="1146544" cy="1146544"/>
            <a:chOff x="0" y="0"/>
            <a:chExt cx="812800" cy="8128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1453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4909" y="1252412"/>
            <a:ext cx="15118519" cy="1387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11453"/>
                </a:solidFill>
                <a:latin typeface="Intro"/>
                <a:ea typeface="Intro"/>
                <a:cs typeface="Intro"/>
                <a:sym typeface="Intro"/>
              </a:rPr>
              <a:t>БЛАГОДАРЮ ЗА ВНИМАНИЕ!</a:t>
            </a:r>
          </a:p>
        </p:txBody>
      </p:sp>
      <p:sp>
        <p:nvSpPr>
          <p:cNvPr id="4" name="Freeform 4"/>
          <p:cNvSpPr/>
          <p:nvPr/>
        </p:nvSpPr>
        <p:spPr>
          <a:xfrm>
            <a:off x="5544979" y="4505100"/>
            <a:ext cx="1021441" cy="638400"/>
          </a:xfrm>
          <a:custGeom>
            <a:avLst/>
            <a:gdLst/>
            <a:ahLst/>
            <a:cxnLst/>
            <a:rect l="l" t="t" r="r" b="b"/>
            <a:pathLst>
              <a:path w="1021441" h="638400">
                <a:moveTo>
                  <a:pt x="0" y="0"/>
                </a:moveTo>
                <a:lnTo>
                  <a:pt x="1021440" y="0"/>
                </a:lnTo>
                <a:lnTo>
                  <a:pt x="1021440" y="638400"/>
                </a:lnTo>
                <a:lnTo>
                  <a:pt x="0" y="6384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713547" y="5180034"/>
            <a:ext cx="698870" cy="698870"/>
          </a:xfrm>
          <a:custGeom>
            <a:avLst/>
            <a:gdLst/>
            <a:ahLst/>
            <a:cxnLst/>
            <a:rect l="l" t="t" r="r" b="b"/>
            <a:pathLst>
              <a:path w="698870" h="698870">
                <a:moveTo>
                  <a:pt x="0" y="0"/>
                </a:moveTo>
                <a:lnTo>
                  <a:pt x="698870" y="0"/>
                </a:lnTo>
                <a:lnTo>
                  <a:pt x="698870" y="698870"/>
                </a:lnTo>
                <a:lnTo>
                  <a:pt x="0" y="6988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769896" y="5917004"/>
            <a:ext cx="642521" cy="642521"/>
          </a:xfrm>
          <a:custGeom>
            <a:avLst/>
            <a:gdLst/>
            <a:ahLst/>
            <a:cxnLst/>
            <a:rect l="l" t="t" r="r" b="b"/>
            <a:pathLst>
              <a:path w="642521" h="642521">
                <a:moveTo>
                  <a:pt x="0" y="0"/>
                </a:moveTo>
                <a:lnTo>
                  <a:pt x="642521" y="0"/>
                </a:lnTo>
                <a:lnTo>
                  <a:pt x="642521" y="642521"/>
                </a:lnTo>
                <a:lnTo>
                  <a:pt x="0" y="6425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482135" y="4404859"/>
            <a:ext cx="6093870" cy="2092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0"/>
              </a:lnSpc>
            </a:pPr>
            <a:r>
              <a:rPr lang="en-US" sz="3743" b="1" spc="-37">
                <a:solidFill>
                  <a:srgbClr val="011453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Ombudspersonkazakhstan</a:t>
            </a:r>
          </a:p>
          <a:p>
            <a:pPr algn="l">
              <a:lnSpc>
                <a:spcPts val="5240"/>
              </a:lnSpc>
            </a:pPr>
            <a:r>
              <a:rPr lang="en-US" sz="3743" b="1" spc="-37">
                <a:solidFill>
                  <a:srgbClr val="011453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Ombudsperson_kz</a:t>
            </a:r>
          </a:p>
          <a:p>
            <a:pPr algn="l">
              <a:lnSpc>
                <a:spcPts val="5240"/>
              </a:lnSpc>
              <a:spcBef>
                <a:spcPct val="0"/>
              </a:spcBef>
            </a:pPr>
            <a:r>
              <a:rPr lang="en-US" sz="3743" b="1" spc="-37">
                <a:solidFill>
                  <a:srgbClr val="011453"/>
                </a:solidFill>
                <a:latin typeface="Evolventa Bold"/>
                <a:ea typeface="Evolventa Bold"/>
                <a:cs typeface="Evolventa Bold"/>
                <a:sym typeface="Evolventa Bold"/>
              </a:rPr>
              <a:t>OmbudspersonKazakhstan</a:t>
            </a:r>
          </a:p>
        </p:txBody>
      </p:sp>
      <p:sp>
        <p:nvSpPr>
          <p:cNvPr id="8" name="Freeform 8"/>
          <p:cNvSpPr/>
          <p:nvPr/>
        </p:nvSpPr>
        <p:spPr>
          <a:xfrm>
            <a:off x="644904" y="2779579"/>
            <a:ext cx="4616937" cy="5886000"/>
          </a:xfrm>
          <a:custGeom>
            <a:avLst/>
            <a:gdLst/>
            <a:ahLst/>
            <a:cxnLst/>
            <a:rect l="l" t="t" r="r" b="b"/>
            <a:pathLst>
              <a:path w="4616937" h="5886000">
                <a:moveTo>
                  <a:pt x="0" y="0"/>
                </a:moveTo>
                <a:lnTo>
                  <a:pt x="4616938" y="0"/>
                </a:lnTo>
                <a:lnTo>
                  <a:pt x="4616938" y="5886000"/>
                </a:lnTo>
                <a:lnTo>
                  <a:pt x="0" y="5886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246510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040048" y="2614624"/>
            <a:ext cx="4465440" cy="5886000"/>
          </a:xfrm>
          <a:custGeom>
            <a:avLst/>
            <a:gdLst/>
            <a:ahLst/>
            <a:cxnLst/>
            <a:rect l="l" t="t" r="r" b="b"/>
            <a:pathLst>
              <a:path w="4465440" h="5886000">
                <a:moveTo>
                  <a:pt x="0" y="0"/>
                </a:moveTo>
                <a:lnTo>
                  <a:pt x="4465440" y="0"/>
                </a:lnTo>
                <a:lnTo>
                  <a:pt x="4465440" y="5886001"/>
                </a:lnTo>
                <a:lnTo>
                  <a:pt x="0" y="58860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58266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647</Words>
  <Application>Microsoft Office PowerPoint</Application>
  <PresentationFormat>Произвольный</PresentationFormat>
  <Paragraphs>122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Intro</vt:lpstr>
      <vt:lpstr>Alegreya Bold</vt:lpstr>
      <vt:lpstr>Arimo Bold</vt:lpstr>
      <vt:lpstr>Open Sans Bold</vt:lpstr>
      <vt:lpstr>Calibri</vt:lpstr>
      <vt:lpstr>Evolventa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Иса , копия</dc:title>
  <cp:lastModifiedBy>Учетная запись Майкрософт</cp:lastModifiedBy>
  <cp:revision>2</cp:revision>
  <dcterms:created xsi:type="dcterms:W3CDTF">2006-08-16T00:00:00Z</dcterms:created>
  <dcterms:modified xsi:type="dcterms:W3CDTF">2025-03-26T15:32:10Z</dcterms:modified>
  <dc:identifier>DAGiFnB1DoI</dc:identifier>
</cp:coreProperties>
</file>