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431" r:id="rId2"/>
    <p:sldId id="735" r:id="rId3"/>
    <p:sldId id="682" r:id="rId4"/>
    <p:sldId id="683" r:id="rId5"/>
    <p:sldId id="684" r:id="rId6"/>
    <p:sldId id="706" r:id="rId7"/>
    <p:sldId id="734" r:id="rId8"/>
    <p:sldId id="803" r:id="rId9"/>
    <p:sldId id="688" r:id="rId10"/>
    <p:sldId id="689" r:id="rId11"/>
    <p:sldId id="690" r:id="rId12"/>
    <p:sldId id="799" r:id="rId13"/>
    <p:sldId id="800" r:id="rId14"/>
    <p:sldId id="801" r:id="rId15"/>
    <p:sldId id="819" r:id="rId16"/>
    <p:sldId id="696" r:id="rId17"/>
    <p:sldId id="703" r:id="rId18"/>
    <p:sldId id="697" r:id="rId19"/>
    <p:sldId id="698" r:id="rId20"/>
    <p:sldId id="712" r:id="rId21"/>
    <p:sldId id="727" r:id="rId22"/>
    <p:sldId id="742" r:id="rId23"/>
    <p:sldId id="812" r:id="rId24"/>
    <p:sldId id="729" r:id="rId25"/>
    <p:sldId id="814" r:id="rId26"/>
    <p:sldId id="738" r:id="rId27"/>
    <p:sldId id="726" r:id="rId28"/>
    <p:sldId id="820" r:id="rId29"/>
    <p:sldId id="817" r:id="rId30"/>
    <p:sldId id="818" r:id="rId31"/>
    <p:sldId id="741" r:id="rId32"/>
    <p:sldId id="704" r:id="rId33"/>
  </p:sldIdLst>
  <p:sldSz cx="9144000" cy="5143500" type="screen16x9"/>
  <p:notesSz cx="6797675" cy="9925050"/>
  <p:defaultTextStyle>
    <a:defPPr>
      <a:defRPr lang="ru-RU"/>
    </a:defPPr>
    <a:lvl1pPr marL="0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811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622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436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242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055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0862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7673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4482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ульмира Таласбаева" initials="ГТ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BFC"/>
    <a:srgbClr val="CCEAFC"/>
    <a:srgbClr val="DBEEF4"/>
    <a:srgbClr val="7753A7"/>
    <a:srgbClr val="CFDCF0"/>
    <a:srgbClr val="0CA7D0"/>
    <a:srgbClr val="E2B022"/>
    <a:srgbClr val="09ABD1"/>
    <a:srgbClr val="0000FF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4182" autoAdjust="0"/>
  </p:normalViewPr>
  <p:slideViewPr>
    <p:cSldViewPr>
      <p:cViewPr varScale="1">
        <p:scale>
          <a:sx n="146" d="100"/>
          <a:sy n="146" d="100"/>
        </p:scale>
        <p:origin x="570" y="15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FD86-4616-9CFB-6D444E78DC1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FAD-4E86-BD79-DB9B36F212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FAD-4E86-BD79-DB9B36F212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FD86-4616-9CFB-6D444E78DC1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D86-4616-9CFB-6D444E78DC1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FD86-4616-9CFB-6D444E78DC1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D86-4616-9CFB-6D444E78DC1B}"/>
              </c:ext>
            </c:extLst>
          </c:dPt>
          <c:dLbls>
            <c:dLbl>
              <c:idx val="0"/>
              <c:layout>
                <c:manualLayout>
                  <c:x val="8.8170586647397256E-2"/>
                  <c:y val="-0.1166208169291338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D86-4616-9CFB-6D444E78DC1B}"/>
                </c:ext>
              </c:extLst>
            </c:dLbl>
            <c:dLbl>
              <c:idx val="3"/>
              <c:layout>
                <c:manualLayout>
                  <c:x val="3.1906464020067557E-5"/>
                  <c:y val="-3.893897637795275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D86-4616-9CFB-6D444E78DC1B}"/>
                </c:ext>
              </c:extLst>
            </c:dLbl>
            <c:dLbl>
              <c:idx val="5"/>
              <c:layout>
                <c:manualLayout>
                  <c:x val="6.2084125638932681E-2"/>
                  <c:y val="-2.452288385826771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86-4616-9CFB-6D444E78DC1B}"/>
                </c:ext>
              </c:extLst>
            </c:dLbl>
            <c:dLbl>
              <c:idx val="6"/>
              <c:layout>
                <c:manualLayout>
                  <c:x val="0.11157219904859056"/>
                  <c:y val="8.801673228346452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86-4616-9CFB-6D444E78DC1B}"/>
                </c:ext>
              </c:extLst>
            </c:dLbl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Салықтық түсімдер</c:v>
                </c:pt>
                <c:pt idx="1">
                  <c:v>Салықтық  емес түсімдер</c:v>
                </c:pt>
                <c:pt idx="2">
                  <c:v>Негізгі капиталды сатудан түсетін түсімдер</c:v>
                </c:pt>
                <c:pt idx="3">
                  <c:v>Нысаналы трансферттер түсімдері</c:v>
                </c:pt>
                <c:pt idx="4">
                  <c:v>Бюджеттің кредиттерді өтеу</c:v>
                </c:pt>
                <c:pt idx="5">
                  <c:v>Қарыздар мен кредиттердің түсуі</c:v>
                </c:pt>
                <c:pt idx="6">
                  <c:v>Бюджет қаражатының бос қалдақтары</c:v>
                </c:pt>
              </c:strCache>
            </c:strRef>
          </c:cat>
          <c:val>
            <c:numRef>
              <c:f>Лист1!$B$2:$B$8</c:f>
              <c:numCache>
                <c:formatCode>#\ ##0.0</c:formatCode>
                <c:ptCount val="7"/>
                <c:pt idx="0">
                  <c:v>415066</c:v>
                </c:pt>
                <c:pt idx="1">
                  <c:v>816</c:v>
                </c:pt>
                <c:pt idx="2">
                  <c:v>7942.4</c:v>
                </c:pt>
                <c:pt idx="3">
                  <c:v>20014.5</c:v>
                </c:pt>
                <c:pt idx="4">
                  <c:v>3.3</c:v>
                </c:pt>
                <c:pt idx="5">
                  <c:v>5174.5</c:v>
                </c:pt>
                <c:pt idx="6">
                  <c:v>10225.299999999999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86-4616-9CFB-6D444E78DC1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522174174242251E-2"/>
          <c:y val="0.10611999801737154"/>
          <c:w val="0.57839461122761671"/>
          <c:h val="0.867887249211269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144F-4E50-A2AA-E958D5B71F39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144F-4E50-A2AA-E958D5B71F39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144F-4E50-A2AA-E958D5B71F39}"/>
              </c:ext>
            </c:extLst>
          </c:dPt>
          <c:dPt>
            <c:idx val="3"/>
            <c:bubble3D val="0"/>
            <c:spPr>
              <a:solidFill>
                <a:schemeClr val="bg2">
                  <a:lumMod val="9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6-144F-4E50-A2AA-E958D5B71F39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7-144F-4E50-A2AA-E958D5B71F39}"/>
              </c:ext>
            </c:extLst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144F-4E50-A2AA-E958D5B71F39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A-144F-4E50-A2AA-E958D5B71F39}"/>
              </c:ext>
            </c:extLst>
          </c:dPt>
          <c:dPt>
            <c:idx val="7"/>
            <c:bubble3D val="0"/>
            <c:spPr>
              <a:solidFill>
                <a:schemeClr val="tx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C-144F-4E50-A2AA-E958D5B71F39}"/>
              </c:ext>
            </c:extLst>
          </c:dPt>
          <c:dPt>
            <c:idx val="8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E-144F-4E50-A2AA-E958D5B71F39}"/>
              </c:ext>
            </c:extLst>
          </c:dPt>
          <c:dLbls>
            <c:dLbl>
              <c:idx val="1"/>
              <c:layout>
                <c:manualLayout>
                  <c:x val="7.2937447575434147E-3"/>
                  <c:y val="-2.917987524156432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</a:t>
                    </a:r>
                    <a:r>
                      <a:rPr lang="en-US" baseline="0" dirty="0"/>
                      <a:t> 277,9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144F-4E50-A2AA-E958D5B71F39}"/>
                </c:ext>
              </c:extLst>
            </c:dLbl>
            <c:dLbl>
              <c:idx val="2"/>
              <c:layout>
                <c:manualLayout>
                  <c:x val="-2.2689564394368753E-3"/>
                  <c:y val="-1.236880728193331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</a:t>
                    </a:r>
                    <a:r>
                      <a:rPr lang="en-US" baseline="0" dirty="0"/>
                      <a:t> 322,6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144F-4E50-A2AA-E958D5B71F39}"/>
                </c:ext>
              </c:extLst>
            </c:dLbl>
            <c:dLbl>
              <c:idx val="3"/>
              <c:layout>
                <c:manualLayout>
                  <c:x val="1.3461010764510742E-2"/>
                  <c:y val="-0.10644809517462588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</a:t>
                    </a:r>
                    <a:r>
                      <a:rPr lang="en-US" baseline="0" dirty="0"/>
                      <a:t> 633,7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144F-4E50-A2AA-E958D5B71F39}"/>
                </c:ext>
              </c:extLst>
            </c:dLbl>
            <c:dLbl>
              <c:idx val="4"/>
              <c:layout>
                <c:manualLayout>
                  <c:x val="1.182049970528893E-2"/>
                  <c:y val="-5.104789797301309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15</a:t>
                    </a:r>
                    <a:r>
                      <a:rPr lang="en-US" baseline="0" dirty="0"/>
                      <a:t> 872,6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144F-4E50-A2AA-E958D5B71F39}"/>
                </c:ext>
              </c:extLst>
            </c:dLbl>
            <c:dLbl>
              <c:idx val="5"/>
              <c:layout>
                <c:manualLayout>
                  <c:x val="5.5346880596676563E-2"/>
                  <c:y val="7.444118776636425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156,8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144F-4E50-A2AA-E958D5B71F39}"/>
                </c:ext>
              </c:extLst>
            </c:dLbl>
            <c:dLbl>
              <c:idx val="6"/>
              <c:layout>
                <c:manualLayout>
                  <c:x val="0.13348723013156205"/>
                  <c:y val="-4.854860071719419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33</a:t>
                    </a:r>
                    <a:r>
                      <a:rPr lang="en-US" baseline="0" dirty="0"/>
                      <a:t> 686,7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144F-4E50-A2AA-E958D5B71F39}"/>
                </c:ext>
              </c:extLst>
            </c:dLbl>
            <c:dLbl>
              <c:idx val="7"/>
              <c:layout>
                <c:manualLayout>
                  <c:x val="-4.6468591545570669E-2"/>
                  <c:y val="1.3124687332994724E-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1 632,6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144F-4E50-A2AA-E958D5B71F39}"/>
                </c:ext>
              </c:extLst>
            </c:dLbl>
            <c:dLbl>
              <c:idx val="8"/>
              <c:layout>
                <c:manualLayout>
                  <c:x val="-3.5855746015733034E-2"/>
                  <c:y val="2.0101414331597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23</a:t>
                    </a:r>
                    <a:r>
                      <a:rPr lang="en-US" baseline="0" dirty="0"/>
                      <a:t> 145,6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144F-4E50-A2AA-E958D5B71F39}"/>
                </c:ext>
              </c:extLst>
            </c:dLbl>
            <c:dLbl>
              <c:idx val="9"/>
              <c:layout>
                <c:manualLayout>
                  <c:x val="-3.9375158218282663E-2"/>
                  <c:y val="-1.33438568690408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</a:t>
                    </a:r>
                    <a:r>
                      <a:rPr lang="en-US" baseline="0" dirty="0"/>
                      <a:t> 728,5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144F-4E50-A2AA-E958D5B71F3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1">
                  <c:v>Өнеркәсіп, сәулет, қала құрылысы және құрылыс қызметі</c:v>
                </c:pt>
                <c:pt idx="2">
                  <c:v>Әлеуметтік қорғау және қамтамасыз ету</c:v>
                </c:pt>
                <c:pt idx="3">
                  <c:v>Мәдиниет, спорт, ақпараттық кеңістік </c:v>
                </c:pt>
                <c:pt idx="4">
                  <c:v>Қоғамдық тәртіп, қорғаныс, мемлекеттік қызметтер</c:v>
                </c:pt>
                <c:pt idx="5">
                  <c:v>Ауыл шаруашылығы және жер қатынастары</c:v>
                </c:pt>
                <c:pt idx="6">
                  <c:v>Тұрғын үй-коммуналдық шаруашылық</c:v>
                </c:pt>
                <c:pt idx="7">
                  <c:v>Жылу-энергетикалық жүйені дамыту</c:v>
                </c:pt>
                <c:pt idx="8">
                  <c:v>Көлік және коммуникациялар</c:v>
                </c:pt>
                <c:pt idx="9">
                  <c:v>Басқалар</c:v>
                </c:pt>
              </c:strCache>
            </c:strRef>
          </c:cat>
          <c:val>
            <c:numRef>
              <c:f>Лист1!$B$2:$B$11</c:f>
              <c:numCache>
                <c:formatCode>#\ ##0.0</c:formatCode>
                <c:ptCount val="10"/>
                <c:pt idx="1">
                  <c:v>4277.8999999999996</c:v>
                </c:pt>
                <c:pt idx="2">
                  <c:v>7322.6</c:v>
                </c:pt>
                <c:pt idx="3">
                  <c:v>4633.7</c:v>
                </c:pt>
                <c:pt idx="4">
                  <c:v>15872.6</c:v>
                </c:pt>
                <c:pt idx="5">
                  <c:v>156.80000000000001</c:v>
                </c:pt>
                <c:pt idx="6">
                  <c:v>33686.699999999997</c:v>
                </c:pt>
                <c:pt idx="7">
                  <c:v>1632.6</c:v>
                </c:pt>
                <c:pt idx="8">
                  <c:v>23145.599999999999</c:v>
                </c:pt>
                <c:pt idx="9">
                  <c:v>9728.5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44F-4E50-A2AA-E958D5B71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9061">
          <a:noFill/>
        </a:ln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8459681258642968"/>
          <c:y val="6.0647268803535666E-2"/>
          <c:w val="0.30790552998874055"/>
          <c:h val="0.878705207544631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7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0.47934</cdr:x>
      <cdr:y>0.7538</cdr:y>
    </cdr:from>
    <cdr:to>
      <cdr:x>0.50413</cdr:x>
      <cdr:y>0.78924</cdr:y>
    </cdr:to>
    <cdr:cxnSp macro="">
      <cdr:nvCxnSpPr>
        <cdr:cNvPr id="5" name="Прямая со стрелкой 4">
          <a:extLst xmlns:a="http://schemas.openxmlformats.org/drawingml/2006/main">
            <a:ext uri="{FF2B5EF4-FFF2-40B4-BE49-F238E27FC236}">
              <a16:creationId xmlns:a16="http://schemas.microsoft.com/office/drawing/2014/main" id="{6831FFB9-D726-7905-E5CD-6D4FA0258AEA}"/>
            </a:ext>
          </a:extLst>
        </cdr:cNvPr>
        <cdr:cNvCxnSpPr/>
      </cdr:nvCxnSpPr>
      <cdr:spPr>
        <a:xfrm xmlns:a="http://schemas.openxmlformats.org/drawingml/2006/main">
          <a:off x="4176464" y="3063457"/>
          <a:ext cx="216024" cy="14401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0.24793</cdr:x>
      <cdr:y>0.09822</cdr:y>
    </cdr:from>
    <cdr:to>
      <cdr:x>0.26446</cdr:x>
      <cdr:y>0.18681</cdr:y>
    </cdr:to>
    <cdr:cxnSp macro="">
      <cdr:nvCxnSpPr>
        <cdr:cNvPr id="8" name="Прямая со стрелкой 7">
          <a:extLst xmlns:a="http://schemas.openxmlformats.org/drawingml/2006/main">
            <a:ext uri="{FF2B5EF4-FFF2-40B4-BE49-F238E27FC236}">
              <a16:creationId xmlns:a16="http://schemas.microsoft.com/office/drawing/2014/main" id="{75F9B6C5-C93D-6F98-4095-E4A83CBB251F}"/>
            </a:ext>
          </a:extLst>
        </cdr:cNvPr>
        <cdr:cNvCxnSpPr/>
      </cdr:nvCxnSpPr>
      <cdr:spPr>
        <a:xfrm xmlns:a="http://schemas.openxmlformats.org/drawingml/2006/main" flipH="1" flipV="1">
          <a:off x="2160240" y="399161"/>
          <a:ext cx="144016" cy="36004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>
              <a:lumMod val="95000"/>
              <a:lumOff val="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6" y="5"/>
            <a:ext cx="2945659" cy="496253"/>
          </a:xfrm>
          <a:prstGeom prst="rect">
            <a:avLst/>
          </a:prstGeom>
        </p:spPr>
        <p:txBody>
          <a:bodyPr vert="horz" lIns="91161" tIns="45580" rIns="91161" bIns="4558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9" y="5"/>
            <a:ext cx="2945659" cy="496253"/>
          </a:xfrm>
          <a:prstGeom prst="rect">
            <a:avLst/>
          </a:prstGeom>
        </p:spPr>
        <p:txBody>
          <a:bodyPr vert="horz" lIns="91161" tIns="45580" rIns="91161" bIns="45580" rtlCol="0"/>
          <a:lstStyle>
            <a:lvl1pPr algn="r">
              <a:defRPr sz="1200"/>
            </a:lvl1pPr>
          </a:lstStyle>
          <a:p>
            <a:fld id="{EC216C2E-BB10-4C88-BB92-6DFDEF2F3659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61" tIns="45580" rIns="91161" bIns="4558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4403"/>
            <a:ext cx="5438140" cy="4466271"/>
          </a:xfrm>
          <a:prstGeom prst="rect">
            <a:avLst/>
          </a:prstGeom>
        </p:spPr>
        <p:txBody>
          <a:bodyPr vert="horz" lIns="91161" tIns="45580" rIns="91161" bIns="4558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6" y="9427078"/>
            <a:ext cx="2945659" cy="496253"/>
          </a:xfrm>
          <a:prstGeom prst="rect">
            <a:avLst/>
          </a:prstGeom>
        </p:spPr>
        <p:txBody>
          <a:bodyPr vert="horz" lIns="91161" tIns="45580" rIns="91161" bIns="4558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9" y="9427078"/>
            <a:ext cx="2945659" cy="496253"/>
          </a:xfrm>
          <a:prstGeom prst="rect">
            <a:avLst/>
          </a:prstGeom>
        </p:spPr>
        <p:txBody>
          <a:bodyPr vert="horz" lIns="91161" tIns="45580" rIns="91161" bIns="45580" rtlCol="0" anchor="b"/>
          <a:lstStyle>
            <a:lvl1pPr algn="r">
              <a:defRPr sz="1200"/>
            </a:lvl1pPr>
          </a:lstStyle>
          <a:p>
            <a:fld id="{F15F92DB-CE9A-427F-B522-58E93BCE65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794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811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622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436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42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055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862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673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4482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/>
          <p:cNvSpPr txBox="1">
            <a:spLocks noChangeArrowheads="1"/>
          </p:cNvSpPr>
          <p:nvPr/>
        </p:nvSpPr>
        <p:spPr bwMode="auto">
          <a:xfrm>
            <a:off x="2124274" y="753962"/>
            <a:ext cx="2549128" cy="372229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983" tIns="45491" rIns="90983" bIns="45491" anchor="ctr"/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ru-RU" altLang="ru-RU">
              <a:latin typeface="Arial" charset="0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768" y="4713844"/>
            <a:ext cx="5436567" cy="44667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2124274" y="753962"/>
            <a:ext cx="2549128" cy="372229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983" tIns="45491" rIns="90983" bIns="45491" anchor="ctr"/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768" y="4713844"/>
            <a:ext cx="5436567" cy="44667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2124274" y="753962"/>
            <a:ext cx="2549128" cy="372229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983" tIns="45491" rIns="90983" bIns="45491" anchor="ctr"/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ru-RU" altLang="ru-RU">
              <a:latin typeface="Arial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768" y="4713844"/>
            <a:ext cx="5436567" cy="44667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39235" indent="-284321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37285" indent="-227457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592199" indent="-227457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47113" indent="-227457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02027" indent="-227457" defTabSz="4549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56941" indent="-227457" defTabSz="4549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11855" indent="-227457" defTabSz="4549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66769" indent="-227457" defTabSz="4549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defTabSz="909054">
              <a:defRPr/>
            </a:pPr>
            <a:fld id="{C6437818-93A5-4F9B-9379-4F221B10C35E}" type="slidenum">
              <a:rPr lang="ru-RU" altLang="ru-RU">
                <a:solidFill>
                  <a:srgbClr val="000000"/>
                </a:solidFill>
                <a:latin typeface="Arial" charset="0"/>
              </a:rPr>
              <a:pPr defTabSz="909054">
                <a:defRPr/>
              </a:pPr>
              <a:t>12</a:t>
            </a:fld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140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235" indent="-284321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7285" indent="-227457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2199" indent="-227457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7113" indent="-227457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2027" indent="-2274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56941" indent="-2274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11855" indent="-2274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66769" indent="-2274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D1006CD7-5F99-440C-A9E8-49243254013F}" type="slidenum">
              <a:rPr lang="ru-RU" altLang="ru-RU">
                <a:solidFill>
                  <a:srgbClr val="000000"/>
                </a:solidFill>
                <a:latin typeface="Arial" charset="0"/>
              </a:rPr>
              <a:pPr/>
              <a:t>13</a:t>
            </a:fld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464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811" indent="0" algn="ctr">
              <a:buNone/>
              <a:defRPr sz="2000"/>
            </a:lvl2pPr>
            <a:lvl3pPr marL="913622" indent="0" algn="ctr">
              <a:buNone/>
              <a:defRPr sz="1800"/>
            </a:lvl3pPr>
            <a:lvl4pPr marL="1370436" indent="0" algn="ctr">
              <a:buNone/>
              <a:defRPr sz="1600"/>
            </a:lvl4pPr>
            <a:lvl5pPr marL="1827242" indent="0" algn="ctr">
              <a:buNone/>
              <a:defRPr sz="1600"/>
            </a:lvl5pPr>
            <a:lvl6pPr marL="2284055" indent="0" algn="ctr">
              <a:buNone/>
              <a:defRPr sz="1600"/>
            </a:lvl6pPr>
            <a:lvl7pPr marL="2740862" indent="0" algn="ctr">
              <a:buNone/>
              <a:defRPr sz="1600"/>
            </a:lvl7pPr>
            <a:lvl8pPr marL="3197673" indent="0" algn="ctr">
              <a:buNone/>
              <a:defRPr sz="1600"/>
            </a:lvl8pPr>
            <a:lvl9pPr marL="3654482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63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28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17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68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62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4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2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0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08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76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44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10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511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11" indent="0">
              <a:buNone/>
              <a:defRPr sz="2000" b="1"/>
            </a:lvl2pPr>
            <a:lvl3pPr marL="913622" indent="0">
              <a:buNone/>
              <a:defRPr sz="1800" b="1"/>
            </a:lvl3pPr>
            <a:lvl4pPr marL="1370436" indent="0">
              <a:buNone/>
              <a:defRPr sz="1600" b="1"/>
            </a:lvl4pPr>
            <a:lvl5pPr marL="1827242" indent="0">
              <a:buNone/>
              <a:defRPr sz="1600" b="1"/>
            </a:lvl5pPr>
            <a:lvl6pPr marL="2284055" indent="0">
              <a:buNone/>
              <a:defRPr sz="1600" b="1"/>
            </a:lvl6pPr>
            <a:lvl7pPr marL="2740862" indent="0">
              <a:buNone/>
              <a:defRPr sz="1600" b="1"/>
            </a:lvl7pPr>
            <a:lvl8pPr marL="3197673" indent="0">
              <a:buNone/>
              <a:defRPr sz="1600" b="1"/>
            </a:lvl8pPr>
            <a:lvl9pPr marL="3654482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15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66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11" indent="0">
              <a:buNone/>
              <a:defRPr sz="2000" b="1"/>
            </a:lvl2pPr>
            <a:lvl3pPr marL="913622" indent="0">
              <a:buNone/>
              <a:defRPr sz="1800" b="1"/>
            </a:lvl3pPr>
            <a:lvl4pPr marL="1370436" indent="0">
              <a:buNone/>
              <a:defRPr sz="1600" b="1"/>
            </a:lvl4pPr>
            <a:lvl5pPr marL="1827242" indent="0">
              <a:buNone/>
              <a:defRPr sz="1600" b="1"/>
            </a:lvl5pPr>
            <a:lvl6pPr marL="2284055" indent="0">
              <a:buNone/>
              <a:defRPr sz="1600" b="1"/>
            </a:lvl6pPr>
            <a:lvl7pPr marL="2740862" indent="0">
              <a:buNone/>
              <a:defRPr sz="1600" b="1"/>
            </a:lvl7pPr>
            <a:lvl8pPr marL="3197673" indent="0">
              <a:buNone/>
              <a:defRPr sz="1600" b="1"/>
            </a:lvl8pPr>
            <a:lvl9pPr marL="3654482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6" y="1878815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7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229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28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91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61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6811" indent="0">
              <a:buNone/>
              <a:defRPr sz="1400"/>
            </a:lvl2pPr>
            <a:lvl3pPr marL="913622" indent="0">
              <a:buNone/>
              <a:defRPr sz="1200"/>
            </a:lvl3pPr>
            <a:lvl4pPr marL="1370436" indent="0">
              <a:buNone/>
              <a:defRPr sz="1000"/>
            </a:lvl4pPr>
            <a:lvl5pPr marL="1827242" indent="0">
              <a:buNone/>
              <a:defRPr sz="1000"/>
            </a:lvl5pPr>
            <a:lvl6pPr marL="2284055" indent="0">
              <a:buNone/>
              <a:defRPr sz="1000"/>
            </a:lvl6pPr>
            <a:lvl7pPr marL="2740862" indent="0">
              <a:buNone/>
              <a:defRPr sz="1000"/>
            </a:lvl7pPr>
            <a:lvl8pPr marL="3197673" indent="0">
              <a:buNone/>
              <a:defRPr sz="1000"/>
            </a:lvl8pPr>
            <a:lvl9pPr marL="3654482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864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91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6811" indent="0">
              <a:buNone/>
              <a:defRPr sz="2800"/>
            </a:lvl2pPr>
            <a:lvl3pPr marL="913622" indent="0">
              <a:buNone/>
              <a:defRPr sz="2400"/>
            </a:lvl3pPr>
            <a:lvl4pPr marL="1370436" indent="0">
              <a:buNone/>
              <a:defRPr sz="2000"/>
            </a:lvl4pPr>
            <a:lvl5pPr marL="1827242" indent="0">
              <a:buNone/>
              <a:defRPr sz="2000"/>
            </a:lvl5pPr>
            <a:lvl6pPr marL="2284055" indent="0">
              <a:buNone/>
              <a:defRPr sz="2000"/>
            </a:lvl6pPr>
            <a:lvl7pPr marL="2740862" indent="0">
              <a:buNone/>
              <a:defRPr sz="2000"/>
            </a:lvl7pPr>
            <a:lvl8pPr marL="3197673" indent="0">
              <a:buNone/>
              <a:defRPr sz="2000"/>
            </a:lvl8pPr>
            <a:lvl9pPr marL="3654482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61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6811" indent="0">
              <a:buNone/>
              <a:defRPr sz="1400"/>
            </a:lvl2pPr>
            <a:lvl3pPr marL="913622" indent="0">
              <a:buNone/>
              <a:defRPr sz="1200"/>
            </a:lvl3pPr>
            <a:lvl4pPr marL="1370436" indent="0">
              <a:buNone/>
              <a:defRPr sz="1000"/>
            </a:lvl4pPr>
            <a:lvl5pPr marL="1827242" indent="0">
              <a:buNone/>
              <a:defRPr sz="1000"/>
            </a:lvl5pPr>
            <a:lvl6pPr marL="2284055" indent="0">
              <a:buNone/>
              <a:defRPr sz="1000"/>
            </a:lvl6pPr>
            <a:lvl7pPr marL="2740862" indent="0">
              <a:buNone/>
              <a:defRPr sz="1000"/>
            </a:lvl7pPr>
            <a:lvl8pPr marL="3197673" indent="0">
              <a:buNone/>
              <a:defRPr sz="1000"/>
            </a:lvl8pPr>
            <a:lvl9pPr marL="3654482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52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39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5" y="273859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79" y="273859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474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10287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5900"/>
            <a:ext cx="4038600" cy="2914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485900"/>
            <a:ext cx="4038600" cy="2914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4686300"/>
            <a:ext cx="2133600" cy="3429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CD9CD6-8DEE-4DD7-96FB-A83A9368F5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9461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10287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485900"/>
            <a:ext cx="4038600" cy="2914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4038600" cy="2914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4686300"/>
            <a:ext cx="2133600" cy="3429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83C6E5-5B01-47F6-B818-499145626D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169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10287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485900"/>
            <a:ext cx="4038600" cy="2914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485900"/>
            <a:ext cx="4038600" cy="291465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4686300"/>
            <a:ext cx="2133600" cy="3429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4F0539-EB49-49AB-85A5-453D70CBFB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796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C28E8B-10A7-49BE-9E25-C3B6D1BF4647}" type="datetimeFigureOut">
              <a:rPr lang="en-US"/>
              <a:pPr>
                <a:defRPr/>
              </a:pPr>
              <a:t>9/10/2026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 tIns="0" bIns="0"/>
          <a:lstStyle>
            <a:lvl1pPr algn="r">
              <a:defRPr smtClean="0">
                <a:solidFill>
                  <a:srgbClr val="898989"/>
                </a:solidFill>
                <a:latin typeface="Gill Sans MT" pitchFamily="34" charset="0"/>
              </a:defRPr>
            </a:lvl1pPr>
          </a:lstStyle>
          <a:p>
            <a:pPr>
              <a:defRPr/>
            </a:pPr>
            <a:fld id="{69D2EA84-05E3-45A7-9E10-1B11CFD17AC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19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362" tIns="45681" rIns="91362" bIns="45681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362" tIns="45681" rIns="91362" bIns="4568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362" tIns="45681" rIns="91362" bIns="4568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362" tIns="45681" rIns="91362" bIns="4568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362" tIns="45681" rIns="91362" bIns="4568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86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675" r:id="rId14"/>
    <p:sldLayoutId id="2147483676" r:id="rId15"/>
  </p:sldLayoutIdLst>
  <p:txStyles>
    <p:titleStyle>
      <a:lvl1pPr algn="l" defTabSz="91362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04" indent="-228404" algn="l" defTabSz="91362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217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026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836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646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457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265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079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888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11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22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436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42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055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862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673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482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3" y="1065094"/>
            <a:ext cx="7272808" cy="30074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2" tIns="45681" rIns="91362" bIns="45681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A7E15167-C247-4889-8C04-BCA392F6830D}"/>
              </a:ext>
            </a:extLst>
          </p:cNvPr>
          <p:cNvSpPr/>
          <p:nvPr/>
        </p:nvSpPr>
        <p:spPr>
          <a:xfrm>
            <a:off x="1766271" y="1635646"/>
            <a:ext cx="6382983" cy="15695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362" tIns="45681" rIns="91362" bIns="45681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АЗАМАТТЫҚ БЮДЖЕТ</a:t>
            </a:r>
          </a:p>
          <a:p>
            <a:pPr algn="ctr">
              <a:defRPr/>
            </a:pP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202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6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-202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8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ЖЫЛДАРҒА АРНАЛҒАН</a:t>
            </a:r>
            <a:endParaRPr lang="ru-RU" altLang="ru-RU" sz="3200" b="1" dirty="0">
              <a:solidFill>
                <a:prstClr val="white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0308" y="4731992"/>
            <a:ext cx="8540164" cy="338475"/>
          </a:xfrm>
          <a:prstGeom prst="rect">
            <a:avLst/>
          </a:prstGeom>
        </p:spPr>
        <p:txBody>
          <a:bodyPr wrap="square" lIns="91362" tIns="45681" rIns="91362" bIns="45681">
            <a:spAutoFit/>
          </a:bodyPr>
          <a:lstStyle/>
          <a:p>
            <a:pPr algn="ctr"/>
            <a:r>
              <a:rPr lang="ru-RU" sz="16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Павлодар, 202</a:t>
            </a:r>
            <a:r>
              <a:rPr lang="en-US" sz="16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r>
              <a:rPr lang="ru-RU" sz="16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ж.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6868" y="51470"/>
            <a:ext cx="8540164" cy="338475"/>
          </a:xfrm>
          <a:prstGeom prst="rect">
            <a:avLst/>
          </a:prstGeom>
        </p:spPr>
        <p:txBody>
          <a:bodyPr wrap="square" lIns="91362" tIns="45681" rIns="91362" bIns="45681">
            <a:spAutoFit/>
          </a:bodyPr>
          <a:lstStyle/>
          <a:p>
            <a:pPr algn="ctr"/>
            <a:r>
              <a:rPr lang="ru-RU" sz="1600" i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Павлодар </a:t>
            </a:r>
            <a:r>
              <a:rPr lang="ru-RU" sz="1600" i="1" u="sng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қаласы</a:t>
            </a:r>
            <a:r>
              <a:rPr lang="ru-RU" sz="1600" i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экономика </a:t>
            </a:r>
            <a:r>
              <a:rPr lang="ru-RU" sz="1600" i="1" u="sng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және</a:t>
            </a:r>
            <a:r>
              <a:rPr lang="ru-RU" sz="1600" i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i="1" u="sng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қаржы</a:t>
            </a:r>
            <a:r>
              <a:rPr lang="ru-RU" sz="1600" i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i="1" u="sng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бөлімі</a:t>
            </a:r>
            <a:endParaRPr lang="ru-RU" sz="1600" i="1" u="sng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562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357188"/>
            <a:ext cx="8928992" cy="32385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defRPr/>
            </a:pP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Құрметті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оқырмандар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4" name="Rectangle 3"/>
          <p:cNvSpPr>
            <a:spLocks noGrp="1"/>
          </p:cNvSpPr>
          <p:nvPr>
            <p:ph sz="quarter" idx="4294967295"/>
          </p:nvPr>
        </p:nvSpPr>
        <p:spPr>
          <a:xfrm>
            <a:off x="0" y="771550"/>
            <a:ext cx="9020850" cy="4371949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87313" indent="39688" algn="just">
              <a:spcAft>
                <a:spcPct val="0"/>
              </a:spcAft>
              <a:buNone/>
            </a:pPr>
            <a:r>
              <a:rPr lang="ru-RU" altLang="ru-RU" sz="2000" dirty="0"/>
              <a:t>     	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Сіздердің назарларыңызға Павлодар қаласы бюджетінің 202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 ─ 202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 жылдарға арналған азаматтық бюджетін ұсынамыз, онда негізгі көрсеткіштер, оны қалыптастыру параметрлері және бюджет қаражатын жұмсау бағыттары туралы ақпарат бар.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87313" indent="39688" algn="just">
              <a:spcAft>
                <a:spcPct val="0"/>
              </a:spcAft>
              <a:buNone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Бұл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құжат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мынадай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бөлімдерді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87313" indent="39688" algn="just" eaLnBrk="1" hangingPunct="1">
              <a:spcAft>
                <a:spcPct val="0"/>
              </a:spcAft>
              <a:buFont typeface="Georgia" panose="02040502050405020303" pitchFamily="18" charset="0"/>
              <a:buNone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процестің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заңнамалық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базасын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87313" indent="39688" algn="just" eaLnBrk="1" hangingPunct="1">
              <a:spcAft>
                <a:spcPct val="0"/>
              </a:spcAft>
              <a:buFont typeface="Georgia" panose="02040502050405020303" pitchFamily="18" charset="0"/>
              <a:buNone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процестің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сызбасы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87313" indent="39688" algn="just" eaLnBrk="1" hangingPunct="1">
              <a:spcAft>
                <a:spcPct val="0"/>
              </a:spcAft>
              <a:buFont typeface="Georgia" panose="02040502050405020303" pitchFamily="18" charset="0"/>
              <a:buNone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  - Павлодар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жоспарлануын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қамтиды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7313" indent="39688" algn="just">
              <a:spcAft>
                <a:spcPct val="0"/>
              </a:spcAft>
              <a:buNone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 	</a:t>
            </a:r>
            <a:r>
              <a:rPr lang="ru-RU" altLang="ru-RU" sz="1800" dirty="0">
                <a:latin typeface="Arial" charset="0"/>
                <a:cs typeface="Arial" charset="0"/>
              </a:rPr>
              <a:t> 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 жылдарға арналған Павлодар қаласының бюджеті Қазақстан Республикасының Бюджет және Салық кодекстеріне, Павлодар облысының 202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 жылдарға арналған әлеуметтік-экономикалық даму болжамына сәйкес қалыптастырылды және Павлодар қалалық мәслихатының 2025 жылғы 23 желтоқсандағы № 2161/2 сессиясында бекітілді.</a:t>
            </a:r>
            <a:r>
              <a:rPr lang="kk-KZ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87313" indent="39688" algn="just">
              <a:spcAft>
                <a:spcPct val="0"/>
              </a:spcAft>
              <a:buNone/>
            </a:pPr>
            <a:r>
              <a:rPr lang="kk-KZ" altLang="ru-RU" sz="1800" dirty="0"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Мәслихаттың 2026 жылғы 31 тамыздағы </a:t>
            </a:r>
            <a:r>
              <a:rPr lang="en-US" altLang="ru-RU" sz="1800" dirty="0"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kk-KZ" altLang="ru-RU" sz="1800" dirty="0"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343</a:t>
            </a:r>
            <a:r>
              <a:rPr lang="en-US" altLang="ru-RU" sz="1800" dirty="0"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k-KZ" altLang="ru-RU" sz="1800" dirty="0"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  <a:r>
              <a:rPr lang="en-US" altLang="ru-RU" sz="1800" dirty="0"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altLang="ru-RU" sz="1800" dirty="0"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шешімімен «Павлодар қалалық мәслихатының 2026-2028 жылдарға арналған Павлодар қаласының бюджеті туралы» 2025 жылғы 17 желтоқсандағы </a:t>
            </a:r>
            <a:r>
              <a:rPr lang="en-US" altLang="ru-RU" sz="1800" dirty="0"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No 2</a:t>
            </a:r>
            <a:r>
              <a:rPr lang="kk-KZ" altLang="ru-RU" sz="1800" dirty="0"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88</a:t>
            </a:r>
            <a:r>
              <a:rPr lang="en-US" altLang="ru-RU" sz="1800" dirty="0"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k-KZ" altLang="ru-RU" sz="1800" dirty="0"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en-US" altLang="ru-RU" sz="1800" dirty="0"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altLang="ru-RU" sz="1800" dirty="0"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шешіміне өзгерістер енгізілді.</a:t>
            </a:r>
          </a:p>
          <a:p>
            <a:pPr marL="87313" indent="39688" algn="just">
              <a:spcAft>
                <a:spcPct val="0"/>
              </a:spcAft>
              <a:buNone/>
            </a:pPr>
            <a:endParaRPr lang="kk-KZ" altLang="ru-RU" sz="1800" dirty="0">
              <a:highlight>
                <a:srgbClr val="F6FBFC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39688" algn="just">
              <a:spcAft>
                <a:spcPct val="0"/>
              </a:spcAft>
              <a:buNone/>
            </a:pPr>
            <a:endParaRPr lang="kk-KZ" alt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39688" algn="just">
              <a:spcAft>
                <a:spcPct val="0"/>
              </a:spcAft>
              <a:buNone/>
            </a:pPr>
            <a:r>
              <a:rPr lang="kk-KZ" altLang="ru-RU" sz="18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endParaRPr lang="ru-RU" altLang="ru-RU" sz="1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66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91" name="AutoShape 8"/>
          <p:cNvCxnSpPr>
            <a:cxnSpLocks noChangeShapeType="1"/>
          </p:cNvCxnSpPr>
          <p:nvPr/>
        </p:nvCxnSpPr>
        <p:spPr bwMode="auto">
          <a:xfrm>
            <a:off x="4632325" y="4839891"/>
            <a:ext cx="0" cy="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2292" name="AutoShape 16"/>
          <p:cNvSpPr>
            <a:spLocks noChangeArrowheads="1"/>
          </p:cNvSpPr>
          <p:nvPr/>
        </p:nvSpPr>
        <p:spPr bwMode="auto">
          <a:xfrm>
            <a:off x="5329238" y="3231357"/>
            <a:ext cx="946150" cy="108347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293" name="Скругленный прямоугольник 1"/>
          <p:cNvSpPr>
            <a:spLocks noChangeArrowheads="1"/>
          </p:cNvSpPr>
          <p:nvPr/>
        </p:nvSpPr>
        <p:spPr bwMode="auto">
          <a:xfrm>
            <a:off x="874714" y="965598"/>
            <a:ext cx="4359275" cy="472678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4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1541860"/>
            <a:ext cx="4381500" cy="489347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5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2115741"/>
            <a:ext cx="4381500" cy="390525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6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2569368"/>
            <a:ext cx="4381500" cy="367904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7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3046810"/>
            <a:ext cx="4381500" cy="435769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8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3617119"/>
            <a:ext cx="4419600" cy="435769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9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4193382"/>
            <a:ext cx="4381500" cy="473869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00" name="AutoShape 16"/>
          <p:cNvSpPr>
            <a:spLocks noChangeArrowheads="1"/>
          </p:cNvSpPr>
          <p:nvPr/>
        </p:nvSpPr>
        <p:spPr bwMode="auto">
          <a:xfrm>
            <a:off x="5335588" y="3779044"/>
            <a:ext cx="946150" cy="108347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1" name="AutoShape 16"/>
          <p:cNvSpPr>
            <a:spLocks noChangeArrowheads="1"/>
          </p:cNvSpPr>
          <p:nvPr/>
        </p:nvSpPr>
        <p:spPr bwMode="auto">
          <a:xfrm>
            <a:off x="5314950" y="4357687"/>
            <a:ext cx="946150" cy="109538"/>
          </a:xfrm>
          <a:prstGeom prst="leftRightArrow">
            <a:avLst>
              <a:gd name="adj1" fmla="val 50000"/>
              <a:gd name="adj2" fmla="val 245604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2" name="AutoShape 16"/>
          <p:cNvSpPr>
            <a:spLocks noChangeArrowheads="1"/>
          </p:cNvSpPr>
          <p:nvPr/>
        </p:nvSpPr>
        <p:spPr bwMode="auto">
          <a:xfrm>
            <a:off x="5330825" y="2686051"/>
            <a:ext cx="946150" cy="108347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3" name="AutoShape 16"/>
          <p:cNvSpPr>
            <a:spLocks noChangeArrowheads="1"/>
          </p:cNvSpPr>
          <p:nvPr/>
        </p:nvSpPr>
        <p:spPr bwMode="auto">
          <a:xfrm>
            <a:off x="5324475" y="1732360"/>
            <a:ext cx="946150" cy="108347"/>
          </a:xfrm>
          <a:prstGeom prst="leftRightArrow">
            <a:avLst>
              <a:gd name="adj1" fmla="val 50000"/>
              <a:gd name="adj2" fmla="val 248304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4" name="AutoShape 16"/>
          <p:cNvSpPr>
            <a:spLocks noChangeArrowheads="1"/>
          </p:cNvSpPr>
          <p:nvPr/>
        </p:nvSpPr>
        <p:spPr bwMode="auto">
          <a:xfrm>
            <a:off x="5294313" y="1185863"/>
            <a:ext cx="946150" cy="103585"/>
          </a:xfrm>
          <a:prstGeom prst="leftRightArrow">
            <a:avLst>
              <a:gd name="adj1" fmla="val 50000"/>
              <a:gd name="adj2" fmla="val 247540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5" name="AutoShape 16"/>
          <p:cNvSpPr>
            <a:spLocks noChangeArrowheads="1"/>
          </p:cNvSpPr>
          <p:nvPr/>
        </p:nvSpPr>
        <p:spPr bwMode="auto">
          <a:xfrm>
            <a:off x="5294313" y="2256235"/>
            <a:ext cx="946150" cy="107156"/>
          </a:xfrm>
          <a:prstGeom prst="leftRightArrow">
            <a:avLst>
              <a:gd name="adj1" fmla="val 50000"/>
              <a:gd name="adj2" fmla="val 251062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13" name="Скругленный прямоугольник 52"/>
          <p:cNvSpPr>
            <a:spLocks noChangeArrowheads="1"/>
          </p:cNvSpPr>
          <p:nvPr/>
        </p:nvSpPr>
        <p:spPr bwMode="auto">
          <a:xfrm>
            <a:off x="6265863" y="1566863"/>
            <a:ext cx="2393950" cy="464344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4" name="Скругленный прямоугольник 54"/>
          <p:cNvSpPr>
            <a:spLocks noChangeArrowheads="1"/>
          </p:cNvSpPr>
          <p:nvPr/>
        </p:nvSpPr>
        <p:spPr bwMode="auto">
          <a:xfrm>
            <a:off x="6269038" y="988219"/>
            <a:ext cx="2387600" cy="438150"/>
          </a:xfrm>
          <a:prstGeom prst="roundRect">
            <a:avLst>
              <a:gd name="adj" fmla="val 6278"/>
            </a:avLst>
          </a:prstGeom>
          <a:solidFill>
            <a:srgbClr val="1187A7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5" name="Скругленный прямоугольник 57"/>
          <p:cNvSpPr>
            <a:spLocks noChangeArrowheads="1"/>
          </p:cNvSpPr>
          <p:nvPr/>
        </p:nvSpPr>
        <p:spPr bwMode="auto">
          <a:xfrm>
            <a:off x="6291263" y="3594498"/>
            <a:ext cx="2384425" cy="458390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6" name="Скругленный прямоугольник 58"/>
          <p:cNvSpPr>
            <a:spLocks noChangeArrowheads="1"/>
          </p:cNvSpPr>
          <p:nvPr/>
        </p:nvSpPr>
        <p:spPr bwMode="auto">
          <a:xfrm>
            <a:off x="6303964" y="3088482"/>
            <a:ext cx="2382837" cy="394097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7" name="Скругленный прямоугольник 59"/>
          <p:cNvSpPr>
            <a:spLocks noChangeArrowheads="1"/>
          </p:cNvSpPr>
          <p:nvPr/>
        </p:nvSpPr>
        <p:spPr bwMode="auto">
          <a:xfrm>
            <a:off x="6303964" y="2569368"/>
            <a:ext cx="2371725" cy="367904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8" name="Скругленный прямоугольник 60"/>
          <p:cNvSpPr>
            <a:spLocks noChangeArrowheads="1"/>
          </p:cNvSpPr>
          <p:nvPr/>
        </p:nvSpPr>
        <p:spPr bwMode="auto">
          <a:xfrm>
            <a:off x="6292850" y="2147888"/>
            <a:ext cx="2382838" cy="342900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9" name="Скругленный прямоугольник 61"/>
          <p:cNvSpPr>
            <a:spLocks noChangeArrowheads="1"/>
          </p:cNvSpPr>
          <p:nvPr/>
        </p:nvSpPr>
        <p:spPr bwMode="auto">
          <a:xfrm>
            <a:off x="6273801" y="4193382"/>
            <a:ext cx="2403475" cy="469106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238126" y="185763"/>
            <a:ext cx="8686800" cy="4330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ts val="1125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800" dirty="0">
                <a:solidFill>
                  <a:srgbClr val="000000"/>
                </a:solidFill>
                <a:latin typeface="Arial" panose="020B0604020202020204" pitchFamily="34" charset="0"/>
              </a:rPr>
              <a:t>     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Жергілікті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әзірлеу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процесі</a:t>
            </a:r>
            <a:endParaRPr lang="ru-RU" altLang="ru-RU" b="1" dirty="0">
              <a:solidFill>
                <a:srgbClr val="235463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9" name="Text Box 12"/>
          <p:cNvSpPr txBox="1">
            <a:spLocks noChangeArrowheads="1"/>
          </p:cNvSpPr>
          <p:nvPr/>
        </p:nvSpPr>
        <p:spPr bwMode="auto">
          <a:xfrm>
            <a:off x="851597" y="4280560"/>
            <a:ext cx="4419600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050">
                <a:solidFill>
                  <a:srgbClr val="000000"/>
                </a:solidFill>
                <a:ea typeface="Arial Unicode MS" pitchFamily="34" charset="-128"/>
              </a:rPr>
              <a:t>Мемлекеттік органдардың бюджеттік бағдарламаларын бекіту</a:t>
            </a:r>
          </a:p>
        </p:txBody>
      </p:sp>
      <p:sp>
        <p:nvSpPr>
          <p:cNvPr id="41" name="Text Box 12"/>
          <p:cNvSpPr txBox="1">
            <a:spLocks noChangeArrowheads="1"/>
          </p:cNvSpPr>
          <p:nvPr/>
        </p:nvSpPr>
        <p:spPr bwMode="auto">
          <a:xfrm>
            <a:off x="784653" y="998280"/>
            <a:ext cx="4264025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Бюджеттік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параметрлер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(3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жылдық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кезеңге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арналған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)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болжамының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жобасы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</a:p>
        </p:txBody>
      </p:sp>
      <p:sp>
        <p:nvSpPr>
          <p:cNvPr id="42" name="Text Box 12"/>
          <p:cNvSpPr txBox="1">
            <a:spLocks noChangeArrowheads="1"/>
          </p:cNvSpPr>
          <p:nvPr/>
        </p:nvSpPr>
        <p:spPr bwMode="auto">
          <a:xfrm>
            <a:off x="851597" y="3673431"/>
            <a:ext cx="4165600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Қала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бюджеті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туралы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мәслихат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шешімін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іске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асыру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туралы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қаулыны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қабылдау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43" name="Text Box 12"/>
          <p:cNvSpPr txBox="1">
            <a:spLocks noChangeArrowheads="1"/>
          </p:cNvSpPr>
          <p:nvPr/>
        </p:nvSpPr>
        <p:spPr bwMode="auto">
          <a:xfrm>
            <a:off x="828309" y="2107672"/>
            <a:ext cx="4176712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Қаланың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жоспарлы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кезеңге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арналған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бюджетінің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жобасын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қарау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және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анықтау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44" name="Text Box 12"/>
          <p:cNvSpPr txBox="1">
            <a:spLocks noChangeArrowheads="1"/>
          </p:cNvSpPr>
          <p:nvPr/>
        </p:nvSpPr>
        <p:spPr bwMode="auto">
          <a:xfrm>
            <a:off x="787779" y="2573493"/>
            <a:ext cx="4621213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Қала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бюджетінің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жобасын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әкімдіктің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қарауына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ұсыну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809505" y="3076308"/>
            <a:ext cx="4354512" cy="743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Алдағы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кезеңге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арналған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жергілікті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бюджет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туралы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мәслихат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шешімінің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жобасын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ұсыну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  <a:p>
            <a:pPr algn="ctr" eaLnBrk="1" hangingPunct="1">
              <a:spcBef>
                <a:spcPts val="1125"/>
              </a:spcBef>
            </a:pP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46" name="Text Box 12"/>
          <p:cNvSpPr txBox="1">
            <a:spLocks noChangeArrowheads="1"/>
          </p:cNvSpPr>
          <p:nvPr/>
        </p:nvSpPr>
        <p:spPr bwMode="auto">
          <a:xfrm>
            <a:off x="824189" y="1519636"/>
            <a:ext cx="4441825" cy="57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>
                <a:solidFill>
                  <a:srgbClr val="000000"/>
                </a:solidFill>
                <a:ea typeface="Arial Unicode MS" pitchFamily="34" charset="-128"/>
              </a:rPr>
              <a:t>Жергілікті бюджеттік бағдарламалар әкімшілерінің бюджеттік өтінімдерін және бюджеттік бағдарламалар жобаларын жасау және қарау</a:t>
            </a:r>
          </a:p>
        </p:txBody>
      </p:sp>
      <p:sp>
        <p:nvSpPr>
          <p:cNvPr id="47" name="Text Box 12"/>
          <p:cNvSpPr txBox="1">
            <a:spLocks noChangeArrowheads="1"/>
          </p:cNvSpPr>
          <p:nvPr/>
        </p:nvSpPr>
        <p:spPr bwMode="auto">
          <a:xfrm>
            <a:off x="6295400" y="980090"/>
            <a:ext cx="2443956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Ағым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.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қаржы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жылының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  20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сәуірінен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кешіктірмей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</a:p>
        </p:txBody>
      </p:sp>
      <p:sp>
        <p:nvSpPr>
          <p:cNvPr id="48" name="Text Box 12"/>
          <p:cNvSpPr txBox="1">
            <a:spLocks noChangeArrowheads="1"/>
          </p:cNvSpPr>
          <p:nvPr/>
        </p:nvSpPr>
        <p:spPr bwMode="auto">
          <a:xfrm>
            <a:off x="6220018" y="1581310"/>
            <a:ext cx="2355850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Ағым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.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қаржы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жылының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 30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мамырына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дейін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49" name="Text Box 12"/>
          <p:cNvSpPr txBox="1">
            <a:spLocks noChangeArrowheads="1"/>
          </p:cNvSpPr>
          <p:nvPr/>
        </p:nvSpPr>
        <p:spPr bwMode="auto">
          <a:xfrm>
            <a:off x="6316663" y="2116934"/>
            <a:ext cx="2411412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Ағым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.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қаржы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жылының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                     1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қазанынан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кешіктірмей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50" name="Text Box 12"/>
          <p:cNvSpPr txBox="1">
            <a:spLocks noChangeArrowheads="1"/>
          </p:cNvSpPr>
          <p:nvPr/>
        </p:nvSpPr>
        <p:spPr bwMode="auto">
          <a:xfrm>
            <a:off x="6291263" y="2514204"/>
            <a:ext cx="2633663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Ағым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.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қаржы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жылының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                                   15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қазанынан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кешіктірмей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51" name="Text Box 12"/>
          <p:cNvSpPr txBox="1">
            <a:spLocks noChangeArrowheads="1"/>
          </p:cNvSpPr>
          <p:nvPr/>
        </p:nvSpPr>
        <p:spPr bwMode="auto">
          <a:xfrm>
            <a:off x="6225381" y="3049511"/>
            <a:ext cx="2765425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Ағым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.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қаржы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жылының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                                         1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қарашасынан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кешіктірмей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52" name="Text Box 12"/>
          <p:cNvSpPr txBox="1">
            <a:spLocks noChangeArrowheads="1"/>
          </p:cNvSpPr>
          <p:nvPr/>
        </p:nvSpPr>
        <p:spPr bwMode="auto">
          <a:xfrm>
            <a:off x="6400006" y="3613050"/>
            <a:ext cx="2244725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>
                <a:solidFill>
                  <a:srgbClr val="000000"/>
                </a:solidFill>
                <a:ea typeface="Arial Unicode MS" pitchFamily="34" charset="-128"/>
              </a:rPr>
              <a:t>Бюджет бекітілгеннен кейін 2 апталық мерзім ішінде</a:t>
            </a:r>
          </a:p>
        </p:txBody>
      </p:sp>
      <p:sp>
        <p:nvSpPr>
          <p:cNvPr id="53" name="Text Box 12"/>
          <p:cNvSpPr txBox="1">
            <a:spLocks noChangeArrowheads="1"/>
          </p:cNvSpPr>
          <p:nvPr/>
        </p:nvSpPr>
        <p:spPr bwMode="auto">
          <a:xfrm>
            <a:off x="6342856" y="4280560"/>
            <a:ext cx="2071687" cy="574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>
                <a:solidFill>
                  <a:srgbClr val="000000"/>
                </a:solidFill>
                <a:ea typeface="Arial Unicode MS" pitchFamily="34" charset="-128"/>
              </a:rPr>
              <a:t>30 желтоқсанға дейін</a:t>
            </a:r>
          </a:p>
          <a:p>
            <a:pPr algn="ctr" eaLnBrk="1" hangingPunct="1">
              <a:spcBef>
                <a:spcPts val="1125"/>
              </a:spcBef>
            </a:pPr>
            <a:endParaRPr lang="ru-RU" altLang="ru-RU" sz="1050">
              <a:solidFill>
                <a:srgbClr val="000000"/>
              </a:solidFill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6829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sz="quarter" idx="4294967295"/>
          </p:nvPr>
        </p:nvSpPr>
        <p:spPr>
          <a:xfrm>
            <a:off x="163585" y="114300"/>
            <a:ext cx="8711447" cy="4941783"/>
          </a:xfrm>
          <a:prstGeom prst="rect">
            <a:avLst/>
          </a:prstGeom>
          <a:solidFill>
            <a:schemeClr val="bg2"/>
          </a:solidFill>
        </p:spPr>
        <p:txBody>
          <a:bodyPr rtlCol="0">
            <a:normAutofit/>
          </a:bodyPr>
          <a:lstStyle/>
          <a:p>
            <a:pPr marL="45524" indent="0" algn="ctr" eaLnBrk="1" fontAlgn="auto" hangingPunct="1">
              <a:spcBef>
                <a:spcPts val="8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524" indent="0" algn="ctr" eaLnBrk="1" fontAlgn="auto" hangingPunct="1">
              <a:spcBef>
                <a:spcPts val="8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3315" name="AutoShape 8"/>
          <p:cNvCxnSpPr>
            <a:cxnSpLocks noChangeShapeType="1"/>
            <a:stCxn id="15362" idx="2"/>
            <a:endCxn id="15362" idx="2"/>
          </p:cNvCxnSpPr>
          <p:nvPr/>
        </p:nvCxnSpPr>
        <p:spPr bwMode="auto">
          <a:xfrm>
            <a:off x="4519309" y="5056083"/>
            <a:ext cx="0" cy="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3316" name="Rectangle 85"/>
          <p:cNvSpPr>
            <a:spLocks noChangeArrowheads="1"/>
          </p:cNvSpPr>
          <p:nvPr/>
        </p:nvSpPr>
        <p:spPr bwMode="auto">
          <a:xfrm>
            <a:off x="152400" y="-2419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1" hangingPunct="1"/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13317" name="Group 51"/>
          <p:cNvGrpSpPr>
            <a:grpSpLocks noChangeAspect="1"/>
          </p:cNvGrpSpPr>
          <p:nvPr/>
        </p:nvGrpSpPr>
        <p:grpSpPr bwMode="auto">
          <a:xfrm>
            <a:off x="329679" y="215383"/>
            <a:ext cx="8516561" cy="4786313"/>
            <a:chOff x="4667" y="2519"/>
            <a:chExt cx="7219" cy="4742"/>
          </a:xfrm>
        </p:grpSpPr>
        <p:sp>
          <p:nvSpPr>
            <p:cNvPr id="15370" name="Rectangle 83"/>
            <p:cNvSpPr>
              <a:spLocks noChangeArrowheads="1"/>
            </p:cNvSpPr>
            <p:nvPr/>
          </p:nvSpPr>
          <p:spPr bwMode="auto">
            <a:xfrm>
              <a:off x="9456" y="3059"/>
              <a:ext cx="1510" cy="27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400" dirty="0" err="1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Атқару</a:t>
              </a:r>
              <a:endPara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71" name="Rectangle 82"/>
            <p:cNvSpPr>
              <a:spLocks noChangeArrowheads="1"/>
            </p:cNvSpPr>
            <p:nvPr/>
          </p:nvSpPr>
          <p:spPr bwMode="auto">
            <a:xfrm>
              <a:off x="5958" y="3059"/>
              <a:ext cx="1518" cy="27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400" dirty="0" err="1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Жоспарлау</a:t>
              </a:r>
              <a:endPara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0" name="Line 81"/>
            <p:cNvSpPr>
              <a:spLocks noChangeShapeType="1"/>
            </p:cNvSpPr>
            <p:nvPr/>
          </p:nvSpPr>
          <p:spPr bwMode="auto">
            <a:xfrm>
              <a:off x="7476" y="3149"/>
              <a:ext cx="1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3" name="Rectangle 80"/>
            <p:cNvSpPr>
              <a:spLocks noChangeArrowheads="1"/>
            </p:cNvSpPr>
            <p:nvPr/>
          </p:nvSpPr>
          <p:spPr bwMode="auto">
            <a:xfrm>
              <a:off x="6665" y="2519"/>
              <a:ext cx="3740" cy="40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400" b="1" cap="all" spc="200" dirty="0" err="1">
                  <a:solidFill>
                    <a:srgbClr val="235463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Бюджеттік</a:t>
              </a:r>
              <a:r>
                <a:rPr lang="ru-RU" sz="1400" b="1" cap="all" spc="200" dirty="0">
                  <a:solidFill>
                    <a:srgbClr val="235463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ru-RU" sz="1400" b="1" cap="all" spc="200" dirty="0" err="1">
                  <a:solidFill>
                    <a:srgbClr val="235463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процестің</a:t>
              </a:r>
              <a:r>
                <a:rPr lang="ru-RU" sz="1400" b="1" cap="all" spc="200" dirty="0">
                  <a:solidFill>
                    <a:srgbClr val="235463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ru-RU" sz="1400" b="1" cap="all" spc="200" dirty="0" err="1">
                  <a:solidFill>
                    <a:srgbClr val="235463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схемасы</a:t>
              </a:r>
              <a:endParaRPr lang="ru-RU" sz="1400" b="1" cap="all" spc="200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3322" name="Line 79"/>
            <p:cNvSpPr>
              <a:spLocks noChangeShapeType="1"/>
            </p:cNvSpPr>
            <p:nvPr/>
          </p:nvSpPr>
          <p:spPr bwMode="auto">
            <a:xfrm>
              <a:off x="9456" y="2924"/>
              <a:ext cx="675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3" name="Line 78"/>
            <p:cNvSpPr>
              <a:spLocks noChangeShapeType="1"/>
            </p:cNvSpPr>
            <p:nvPr/>
          </p:nvSpPr>
          <p:spPr bwMode="auto">
            <a:xfrm flipH="1">
              <a:off x="7026" y="2924"/>
              <a:ext cx="630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6" name="Rectangle 77"/>
            <p:cNvSpPr>
              <a:spLocks noChangeArrowheads="1"/>
            </p:cNvSpPr>
            <p:nvPr/>
          </p:nvSpPr>
          <p:spPr bwMode="auto">
            <a:xfrm>
              <a:off x="7655" y="3362"/>
              <a:ext cx="1710" cy="41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Экономика </a:t>
              </a:r>
              <a:r>
                <a:rPr lang="ru-RU" sz="1200" dirty="0" err="1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және</a:t>
              </a:r>
              <a:r>
                <a:rPr lang="ru-RU" sz="1200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қаржы</a:t>
              </a:r>
              <a:r>
                <a:rPr lang="ru-RU" sz="1200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  </a:t>
              </a:r>
              <a:r>
                <a:rPr lang="ru-RU" sz="1200" dirty="0" err="1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бөлімі</a:t>
              </a:r>
              <a:endPara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5" name="Line 76"/>
            <p:cNvSpPr>
              <a:spLocks noChangeShapeType="1"/>
            </p:cNvSpPr>
            <p:nvPr/>
          </p:nvSpPr>
          <p:spPr bwMode="auto">
            <a:xfrm>
              <a:off x="6666" y="3329"/>
              <a:ext cx="99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6" name="Line 75"/>
            <p:cNvSpPr>
              <a:spLocks noChangeShapeType="1"/>
            </p:cNvSpPr>
            <p:nvPr/>
          </p:nvSpPr>
          <p:spPr bwMode="auto">
            <a:xfrm flipH="1">
              <a:off x="9366" y="3329"/>
              <a:ext cx="99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7" name="Line 72"/>
            <p:cNvSpPr>
              <a:spLocks noChangeShapeType="1"/>
            </p:cNvSpPr>
            <p:nvPr/>
          </p:nvSpPr>
          <p:spPr bwMode="auto">
            <a:xfrm>
              <a:off x="9367" y="3595"/>
              <a:ext cx="1038" cy="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8" name="Line 71"/>
            <p:cNvSpPr>
              <a:spLocks noChangeShapeType="1"/>
            </p:cNvSpPr>
            <p:nvPr/>
          </p:nvSpPr>
          <p:spPr bwMode="auto">
            <a:xfrm flipH="1">
              <a:off x="7173" y="3649"/>
              <a:ext cx="404" cy="5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9" name="Line 69"/>
            <p:cNvSpPr>
              <a:spLocks noChangeShapeType="1"/>
            </p:cNvSpPr>
            <p:nvPr/>
          </p:nvSpPr>
          <p:spPr bwMode="auto">
            <a:xfrm>
              <a:off x="6665" y="4798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30" name="Line 68"/>
            <p:cNvSpPr>
              <a:spLocks noChangeShapeType="1"/>
            </p:cNvSpPr>
            <p:nvPr/>
          </p:nvSpPr>
          <p:spPr bwMode="auto">
            <a:xfrm flipH="1">
              <a:off x="5543" y="5704"/>
              <a:ext cx="63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31" name="Line 67"/>
            <p:cNvSpPr>
              <a:spLocks noChangeShapeType="1"/>
            </p:cNvSpPr>
            <p:nvPr/>
          </p:nvSpPr>
          <p:spPr bwMode="auto">
            <a:xfrm>
              <a:off x="5612" y="6624"/>
              <a:ext cx="1" cy="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32" name="Line 65"/>
            <p:cNvSpPr>
              <a:spLocks noChangeShapeType="1"/>
            </p:cNvSpPr>
            <p:nvPr/>
          </p:nvSpPr>
          <p:spPr bwMode="auto">
            <a:xfrm flipH="1">
              <a:off x="10405" y="4754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33" name="Line 64"/>
            <p:cNvSpPr>
              <a:spLocks noChangeShapeType="1"/>
            </p:cNvSpPr>
            <p:nvPr/>
          </p:nvSpPr>
          <p:spPr bwMode="auto">
            <a:xfrm>
              <a:off x="10405" y="5592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34" name="Line 63"/>
            <p:cNvSpPr>
              <a:spLocks noChangeShapeType="1"/>
            </p:cNvSpPr>
            <p:nvPr/>
          </p:nvSpPr>
          <p:spPr bwMode="auto">
            <a:xfrm>
              <a:off x="10404" y="6536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91" name="Oval 62"/>
            <p:cNvSpPr>
              <a:spLocks noChangeArrowheads="1"/>
            </p:cNvSpPr>
            <p:nvPr/>
          </p:nvSpPr>
          <p:spPr bwMode="auto">
            <a:xfrm>
              <a:off x="8826" y="4940"/>
              <a:ext cx="3060" cy="63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08" name="Oval 61"/>
            <p:cNvSpPr>
              <a:spLocks noChangeArrowheads="1"/>
            </p:cNvSpPr>
            <p:nvPr/>
          </p:nvSpPr>
          <p:spPr bwMode="auto">
            <a:xfrm>
              <a:off x="9141" y="4233"/>
              <a:ext cx="2430" cy="5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09" name="Oval 60"/>
            <p:cNvSpPr>
              <a:spLocks noChangeArrowheads="1"/>
            </p:cNvSpPr>
            <p:nvPr/>
          </p:nvSpPr>
          <p:spPr bwMode="auto">
            <a:xfrm>
              <a:off x="4911" y="4176"/>
              <a:ext cx="3555" cy="71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10" name="Oval 59"/>
            <p:cNvSpPr>
              <a:spLocks noChangeArrowheads="1"/>
            </p:cNvSpPr>
            <p:nvPr/>
          </p:nvSpPr>
          <p:spPr bwMode="auto">
            <a:xfrm>
              <a:off x="4819" y="4978"/>
              <a:ext cx="3691" cy="81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47" name="Oval 58"/>
            <p:cNvSpPr>
              <a:spLocks noChangeArrowheads="1"/>
            </p:cNvSpPr>
            <p:nvPr/>
          </p:nvSpPr>
          <p:spPr bwMode="auto">
            <a:xfrm>
              <a:off x="4667" y="5985"/>
              <a:ext cx="2050" cy="7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48" name="Oval 57"/>
            <p:cNvSpPr>
              <a:spLocks noChangeArrowheads="1"/>
            </p:cNvSpPr>
            <p:nvPr/>
          </p:nvSpPr>
          <p:spPr bwMode="auto">
            <a:xfrm>
              <a:off x="9053" y="5884"/>
              <a:ext cx="2702" cy="63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49" name="Rectangle 56"/>
            <p:cNvSpPr>
              <a:spLocks noChangeArrowheads="1"/>
            </p:cNvSpPr>
            <p:nvPr/>
          </p:nvSpPr>
          <p:spPr bwMode="auto">
            <a:xfrm>
              <a:off x="5434" y="6806"/>
              <a:ext cx="2701" cy="452"/>
            </a:xfrm>
            <a:prstGeom prst="rect">
              <a:avLst/>
            </a:prstGeom>
            <a:solidFill>
              <a:srgbClr val="1187A7"/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50" name="Rectangle 55"/>
            <p:cNvSpPr>
              <a:spLocks noChangeArrowheads="1"/>
            </p:cNvSpPr>
            <p:nvPr/>
          </p:nvSpPr>
          <p:spPr bwMode="auto">
            <a:xfrm>
              <a:off x="9141" y="6729"/>
              <a:ext cx="2669" cy="532"/>
            </a:xfrm>
            <a:prstGeom prst="rect">
              <a:avLst/>
            </a:prstGeom>
            <a:solidFill>
              <a:srgbClr val="38869E"/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51" name="Oval 54"/>
            <p:cNvSpPr>
              <a:spLocks noChangeArrowheads="1"/>
            </p:cNvSpPr>
            <p:nvPr/>
          </p:nvSpPr>
          <p:spPr bwMode="auto">
            <a:xfrm>
              <a:off x="7069" y="6027"/>
              <a:ext cx="1888" cy="7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44" name="Line 53"/>
            <p:cNvSpPr>
              <a:spLocks noChangeShapeType="1"/>
            </p:cNvSpPr>
            <p:nvPr/>
          </p:nvSpPr>
          <p:spPr bwMode="auto">
            <a:xfrm>
              <a:off x="7375" y="5704"/>
              <a:ext cx="638" cy="2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45" name="Line 52"/>
            <p:cNvSpPr>
              <a:spLocks noChangeShapeType="1"/>
            </p:cNvSpPr>
            <p:nvPr/>
          </p:nvSpPr>
          <p:spPr bwMode="auto">
            <a:xfrm>
              <a:off x="8105" y="6717"/>
              <a:ext cx="1" cy="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914924" y="1990408"/>
            <a:ext cx="3942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Әлеуметтік-экономикалық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даму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болжамы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мен бюджет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параметрлерін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әзірлеу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6393" y="2849853"/>
            <a:ext cx="4572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Қаланың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бюджет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комиссиясымен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бюджеттік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бағдарламалар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әкімшілерінің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бюджеттік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бағдарламалары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мен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бюджеттік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өтінімдерін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қарау</a:t>
            </a:r>
            <a:endParaRPr lang="ru-RU" sz="11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8388" y="3771822"/>
            <a:ext cx="230939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Қаланың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жоспарлы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кезеңге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арналған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бюджетінің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жобасын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қалыптастыру</a:t>
            </a:r>
            <a:endParaRPr lang="ru-RU" sz="11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45815" y="3888569"/>
            <a:ext cx="219009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бюджетіне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өзгерістер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мен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толықтырулар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енгізу</a:t>
            </a:r>
            <a:endParaRPr lang="ru-RU" sz="11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375" y="454003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Қалалық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мәслихаттың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шешімімен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бюджетін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бекіту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22551" y="1983651"/>
            <a:ext cx="2614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Жиынтық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қаржыландыру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жоспарын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жасау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89179" y="2723008"/>
            <a:ext cx="3367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Жиынтық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қаржыландыру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жоспарына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өзгерістер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енгізу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929896" y="3615147"/>
            <a:ext cx="228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бюджетін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атқару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бойынша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жылдық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есепті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қалыптастыру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591831" y="4422728"/>
            <a:ext cx="3176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Қалалық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мәслихаттың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шешімімен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бюджетін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атқару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бойынша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жылдық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есепті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бекіту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7633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53400" y="971550"/>
            <a:ext cx="838200" cy="4000500"/>
          </a:xfrm>
          <a:prstGeom prst="roundRect">
            <a:avLst>
              <a:gd name="adj" fmla="val 16667"/>
            </a:avLst>
          </a:prstGeom>
          <a:solidFill>
            <a:srgbClr val="38869E">
              <a:alpha val="78038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altLang="ru-RU" sz="1000" b="1" dirty="0">
                <a:solidFill>
                  <a:srgbClr val="000000"/>
                </a:solidFill>
              </a:rPr>
              <a:t>31 </a:t>
            </a:r>
            <a:r>
              <a:rPr lang="ru-RU" altLang="ru-RU" sz="1000" b="1" dirty="0" err="1">
                <a:solidFill>
                  <a:srgbClr val="000000"/>
                </a:solidFill>
              </a:rPr>
              <a:t>желтоқ-санда</a:t>
            </a:r>
            <a:r>
              <a:rPr lang="ru-RU" altLang="ru-RU" sz="1000" b="1" dirty="0">
                <a:solidFill>
                  <a:srgbClr val="000000"/>
                </a:solidFill>
              </a:rPr>
              <a:t> </a:t>
            </a:r>
            <a:r>
              <a:rPr lang="ru-RU" altLang="ru-RU" sz="1000" b="1" dirty="0" err="1">
                <a:solidFill>
                  <a:srgbClr val="000000"/>
                </a:solidFill>
              </a:rPr>
              <a:t>аяқтала-ды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190500" y="191691"/>
            <a:ext cx="8686800" cy="771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ts val="1125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800" dirty="0">
                <a:solidFill>
                  <a:srgbClr val="000000"/>
                </a:solidFill>
                <a:latin typeface="Arial" panose="020B0604020202020204" pitchFamily="34" charset="0"/>
              </a:rPr>
              <a:t>     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Бюджеттің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атқарылуына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келесі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құжаттар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негіз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болып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табылады</a:t>
            </a:r>
            <a:endParaRPr lang="ru-RU" altLang="ru-RU" b="1" dirty="0">
              <a:solidFill>
                <a:srgbClr val="235463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52400" y="1028700"/>
            <a:ext cx="762000" cy="4000500"/>
          </a:xfrm>
          <a:prstGeom prst="roundRect">
            <a:avLst>
              <a:gd name="adj" fmla="val 16667"/>
            </a:avLst>
          </a:prstGeom>
          <a:solidFill>
            <a:srgbClr val="1187A7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altLang="ru-RU" sz="1050" b="1" dirty="0">
                <a:solidFill>
                  <a:srgbClr val="000000"/>
                </a:solidFill>
              </a:rPr>
              <a:t>1 </a:t>
            </a:r>
            <a:r>
              <a:rPr lang="ru-RU" altLang="ru-RU" sz="1050" b="1" dirty="0" err="1">
                <a:solidFill>
                  <a:srgbClr val="000000"/>
                </a:solidFill>
              </a:rPr>
              <a:t>қаңтар</a:t>
            </a:r>
            <a:r>
              <a:rPr lang="ru-RU" altLang="ru-RU" sz="1050" b="1" dirty="0">
                <a:solidFill>
                  <a:srgbClr val="000000"/>
                </a:solidFill>
              </a:rPr>
              <a:t>-да </a:t>
            </a:r>
            <a:r>
              <a:rPr lang="ru-RU" altLang="ru-RU" sz="1050" b="1" dirty="0" err="1">
                <a:solidFill>
                  <a:srgbClr val="000000"/>
                </a:solidFill>
              </a:rPr>
              <a:t>басталады</a:t>
            </a:r>
            <a:endParaRPr lang="ru-RU" altLang="ru-RU" sz="1050" b="1" dirty="0">
              <a:solidFill>
                <a:srgbClr val="000000"/>
              </a:solidFill>
            </a:endParaRP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66800" y="1060848"/>
            <a:ext cx="6934200" cy="348853"/>
          </a:xfrm>
          <a:prstGeom prst="roundRect">
            <a:avLst>
              <a:gd name="adj" fmla="val 16667"/>
            </a:avLst>
          </a:prstGeom>
          <a:solidFill>
            <a:srgbClr val="38869E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10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2" name="Line 5"/>
          <p:cNvSpPr>
            <a:spLocks noChangeShapeType="1"/>
          </p:cNvSpPr>
          <p:nvPr/>
        </p:nvSpPr>
        <p:spPr bwMode="auto">
          <a:xfrm>
            <a:off x="914400" y="1143000"/>
            <a:ext cx="152400" cy="1191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87030" y="1553981"/>
            <a:ext cx="6934200" cy="285750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altLang="ru-RU" sz="1100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200">
                <a:solidFill>
                  <a:srgbClr val="000000"/>
                </a:solidFill>
                <a:latin typeface="Arial" charset="0"/>
              </a:rPr>
              <a:t> кодекс</a:t>
            </a:r>
            <a:r>
              <a:rPr lang="kk-KZ" altLang="ru-RU" sz="1200">
                <a:solidFill>
                  <a:srgbClr val="000000"/>
                </a:solidFill>
                <a:latin typeface="Arial" charset="0"/>
              </a:rPr>
              <a:t>і</a:t>
            </a:r>
            <a:endParaRPr lang="ru-RU" altLang="ru-RU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87030" y="1940678"/>
            <a:ext cx="6934200" cy="285750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kk-KZ" altLang="ru-RU" sz="1100" dirty="0">
                <a:solidFill>
                  <a:srgbClr val="000000"/>
                </a:solidFill>
                <a:latin typeface="Arial" charset="0"/>
              </a:rPr>
              <a:t>Республикалық бюджет туралы Заң және жергілікті бюджет туралы мәслихат шешімі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87030" y="2284180"/>
            <a:ext cx="6934200" cy="374044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ҚР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Үкіметінің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әкімдіктің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республикалық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Заңды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іске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асыру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қаулылары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мәслихат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шешімдері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064174" y="2715976"/>
            <a:ext cx="6934200" cy="285750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Нысаналы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трансферттер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нәтижелер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келісімдер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79409" y="3077780"/>
            <a:ext cx="6934200" cy="354892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жиынтық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түсімдер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және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жиынтық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77502" y="3505344"/>
            <a:ext cx="6934200" cy="481175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бағдарламалар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әкімшілерінің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және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72724" y="4059191"/>
            <a:ext cx="6934200" cy="341709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Мемлекеттік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мекемелердің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және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жеке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70473" y="4473572"/>
            <a:ext cx="6934200" cy="366713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кодексіне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сәйкес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бюджеттің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атқарылу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тәртібін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анықтайтын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нормативтік-құқықтық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актілер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8001000" y="1143000"/>
            <a:ext cx="152400" cy="1191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5699" y="1135357"/>
            <a:ext cx="1841152" cy="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175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1089"/>
            <a:ext cx="8747944" cy="702469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Павлодар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қаласының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2025-2028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әлеуметтік-экономикалық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дамуының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көрсеткіштері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7444" name="Group 34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53440202"/>
              </p:ext>
            </p:extLst>
          </p:nvPr>
        </p:nvGraphicFramePr>
        <p:xfrm>
          <a:off x="171450" y="1113235"/>
          <a:ext cx="8642350" cy="3579541"/>
        </p:xfrm>
        <a:graphic>
          <a:graphicData uri="http://schemas.openxmlformats.org/drawingml/2006/table">
            <a:tbl>
              <a:tblPr/>
              <a:tblGrid>
                <a:gridCol w="576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07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0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9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65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Р/с№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Көрсеткіштер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атауы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89995" marR="89995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2025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89995" marR="89995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2026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89995" marR="89995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2027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89995" marR="89995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2028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89995" marR="89995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2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5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Өнеркәсіп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өнімінің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көлемі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өткен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жылға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қарағанда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%</a:t>
                      </a: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100,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101,7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103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5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Өңдеу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өнеркәсібінің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өндіріс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көлемі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өткен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жылға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қарағанда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%</a:t>
                      </a: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102,0</a:t>
                      </a: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108,8</a:t>
                      </a: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101,7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103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Жұмыссыздық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деңгейі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%</a:t>
                      </a: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4,9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5,1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5,1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Айлық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есептік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көрсеткіш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(АЕК),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теңге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3 932</a:t>
                      </a:r>
                    </a:p>
                  </a:txBody>
                  <a:tcPr marL="68590" marR="68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4 325</a:t>
                      </a:r>
                    </a:p>
                  </a:txBody>
                  <a:tcPr marL="68590" marR="68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90" marR="68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90" marR="68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Ең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төменгі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күнкөріс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деңгейі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теңге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46 228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50 851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Орташа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айлық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атаулы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жалақы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теңге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430 087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461 486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573 219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636 273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03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Ең төменгі зейнетақы мөлшері, теңге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62 771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69 049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0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Ең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төменгі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жалақы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теңге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85 000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85 000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442" name="Text Box 95"/>
          <p:cNvSpPr txBox="1">
            <a:spLocks noChangeArrowheads="1"/>
          </p:cNvSpPr>
          <p:nvPr/>
        </p:nvSpPr>
        <p:spPr bwMode="auto">
          <a:xfrm>
            <a:off x="7380289" y="843558"/>
            <a:ext cx="15128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altLang="ru-RU" sz="1400" dirty="0" err="1">
                <a:latin typeface="Arial" charset="0"/>
              </a:rPr>
              <a:t>млн.теңге</a:t>
            </a:r>
            <a:endParaRPr lang="ru-RU" altLang="ru-RU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07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50"/>
            <a:ext cx="9144000" cy="64770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rmAutofit fontScale="90000"/>
          </a:bodyPr>
          <a:lstStyle/>
          <a:p>
            <a:pPr algn="ctr">
              <a:buClr>
                <a:schemeClr val="accent6">
                  <a:lumMod val="75000"/>
                </a:schemeClr>
              </a:buClr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2025-2028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Павлодар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b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7444" name="Group 34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40624945"/>
              </p:ext>
            </p:extLst>
          </p:nvPr>
        </p:nvGraphicFramePr>
        <p:xfrm>
          <a:off x="285750" y="1168003"/>
          <a:ext cx="8569324" cy="3517896"/>
        </p:xfrm>
        <a:graphic>
          <a:graphicData uri="http://schemas.openxmlformats.org/drawingml/2006/table">
            <a:tbl>
              <a:tblPr/>
              <a:tblGrid>
                <a:gridCol w="50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2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81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Р/с№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Көрсеткіштер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атауы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89995" marR="89995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6" marR="90006" marT="35045" marB="350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6" marR="90006" marT="35045" marB="350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6" marR="90006" marT="35045" marB="350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6" marR="90006" marT="35045" marB="350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3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I.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соның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ішінен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68587" marR="6858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279 065,8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459 241,9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442 017,0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469 440,0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234 381,0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415 066,0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432 806,8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457 950,3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емес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55,9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816,0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640,1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672,1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Негізгі капиталды сатудан түсетін түсімдер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12 286,9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7 942,4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893,9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938,6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Нысаналы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трансферттер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түсімдері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</a:t>
                      </a: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996,4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20 014,5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7 673,0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9 875,8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3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кредиттерді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өтеу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3,3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Қаржы активтерін сатудан түсетін түсімдер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3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Қарыз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түсімдері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14 07</a:t>
                      </a: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5 174,5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Бос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қалдықтар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465,6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10 225,3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II.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Шығыстар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670" marB="456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279 065,8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459 241,9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442 017,0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469 440,0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6480" name="Text Box 95"/>
          <p:cNvSpPr txBox="1">
            <a:spLocks noChangeArrowheads="1"/>
          </p:cNvSpPr>
          <p:nvPr/>
        </p:nvSpPr>
        <p:spPr bwMode="auto">
          <a:xfrm>
            <a:off x="7342189" y="933450"/>
            <a:ext cx="15128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altLang="ru-RU" sz="1400" dirty="0" err="1">
                <a:latin typeface="Arial" charset="0"/>
              </a:rPr>
              <a:t>млн.теңге</a:t>
            </a:r>
            <a:endParaRPr lang="ru-RU" altLang="ru-RU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51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EE0CD-7FF5-65FC-2D7F-E913CE88D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95">
            <a:extLst>
              <a:ext uri="{FF2B5EF4-FFF2-40B4-BE49-F238E27FC236}">
                <a16:creationId xmlns:a16="http://schemas.microsoft.com/office/drawing/2014/main" id="{49B6C51A-DA0C-B76E-E528-D84710ABA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661001"/>
            <a:ext cx="151288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altLang="ru-RU" sz="1400" dirty="0" err="1">
                <a:latin typeface="Arial" charset="0"/>
              </a:rPr>
              <a:t>млн.теңге</a:t>
            </a:r>
            <a:endParaRPr lang="ru-RU" altLang="ru-RU" sz="1400" dirty="0">
              <a:latin typeface="Arial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632E7253-4FBD-E460-C6F3-B7B4DB9CAD04}"/>
              </a:ext>
            </a:extLst>
          </p:cNvPr>
          <p:cNvSpPr txBox="1"/>
          <p:nvPr/>
        </p:nvSpPr>
        <p:spPr>
          <a:xfrm>
            <a:off x="62599" y="51470"/>
            <a:ext cx="9045905" cy="6060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2026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жылға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арналған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Павлодар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қалалық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бюджеті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түсімдері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</a:t>
            </a:r>
            <a:r>
              <a:rPr lang="ru-RU" sz="2000" b="1" cap="all" spc="200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3E2F8D2-DDA9-B71A-EEE2-604017D6DC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2017806"/>
              </p:ext>
            </p:extLst>
          </p:nvPr>
        </p:nvGraphicFramePr>
        <p:xfrm>
          <a:off x="323528" y="876445"/>
          <a:ext cx="871296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8703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5" y="51470"/>
            <a:ext cx="9108504" cy="43203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defRPr/>
            </a:pPr>
            <a:r>
              <a:rPr lang="kk-KZ" sz="16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2025-2028 жылдарға арналған </a:t>
            </a:r>
            <a:br>
              <a:rPr lang="kk-KZ" sz="16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16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Павлодар қалалық бюджеті шығыстары (функционалдық топтар бөлінісінде) </a:t>
            </a:r>
            <a:endParaRPr lang="ru-RU" sz="16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3843" name="Group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55987919"/>
              </p:ext>
            </p:extLst>
          </p:nvPr>
        </p:nvGraphicFramePr>
        <p:xfrm>
          <a:off x="283935" y="501307"/>
          <a:ext cx="8820595" cy="4346611"/>
        </p:xfrm>
        <a:graphic>
          <a:graphicData uri="http://schemas.openxmlformats.org/drawingml/2006/table">
            <a:tbl>
              <a:tblPr/>
              <a:tblGrid>
                <a:gridCol w="4087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9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0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23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05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9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Атауы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год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год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год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год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1430" marR="91430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ШЫҒЫСТАР -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барлығы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3622" rtl="0" eaLnBrk="1" latinLnBrk="0" hangingPunct="1"/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279 065,8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459 241,9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442 017,0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469 440,0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Оның ішінде несиені қайтаруды есептемегенде ШЫҒЫСТАР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3622" rtl="0" eaLnBrk="1" latinLnBrk="0" hangingPunct="1"/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120 598,2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100 457,0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70 983,7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78 414,2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705875"/>
                  </a:ext>
                </a:extLst>
              </a:tr>
              <a:tr h="273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соның</a:t>
                      </a:r>
                      <a:r>
                        <a:rPr kumimoji="0" lang="ru-RU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ішінде</a:t>
                      </a:r>
                      <a:r>
                        <a:rPr kumimoji="0" lang="ru-RU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:</a:t>
                      </a: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Әлеуметтік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қорғау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және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қамтамасыз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ету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11 297,4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7 322,6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10 759,0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11 330,6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Мәдениет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спорт,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ақпараттық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кеңістік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4 369,6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4 633,7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2 824,0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2 888,0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Қоғамдық тәртіп, қорғаныс, мемлекеттік қызметтер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15 825,9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15 872,6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4 462,9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4 590,2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Ауыл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шаруашылығы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және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жер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қатынастары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150,7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156,8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138,1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139,2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02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Тұрғын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үй-коммуналдық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шаруашылық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Жылу-энергетиқалық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жүйені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дамыту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37 815,0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12 235,2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33 686,7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1 632,6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14 397,5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994,2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17 943,2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3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Өнеркәсіп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сәулет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қала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құрылысы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және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құрылыс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қызметі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1 972,9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4 277,9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716,5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746,8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Көлік және коммуникациялар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33 319,1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23 145,6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26 962,1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28 310,2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622440"/>
                  </a:ext>
                </a:extLst>
              </a:tr>
              <a:tr h="273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Басқалар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3 612,4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9 728,5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9 729,4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12 466,0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8515" name="Text Box 95"/>
          <p:cNvSpPr txBox="1">
            <a:spLocks noChangeArrowheads="1"/>
          </p:cNvSpPr>
          <p:nvPr/>
        </p:nvSpPr>
        <p:spPr bwMode="auto">
          <a:xfrm>
            <a:off x="7595618" y="322777"/>
            <a:ext cx="1512887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ru-RU" altLang="ru-RU" sz="1000" dirty="0" err="1">
                <a:latin typeface="Arial" charset="0"/>
              </a:rPr>
              <a:t>млн.теңге</a:t>
            </a:r>
            <a:endParaRPr lang="ru-RU" altLang="ru-RU" sz="1000" dirty="0">
              <a:latin typeface="Arial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B37FEA6-9B70-BFBC-0C2B-ECD37AB3CE2D}"/>
              </a:ext>
            </a:extLst>
          </p:cNvPr>
          <p:cNvCxnSpPr>
            <a:cxnSpLocks/>
          </p:cNvCxnSpPr>
          <p:nvPr/>
        </p:nvCxnSpPr>
        <p:spPr>
          <a:xfrm>
            <a:off x="323528" y="3507854"/>
            <a:ext cx="878100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462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95"/>
          <p:cNvSpPr txBox="1">
            <a:spLocks noChangeArrowheads="1"/>
          </p:cNvSpPr>
          <p:nvPr/>
        </p:nvSpPr>
        <p:spPr bwMode="auto">
          <a:xfrm>
            <a:off x="7235825" y="897732"/>
            <a:ext cx="151288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altLang="ru-RU" sz="1400" dirty="0" err="1">
                <a:latin typeface="Arial" charset="0"/>
              </a:rPr>
              <a:t>млн.теңге</a:t>
            </a:r>
            <a:endParaRPr lang="ru-RU" altLang="ru-RU" sz="1400" dirty="0">
              <a:latin typeface="Arial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0" y="51470"/>
            <a:ext cx="9144000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2026 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жылға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арналған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Павлодар 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қалалық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бюджеті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шығыстары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               (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функционалдық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топтар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бөлінісінде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 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41311763-63C1-DFD2-7AD3-5F7BA9820C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9148791"/>
              </p:ext>
            </p:extLst>
          </p:nvPr>
        </p:nvGraphicFramePr>
        <p:xfrm>
          <a:off x="279401" y="1005454"/>
          <a:ext cx="8469312" cy="3923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7283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z="1400" b="1">
                <a:solidFill>
                  <a:srgbClr val="0033CC"/>
                </a:solidFill>
              </a:rPr>
              <a:t>       </a:t>
            </a:r>
            <a:endParaRPr lang="ru-RU" altLang="ru-RU">
              <a:solidFill>
                <a:srgbClr val="0033CC"/>
              </a:solidFill>
            </a:endParaRPr>
          </a:p>
        </p:txBody>
      </p:sp>
      <p:graphicFrame>
        <p:nvGraphicFramePr>
          <p:cNvPr id="143442" name="Group 8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67931127"/>
              </p:ext>
            </p:extLst>
          </p:nvPr>
        </p:nvGraphicFramePr>
        <p:xfrm>
          <a:off x="323528" y="1138773"/>
          <a:ext cx="8550275" cy="3897176"/>
        </p:xfrm>
        <a:graphic>
          <a:graphicData uri="http://schemas.openxmlformats.org/drawingml/2006/table">
            <a:tbl>
              <a:tblPr/>
              <a:tblGrid>
                <a:gridCol w="4680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14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083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995" marR="89995" marT="46783" marB="4678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1450" marR="91450" marT="34262" marB="3426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Мәдениет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, спорт, </a:t>
                      </a: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жастар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саясаты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ақпараттық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кеңістікке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арналған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шығыстар</a:t>
                      </a:r>
                      <a:endParaRPr kumimoji="0" lang="ru-RU" altLang="ru-RU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5" marR="91435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1 170,7</a:t>
                      </a: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3 759,0</a:t>
                      </a: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978,4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1 012,4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7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соның</a:t>
                      </a: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1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1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іс-шаралар</a:t>
                      </a: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бойынша:</a:t>
                      </a:r>
                    </a:p>
                  </a:txBody>
                  <a:tcPr marL="91435" marR="91435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Спорт бойынша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іс-шараларды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өткізу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5" marR="91435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151,2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1 285,2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181,3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190,4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іс-шараларды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өткізу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5" marR="91435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473,5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1 932,6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334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350,7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4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Кітапханалар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5" marR="91435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359,7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350,9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354,2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357,0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3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Ақпараттық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кеңістік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жастар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саясаты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тілдерді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дамыту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5" marR="91435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105,4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145,1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108,9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114,3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720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Ведомстволық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бағыныстағы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спорт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мекемелерінің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ұйымдарының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күрделі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шығыстары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0,0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1720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Ведомстволық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бағыныстағы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мәдениет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мекемелерінің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ұйымдарының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күрделі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шығыстары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80,9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45,2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3276600" y="0"/>
            <a:ext cx="5867400" cy="11387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Мәдениет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спорт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және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ақпараттық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кеңістік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саласындағы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іс-шараларды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іске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асыруға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арналған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шығыстар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800" dirty="0">
                <a:solidFill>
                  <a:srgbClr val="008000"/>
                </a:solidFill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20552" name="Rectangle 76"/>
          <p:cNvSpPr>
            <a:spLocks noChangeArrowheads="1"/>
          </p:cNvSpPr>
          <p:nvPr/>
        </p:nvSpPr>
        <p:spPr bwMode="auto">
          <a:xfrm>
            <a:off x="7956376" y="869156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200" i="1" dirty="0">
                <a:latin typeface="Arial" charset="0"/>
              </a:rPr>
              <a:t>млн. </a:t>
            </a:r>
            <a:r>
              <a:rPr lang="ru-RU" altLang="ru-RU" sz="1200" i="1" dirty="0" err="1">
                <a:latin typeface="Arial" charset="0"/>
              </a:rPr>
              <a:t>теңге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  <p:pic>
        <p:nvPicPr>
          <p:cNvPr id="205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95250"/>
            <a:ext cx="1728788" cy="89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96441"/>
            <a:ext cx="1466850" cy="901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7625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"/>
          <p:cNvSpPr>
            <a:spLocks noChangeArrowheads="1"/>
          </p:cNvSpPr>
          <p:nvPr/>
        </p:nvSpPr>
        <p:spPr bwMode="auto">
          <a:xfrm>
            <a:off x="2195513" y="2197879"/>
            <a:ext cx="65" cy="20774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Georgia" panose="02040502050405020303" pitchFamily="18" charset="0"/>
              <a:buNone/>
              <a:tabLst>
                <a:tab pos="342900" algn="l"/>
              </a:tabLst>
              <a:defRPr/>
            </a:pPr>
            <a:endParaRPr kumimoji="0" lang="ru-RU" altLang="ru-RU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011" name="TextBox 3"/>
          <p:cNvSpPr txBox="1">
            <a:spLocks noChangeArrowheads="1"/>
          </p:cNvSpPr>
          <p:nvPr/>
        </p:nvSpPr>
        <p:spPr bwMode="auto">
          <a:xfrm>
            <a:off x="1" y="-6258"/>
            <a:ext cx="9144000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mpd="dbl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2026 </a:t>
            </a:r>
            <a:r>
              <a:rPr kumimoji="0" lang="ru-RU" alt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жылы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әлеуметтік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көмек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пен </a:t>
            </a:r>
            <a:r>
              <a:rPr kumimoji="0" lang="ru-RU" alt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әлеуметтік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қамсыздандыруға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арналған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бюджет </a:t>
            </a:r>
            <a:r>
              <a:rPr kumimoji="0" lang="ru-RU" alt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шығыстары</a:t>
            </a:r>
            <a:endParaRPr kumimoji="0" lang="ru-RU" altLang="ru-RU" sz="2200" b="1" i="0" u="none" strike="noStrike" kern="1200" cap="none" spc="0" normalizeH="0" baseline="0" noProof="0" dirty="0">
              <a:ln>
                <a:noFill/>
              </a:ln>
              <a:solidFill>
                <a:srgbClr val="23546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92" name="TextBox 6"/>
          <p:cNvSpPr txBox="1">
            <a:spLocks noChangeArrowheads="1"/>
          </p:cNvSpPr>
          <p:nvPr/>
        </p:nvSpPr>
        <p:spPr bwMode="auto">
          <a:xfrm>
            <a:off x="213200" y="1350255"/>
            <a:ext cx="2457450" cy="85408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bg1"/>
            </a:solidFill>
            <a:prstDash val="lgDash"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defTabSz="685800">
              <a:defRPr/>
            </a:pPr>
            <a:r>
              <a:rPr lang="ru-RU" altLang="ru-RU" sz="1350" b="1" dirty="0">
                <a:solidFill>
                  <a:srgbClr val="4E67C8"/>
                </a:solidFill>
              </a:rPr>
              <a:t>1 786,8 </a:t>
            </a:r>
            <a:r>
              <a:rPr kumimoji="0" lang="ru-RU" alt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4E67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млн. </a:t>
            </a:r>
            <a:r>
              <a:rPr kumimoji="0" lang="en-US" alt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4E67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₸</a:t>
            </a:r>
            <a:endParaRPr kumimoji="0" lang="ru-RU" altLang="ru-RU" sz="1350" b="1" i="0" u="none" strike="noStrike" kern="1200" cap="none" spc="0" normalizeH="0" baseline="0" noProof="0" dirty="0">
              <a:ln>
                <a:noFill/>
              </a:ln>
              <a:solidFill>
                <a:srgbClr val="4E67C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аппаратты</a:t>
            </a: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және</a:t>
            </a: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 </a:t>
            </a: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ведомстволық</a:t>
            </a: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бағынысты</a:t>
            </a: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мекемені</a:t>
            </a: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ұстауға</a:t>
            </a: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93" name="TextBox 18"/>
          <p:cNvSpPr txBox="1">
            <a:spLocks noChangeArrowheads="1"/>
          </p:cNvSpPr>
          <p:nvPr/>
        </p:nvSpPr>
        <p:spPr bwMode="auto">
          <a:xfrm>
            <a:off x="5940152" y="1370752"/>
            <a:ext cx="2457450" cy="669414"/>
          </a:xfrm>
          <a:prstGeom prst="rect">
            <a:avLst/>
          </a:prstGeom>
          <a:solidFill>
            <a:srgbClr val="CCEAFC"/>
          </a:solidFill>
          <a:ln w="9525">
            <a:solidFill>
              <a:schemeClr val="bg1"/>
            </a:solidFill>
            <a:prstDash val="lgDash"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defTabSz="685800">
              <a:defRPr/>
            </a:pPr>
            <a:r>
              <a:rPr lang="ru-RU" altLang="ru-RU" sz="1350" b="1" dirty="0">
                <a:solidFill>
                  <a:srgbClr val="4E67C8"/>
                </a:solidFill>
              </a:rPr>
              <a:t>5 535,8 </a:t>
            </a:r>
            <a:r>
              <a:rPr kumimoji="0" lang="ru-RU" alt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4E67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млн. </a:t>
            </a:r>
            <a:r>
              <a:rPr kumimoji="0" lang="en-US" alt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4E67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₸</a:t>
            </a:r>
            <a:endParaRPr kumimoji="0" lang="ru-RU" altLang="ru-RU" sz="1350" b="1" i="0" u="none" strike="noStrike" kern="1200" cap="none" spc="0" normalizeH="0" baseline="0" noProof="0" dirty="0">
              <a:ln>
                <a:noFill/>
              </a:ln>
              <a:solidFill>
                <a:srgbClr val="4E67C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әлеуметтік</a:t>
            </a: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төлемдерге</a:t>
            </a:r>
            <a:endParaRPr kumimoji="0" lang="en-US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513" name="TextBox 11"/>
          <p:cNvSpPr txBox="1">
            <a:spLocks noChangeArrowheads="1"/>
          </p:cNvSpPr>
          <p:nvPr/>
        </p:nvSpPr>
        <p:spPr bwMode="auto">
          <a:xfrm>
            <a:off x="251520" y="1371479"/>
            <a:ext cx="269626" cy="276999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</a:p>
        </p:txBody>
      </p:sp>
      <p:sp>
        <p:nvSpPr>
          <p:cNvPr id="21514" name="TextBox 30"/>
          <p:cNvSpPr txBox="1">
            <a:spLocks noChangeArrowheads="1"/>
          </p:cNvSpPr>
          <p:nvPr/>
        </p:nvSpPr>
        <p:spPr bwMode="auto">
          <a:xfrm>
            <a:off x="5958433" y="1391684"/>
            <a:ext cx="269626" cy="276999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  <p:sp>
        <p:nvSpPr>
          <p:cNvPr id="21515" name="TextBox 31"/>
          <p:cNvSpPr txBox="1">
            <a:spLocks noChangeArrowheads="1"/>
          </p:cNvSpPr>
          <p:nvPr/>
        </p:nvSpPr>
        <p:spPr bwMode="auto">
          <a:xfrm>
            <a:off x="3538074" y="845370"/>
            <a:ext cx="2079415" cy="415498"/>
          </a:xfrm>
          <a:prstGeom prst="rect">
            <a:avLst/>
          </a:prstGeom>
          <a:noFill/>
          <a:ln w="25400" cmpd="dbl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lvl="0">
              <a:defRPr/>
            </a:pPr>
            <a:r>
              <a:rPr kumimoji="0" lang="ru-RU" alt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lang="ru-RU" altLang="ru-RU" sz="2100" b="1" dirty="0">
                <a:solidFill>
                  <a:srgbClr val="C00000"/>
                </a:solidFill>
                <a:latin typeface="Arial" charset="0"/>
                <a:cs typeface="Arial" charset="0"/>
              </a:rPr>
              <a:t>7 322,6 </a:t>
            </a:r>
            <a:r>
              <a:rPr kumimoji="0" lang="ru-RU" alt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млн. ₸</a:t>
            </a:r>
          </a:p>
        </p:txBody>
      </p:sp>
      <p:cxnSp>
        <p:nvCxnSpPr>
          <p:cNvPr id="14" name="Соединительная линия уступом 13"/>
          <p:cNvCxnSpPr>
            <a:stCxn id="21515" idx="3"/>
            <a:endCxn id="12293" idx="0"/>
          </p:cNvCxnSpPr>
          <p:nvPr/>
        </p:nvCxnSpPr>
        <p:spPr>
          <a:xfrm>
            <a:off x="5617489" y="1053119"/>
            <a:ext cx="1551388" cy="31763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21515" idx="1"/>
            <a:endCxn id="12292" idx="0"/>
          </p:cNvCxnSpPr>
          <p:nvPr/>
        </p:nvCxnSpPr>
        <p:spPr>
          <a:xfrm rot="10800000" flipV="1">
            <a:off x="1441926" y="1053119"/>
            <a:ext cx="2096149" cy="297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37"/>
          <p:cNvCxnSpPr>
            <a:cxnSpLocks/>
          </p:cNvCxnSpPr>
          <p:nvPr/>
        </p:nvCxnSpPr>
        <p:spPr>
          <a:xfrm rot="5400000">
            <a:off x="5418994" y="481236"/>
            <a:ext cx="190646" cy="330911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13200" y="2493088"/>
            <a:ext cx="8802978" cy="209288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numCol="2">
            <a:spAutoFit/>
          </a:bodyPr>
          <a:lstStyle/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</a:rPr>
              <a:t>2 337,1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мұқтаж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мүгедектерді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қамтамасыз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ету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</a:rPr>
              <a:t>1 464,6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мұқтаж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азаматтардың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жекелеген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топтарына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әлеуметтік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көмек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</a:rPr>
              <a:t>834,5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мемлекеттік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атаулы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әлеуметтік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көмек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kk-KZ" sz="1000" i="1" dirty="0">
                <a:solidFill>
                  <a:srgbClr val="C00000"/>
                </a:solidFill>
              </a:rPr>
              <a:t>660,4</a:t>
            </a:r>
            <a:r>
              <a:rPr lang="en-US" sz="1000" i="1" dirty="0">
                <a:solidFill>
                  <a:srgbClr val="C00000"/>
                </a:solidFill>
              </a:rPr>
              <a:t> </a:t>
            </a:r>
            <a:r>
              <a:rPr lang="ru-RU" sz="1000" i="1" dirty="0">
                <a:solidFill>
                  <a:srgbClr val="C00000"/>
                </a:solidFill>
              </a:rPr>
              <a:t>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үкіметтік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емес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ұйымдарда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мемлекеттік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әлеуметтік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тапсырысты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орналастыру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</a:rPr>
              <a:t>172,5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әлеуметтік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көмек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ретінде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тұрғын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үй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сертификаттарын</a:t>
            </a:r>
            <a:r>
              <a:rPr lang="ru-RU" sz="1000" i="1" dirty="0">
                <a:solidFill>
                  <a:prstClr val="black"/>
                </a:solidFill>
              </a:rPr>
              <a:t> беру</a:t>
            </a: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kk-KZ" sz="1000" i="1" dirty="0">
                <a:solidFill>
                  <a:srgbClr val="C00000"/>
                </a:solidFill>
              </a:rPr>
              <a:t>20,4</a:t>
            </a:r>
            <a:r>
              <a:rPr lang="en-US" sz="1000" i="1" dirty="0">
                <a:solidFill>
                  <a:srgbClr val="C00000"/>
                </a:solidFill>
              </a:rPr>
              <a:t> </a:t>
            </a:r>
            <a:r>
              <a:rPr lang="ru-RU" sz="1000" i="1" dirty="0">
                <a:solidFill>
                  <a:srgbClr val="C00000"/>
                </a:solidFill>
              </a:rPr>
              <a:t>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тұрғын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үйге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көмек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көрсету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</a:rPr>
              <a:t>23,3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үйден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тәрбиеленіп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оқытылатын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мүгедектігі</a:t>
            </a:r>
            <a:r>
              <a:rPr lang="ru-RU" sz="1000" i="1" dirty="0">
                <a:solidFill>
                  <a:prstClr val="black"/>
                </a:solidFill>
              </a:rPr>
              <a:t> бар </a:t>
            </a:r>
            <a:r>
              <a:rPr lang="ru-RU" sz="1000" i="1" dirty="0" err="1">
                <a:solidFill>
                  <a:prstClr val="black"/>
                </a:solidFill>
              </a:rPr>
              <a:t>балаларды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материалдық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қамтамасыз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ету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</a:rPr>
              <a:t>11,9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мамандарға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отын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сатып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алуға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әлеуметтік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көмек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көрсету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</a:rPr>
              <a:t>10,6 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жәрдемақыларды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және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басқа</a:t>
            </a:r>
            <a:r>
              <a:rPr lang="ru-RU" sz="1000" i="1" dirty="0">
                <a:solidFill>
                  <a:prstClr val="black"/>
                </a:solidFill>
              </a:rPr>
              <a:t> да </a:t>
            </a:r>
            <a:r>
              <a:rPr lang="ru-RU" sz="1000" i="1" dirty="0" err="1">
                <a:solidFill>
                  <a:prstClr val="black"/>
                </a:solidFill>
              </a:rPr>
              <a:t>әлеуметтік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төлемдерді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есептеу</a:t>
            </a:r>
            <a:r>
              <a:rPr lang="ru-RU" sz="1000" i="1" dirty="0">
                <a:solidFill>
                  <a:prstClr val="black"/>
                </a:solidFill>
              </a:rPr>
              <a:t>, </a:t>
            </a:r>
            <a:r>
              <a:rPr lang="ru-RU" sz="1000" i="1" dirty="0" err="1">
                <a:solidFill>
                  <a:prstClr val="black"/>
                </a:solidFill>
              </a:rPr>
              <a:t>төлеу</a:t>
            </a:r>
            <a:r>
              <a:rPr lang="ru-RU" sz="1000" i="1" dirty="0">
                <a:solidFill>
                  <a:prstClr val="black"/>
                </a:solidFill>
              </a:rPr>
              <a:t> мен </a:t>
            </a:r>
            <a:r>
              <a:rPr lang="ru-RU" sz="1000" i="1" dirty="0" err="1">
                <a:solidFill>
                  <a:prstClr val="black"/>
                </a:solidFill>
              </a:rPr>
              <a:t>жеткізу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бойынша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қызметтерге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ақы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төлеу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000" i="1" dirty="0">
                <a:solidFill>
                  <a:srgbClr val="C00000"/>
                </a:solidFill>
              </a:rPr>
              <a:t>0,</a:t>
            </a:r>
            <a:r>
              <a:rPr lang="kk-KZ" sz="1000" i="1" dirty="0">
                <a:solidFill>
                  <a:srgbClr val="C00000"/>
                </a:solidFill>
              </a:rPr>
              <a:t>5</a:t>
            </a:r>
            <a:r>
              <a:rPr lang="ru-RU" sz="1000" i="1" dirty="0">
                <a:solidFill>
                  <a:srgbClr val="C00000"/>
                </a:solidFill>
              </a:rPr>
              <a:t>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сенім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білдірілген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агенттің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тұрғын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үй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сертификаттарын</a:t>
            </a:r>
            <a:r>
              <a:rPr lang="ru-RU" sz="1000" i="1" dirty="0">
                <a:solidFill>
                  <a:prstClr val="black"/>
                </a:solidFill>
              </a:rPr>
              <a:t> беру </a:t>
            </a:r>
            <a:r>
              <a:rPr lang="ru-RU" sz="1000" i="1" dirty="0" err="1">
                <a:solidFill>
                  <a:prstClr val="black"/>
                </a:solidFill>
              </a:rPr>
              <a:t>бойынша</a:t>
            </a:r>
            <a:r>
              <a:rPr lang="ru-RU" sz="1000" i="1" dirty="0">
                <a:solidFill>
                  <a:prstClr val="black"/>
                </a:solidFill>
              </a:rPr>
              <a:t> (</a:t>
            </a:r>
            <a:r>
              <a:rPr lang="ru-RU" sz="1000" i="1" dirty="0" err="1">
                <a:solidFill>
                  <a:prstClr val="black"/>
                </a:solidFill>
              </a:rPr>
              <a:t>бюджеттік</a:t>
            </a:r>
            <a:r>
              <a:rPr lang="ru-RU" sz="1000" i="1" dirty="0">
                <a:solidFill>
                  <a:prstClr val="black"/>
                </a:solidFill>
              </a:rPr>
              <a:t> кредит </a:t>
            </a:r>
            <a:r>
              <a:rPr lang="ru-RU" sz="1000" i="1" dirty="0" err="1">
                <a:solidFill>
                  <a:prstClr val="black"/>
                </a:solidFill>
              </a:rPr>
              <a:t>түріндегі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әлеуметтік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қолдау</a:t>
            </a:r>
            <a:r>
              <a:rPr lang="ru-RU" sz="1000" i="1" dirty="0">
                <a:solidFill>
                  <a:prstClr val="black"/>
                </a:solidFill>
              </a:rPr>
              <a:t>) </a:t>
            </a:r>
            <a:r>
              <a:rPr lang="ru-RU" sz="1000" i="1" dirty="0" err="1">
                <a:solidFill>
                  <a:prstClr val="black"/>
                </a:solidFill>
              </a:rPr>
              <a:t>қызметтеріне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ақы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төлеу</a:t>
            </a:r>
            <a:endParaRPr lang="ru-RU" sz="10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144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8"/>
          <p:cNvSpPr>
            <a:spLocks noChangeArrowheads="1"/>
          </p:cNvSpPr>
          <p:nvPr/>
        </p:nvSpPr>
        <p:spPr bwMode="auto">
          <a:xfrm>
            <a:off x="1122760" y="218083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tabLst>
                <a:tab pos="342900" algn="l"/>
              </a:tabLs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306034" y="116161"/>
            <a:ext cx="8442430" cy="7463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mpd="dbl">
            <a:solidFill>
              <a:schemeClr val="bg1"/>
            </a:solidFill>
            <a:miter lim="800000"/>
            <a:headEnd/>
            <a:tailEnd/>
          </a:ln>
        </p:spPr>
        <p:txBody>
          <a:bodyPr wrap="squar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2026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жылы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спорттық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инфрақұрылымға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арналған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бюджет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шығыстары</a:t>
            </a:r>
            <a:endParaRPr lang="ru-RU" altLang="ru-RU" sz="2200" b="1" dirty="0">
              <a:solidFill>
                <a:srgbClr val="235463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300192" y="2093567"/>
            <a:ext cx="2345508" cy="7920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53,6 </a:t>
            </a:r>
            <a:r>
              <a:rPr lang="ru-RU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en-US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₸</a:t>
            </a:r>
            <a:endParaRPr lang="ru-RU" altLang="ru-RU" b="1" dirty="0">
              <a:solidFill>
                <a:srgbClr val="F6FB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аппараттың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мазмұны</a:t>
            </a:r>
            <a:endParaRPr lang="ru-RU" altLang="ru-RU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323442" y="1135143"/>
            <a:ext cx="2322258" cy="6858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170,6 </a:t>
            </a:r>
            <a:r>
              <a:rPr lang="ru-RU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en-US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₸</a:t>
            </a:r>
            <a:endParaRPr lang="ru-RU" altLang="ru-RU" b="1" dirty="0">
              <a:solidFill>
                <a:srgbClr val="F6FB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спорттық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жарыстар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өткізу</a:t>
            </a:r>
            <a:endParaRPr lang="ru-RU" altLang="ru-RU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588224" y="3446428"/>
            <a:ext cx="2057476" cy="7920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11,9 </a:t>
            </a:r>
            <a:r>
              <a:rPr lang="ru-RU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en-US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₸</a:t>
            </a:r>
            <a:endParaRPr lang="ru-RU" altLang="ru-RU" b="1" dirty="0">
              <a:solidFill>
                <a:srgbClr val="F6FB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alt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құрама</a:t>
            </a:r>
            <a:r>
              <a:rPr lang="ru-RU" alt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командалар</a:t>
            </a:r>
            <a:r>
              <a:rPr lang="ru-RU" alt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мүшелерін</a:t>
            </a:r>
            <a:r>
              <a:rPr lang="ru-RU" alt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дайындау</a:t>
            </a:r>
            <a:r>
              <a:rPr lang="ru-RU" alt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қатысу</a:t>
            </a:r>
            <a:endParaRPr lang="ru-RU" alt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97514" y="1129866"/>
            <a:ext cx="2870166" cy="6858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1 102,7 </a:t>
            </a: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en-US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₸</a:t>
            </a:r>
            <a:endParaRPr lang="ru-RU" altLang="ru-RU" b="1" dirty="0">
              <a:solidFill>
                <a:srgbClr val="F6FB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бұқаралық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спортты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ұлттық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спорт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түрлерін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endParaRPr lang="ru-RU" altLang="ru-RU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6321" y="2017061"/>
            <a:ext cx="2232248" cy="1418977"/>
          </a:xfrm>
          <a:prstGeom prst="round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marL="214313" indent="-214313" defTabSz="685800"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1"/>
                </a:solidFill>
                <a:highlight>
                  <a:srgbClr val="F6FBFC"/>
                </a:highlight>
              </a:rPr>
              <a:t>636,6 млн. ₸ ТАҚ ДМЦ</a:t>
            </a:r>
          </a:p>
          <a:p>
            <a:pPr marL="214313" indent="-214313" defTabSz="685800"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1"/>
                </a:solidFill>
                <a:highlight>
                  <a:srgbClr val="F6FBFC"/>
                </a:highlight>
              </a:rPr>
              <a:t>466,1 млн. ₸ </a:t>
            </a:r>
            <a:r>
              <a:rPr lang="ru-RU" sz="900" dirty="0" err="1">
                <a:solidFill>
                  <a:schemeClr val="tx1"/>
                </a:solidFill>
                <a:highlight>
                  <a:srgbClr val="F6FBFC"/>
                </a:highlight>
              </a:rPr>
              <a:t>басқалары</a:t>
            </a:r>
            <a:endParaRPr lang="ru-RU" sz="900" dirty="0">
              <a:solidFill>
                <a:schemeClr val="tx1"/>
              </a:solidFill>
              <a:highlight>
                <a:srgbClr val="F6FBFC"/>
              </a:highlight>
            </a:endParaRPr>
          </a:p>
          <a:p>
            <a:pPr defTabSz="685800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>
            <a:spLocks noChangeAspect="1"/>
          </p:cNvSpPr>
          <p:nvPr/>
        </p:nvSpPr>
        <p:spPr>
          <a:xfrm>
            <a:off x="3640069" y="1648869"/>
            <a:ext cx="1863000" cy="1863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alt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1 419,6</a:t>
            </a:r>
          </a:p>
          <a:p>
            <a:pPr algn="ctr">
              <a:defRPr/>
            </a:pPr>
            <a:r>
              <a:rPr lang="ru-RU" altLang="ru-RU" sz="2400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₸</a:t>
            </a:r>
          </a:p>
        </p:txBody>
      </p:sp>
      <p:cxnSp>
        <p:nvCxnSpPr>
          <p:cNvPr id="7" name="Скругленная соединительная линия 6"/>
          <p:cNvCxnSpPr>
            <a:stCxn id="5" idx="7"/>
            <a:endCxn id="20" idx="1"/>
          </p:cNvCxnSpPr>
          <p:nvPr/>
        </p:nvCxnSpPr>
        <p:spPr>
          <a:xfrm rot="5400000" flipH="1" flipV="1">
            <a:off x="5555012" y="1153270"/>
            <a:ext cx="443656" cy="1093203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кругленная соединительная линия 10"/>
          <p:cNvCxnSpPr/>
          <p:nvPr/>
        </p:nvCxnSpPr>
        <p:spPr>
          <a:xfrm rot="16200000" flipV="1">
            <a:off x="3270648" y="1270398"/>
            <a:ext cx="440531" cy="84534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кругленная соединительная линия 14"/>
          <p:cNvCxnSpPr>
            <a:cxnSpLocks/>
            <a:stCxn id="5" idx="6"/>
            <a:endCxn id="2" idx="1"/>
          </p:cNvCxnSpPr>
          <p:nvPr/>
        </p:nvCxnSpPr>
        <p:spPr>
          <a:xfrm flipV="1">
            <a:off x="5503069" y="2489611"/>
            <a:ext cx="797123" cy="90758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кругленная соединительная линия 23"/>
          <p:cNvCxnSpPr>
            <a:cxnSpLocks/>
            <a:stCxn id="5" idx="5"/>
            <a:endCxn id="21" idx="1"/>
          </p:cNvCxnSpPr>
          <p:nvPr/>
        </p:nvCxnSpPr>
        <p:spPr>
          <a:xfrm rot="16200000" flipH="1">
            <a:off x="5607515" y="2861762"/>
            <a:ext cx="603433" cy="1357985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Скругленная соединительная линия 23">
            <a:extLst>
              <a:ext uri="{FF2B5EF4-FFF2-40B4-BE49-F238E27FC236}">
                <a16:creationId xmlns:a16="http://schemas.microsoft.com/office/drawing/2014/main" id="{021A36FF-15C2-D9B1-9B5B-DAB6456F2631}"/>
              </a:ext>
            </a:extLst>
          </p:cNvPr>
          <p:cNvCxnSpPr>
            <a:cxnSpLocks/>
          </p:cNvCxnSpPr>
          <p:nvPr/>
        </p:nvCxnSpPr>
        <p:spPr>
          <a:xfrm rot="10800000" flipV="1">
            <a:off x="2038942" y="2764383"/>
            <a:ext cx="1717220" cy="105082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22">
            <a:extLst>
              <a:ext uri="{FF2B5EF4-FFF2-40B4-BE49-F238E27FC236}">
                <a16:creationId xmlns:a16="http://schemas.microsoft.com/office/drawing/2014/main" id="{7B76C703-7AD9-CBCF-E40B-1078C4068D85}"/>
              </a:ext>
            </a:extLst>
          </p:cNvPr>
          <p:cNvSpPr/>
          <p:nvPr/>
        </p:nvSpPr>
        <p:spPr>
          <a:xfrm>
            <a:off x="193953" y="4078210"/>
            <a:ext cx="2870166" cy="6858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80,8 </a:t>
            </a:r>
            <a:r>
              <a:rPr lang="ru-RU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en-US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₸</a:t>
            </a:r>
            <a:endParaRPr lang="ru-RU" b="1" dirty="0">
              <a:solidFill>
                <a:srgbClr val="F6FB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төменгі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тұрған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бюджеттен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берілетін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трансферттер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есебінен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915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5148064" y="2820621"/>
            <a:ext cx="2876550" cy="77678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Орталықтандырылған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кітапхана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жүйесі</a:t>
            </a:r>
            <a:endParaRPr lang="ru-RU" sz="1600" dirty="0">
              <a:solidFill>
                <a:srgbClr val="B4DCFA">
                  <a:lumMod val="25000"/>
                </a:srgbClr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tx2"/>
                </a:solidFill>
              </a:rPr>
              <a:t>350,9 млн. </a:t>
            </a:r>
            <a:r>
              <a:rPr lang="ru-RU" b="1" dirty="0" err="1">
                <a:solidFill>
                  <a:schemeClr val="tx2"/>
                </a:solidFill>
              </a:rPr>
              <a:t>теңге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16390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812131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899803" y="1732265"/>
            <a:ext cx="3266604" cy="10263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defTabSz="685800">
              <a:defRPr/>
            </a:pP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Жалақы</a:t>
            </a: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ком. </a:t>
            </a: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қызметтер</a:t>
            </a: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73,6 млн. </a:t>
            </a: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0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endParaRPr lang="ru-RU" sz="10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тілді</a:t>
            </a: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10,9 млн. </a:t>
            </a: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0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853968" y="1970138"/>
            <a:ext cx="3046808" cy="4587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defTabSz="685800">
              <a:defRPr/>
            </a:pPr>
            <a:r>
              <a:rPr lang="ru-RU" sz="9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ҚМҮ </a:t>
            </a:r>
            <a:r>
              <a:rPr lang="ru-RU" sz="9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ұстау</a:t>
            </a:r>
            <a:r>
              <a:rPr lang="ru-RU" sz="9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655,8 млн. </a:t>
            </a:r>
            <a:r>
              <a:rPr lang="ru-RU" sz="9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9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endParaRPr lang="ru-RU" sz="9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Мерекелік</a:t>
            </a: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іс-шаралар</a:t>
            </a: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– 1 276,8 млн.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900" i="1" dirty="0">
              <a:solidFill>
                <a:prstClr val="black"/>
              </a:solidFill>
              <a:highlight>
                <a:srgbClr val="F6FBFC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endParaRPr lang="en-US" sz="9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94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32" y="2151046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396" y="1954266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396" y="2197153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Скругленный прямоугольник 37"/>
          <p:cNvSpPr/>
          <p:nvPr/>
        </p:nvSpPr>
        <p:spPr>
          <a:xfrm>
            <a:off x="5076056" y="3750708"/>
            <a:ext cx="2703441" cy="6405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defTabSz="685800">
              <a:defRPr/>
            </a:pP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Жалақы</a:t>
            </a: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– 314,8 млн.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900" i="1" dirty="0">
              <a:solidFill>
                <a:prstClr val="black"/>
              </a:solidFill>
              <a:highlight>
                <a:srgbClr val="F6FBFC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Коммуналдық</a:t>
            </a: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қызметтер</a:t>
            </a: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– 16,5 млн.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900" i="1" dirty="0">
              <a:solidFill>
                <a:prstClr val="black"/>
              </a:solidFill>
              <a:highlight>
                <a:srgbClr val="F6FBFC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Басқа</a:t>
            </a: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шығындар</a:t>
            </a: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– 19,6 млн.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800" dirty="0">
              <a:solidFill>
                <a:prstClr val="black"/>
              </a:solidFill>
              <a:highlight>
                <a:srgbClr val="F6FBFC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endParaRPr lang="ru-RU" sz="9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Соединительная линия уступом 4"/>
          <p:cNvCxnSpPr>
            <a:stCxn id="3" idx="2"/>
            <a:endCxn id="4" idx="0"/>
          </p:cNvCxnSpPr>
          <p:nvPr/>
        </p:nvCxnSpPr>
        <p:spPr>
          <a:xfrm rot="5400000">
            <a:off x="3373661" y="-266674"/>
            <a:ext cx="384572" cy="206568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>
            <a:stCxn id="3" idx="2"/>
          </p:cNvCxnSpPr>
          <p:nvPr/>
        </p:nvCxnSpPr>
        <p:spPr>
          <a:xfrm rot="16200000" flipH="1">
            <a:off x="5619155" y="-445889"/>
            <a:ext cx="384572" cy="242411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342001" y="267032"/>
            <a:ext cx="8442430" cy="4078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mpd="dbl">
            <a:solidFill>
              <a:schemeClr val="bg1"/>
            </a:solidFill>
            <a:miter lim="800000"/>
            <a:headEnd/>
            <a:tailEnd/>
          </a:ln>
        </p:spPr>
        <p:txBody>
          <a:bodyPr wrap="squar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ru-RU" altLang="ru-RU" sz="2200" b="1" dirty="0">
              <a:solidFill>
                <a:srgbClr val="235463"/>
              </a:solidFill>
              <a:highlight>
                <a:srgbClr val="FFFF00"/>
              </a:highligh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2241" y="958453"/>
            <a:ext cx="3501727" cy="772715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Мәдениет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және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тілдерді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дамыту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бөлімі</a:t>
            </a:r>
            <a:endParaRPr lang="ru-RU" sz="1600" dirty="0">
              <a:solidFill>
                <a:srgbClr val="B4DCFA">
                  <a:lumMod val="25000"/>
                </a:srgbClr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tx2"/>
                </a:solidFill>
              </a:rPr>
              <a:t>84,5 млн. </a:t>
            </a:r>
            <a:r>
              <a:rPr lang="ru-RU" b="1" dirty="0" err="1">
                <a:solidFill>
                  <a:schemeClr val="tx2"/>
                </a:solidFill>
              </a:rPr>
              <a:t>теңге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606721" y="985543"/>
            <a:ext cx="2870226" cy="77539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dirty="0" err="1">
                <a:solidFill>
                  <a:srgbClr val="B4DCFA">
                    <a:lumMod val="25000"/>
                  </a:srgbClr>
                </a:solidFill>
              </a:rPr>
              <a:t>Естай</a:t>
            </a:r>
            <a:r>
              <a:rPr lang="ru-RU" dirty="0">
                <a:solidFill>
                  <a:srgbClr val="B4DCFA">
                    <a:lumMod val="25000"/>
                  </a:srgbClr>
                </a:solidFill>
              </a:rPr>
              <a:t>  </a:t>
            </a:r>
            <a:r>
              <a:rPr lang="ru-RU" dirty="0" err="1">
                <a:solidFill>
                  <a:srgbClr val="B4DCFA">
                    <a:lumMod val="25000"/>
                  </a:srgbClr>
                </a:solidFill>
              </a:rPr>
              <a:t>атындағы</a:t>
            </a:r>
            <a:r>
              <a:rPr lang="ru-RU" dirty="0">
                <a:solidFill>
                  <a:srgbClr val="B4DCFA">
                    <a:lumMod val="25000"/>
                  </a:srgbClr>
                </a:solidFill>
              </a:rPr>
              <a:t> ҚМҮ </a:t>
            </a:r>
          </a:p>
          <a:p>
            <a:pPr algn="ctr">
              <a:defRPr/>
            </a:pPr>
            <a:r>
              <a:rPr lang="kk-KZ" b="1" dirty="0">
                <a:solidFill>
                  <a:schemeClr val="tx2"/>
                </a:solidFill>
              </a:rPr>
              <a:t>1 932,6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</a:rPr>
              <a:t>млн. </a:t>
            </a:r>
            <a:r>
              <a:rPr lang="ru-RU" b="1" dirty="0" err="1">
                <a:solidFill>
                  <a:schemeClr val="tx2"/>
                </a:solidFill>
              </a:rPr>
              <a:t>теңге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7218A71A-5F9F-4819-B7B5-881802470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001" y="97755"/>
            <a:ext cx="8442430" cy="7463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mpd="dbl">
            <a:solidFill>
              <a:schemeClr val="bg1"/>
            </a:solidFill>
            <a:miter lim="800000"/>
            <a:headEnd/>
            <a:tailEnd/>
          </a:ln>
        </p:spPr>
        <p:txBody>
          <a:bodyPr wrap="squar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Мәдениет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саласындағы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шығыстар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2026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жылға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200" b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2 488,9 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млн.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теңге</a:t>
            </a:r>
            <a:endParaRPr lang="ru-RU" altLang="ru-RU" sz="2200" b="1" dirty="0">
              <a:solidFill>
                <a:srgbClr val="235463"/>
              </a:solidFill>
              <a:highlight>
                <a:srgbClr val="FFFF00"/>
              </a:highligh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9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606" y="3741047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606" y="3929393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472" y="4061909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1185251" y="2758584"/>
            <a:ext cx="2424073" cy="96357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төмен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тұрған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бюджеттерге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берілетін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нысаналы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трансферттер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</a:p>
          <a:p>
            <a:pPr algn="ctr">
              <a:defRPr/>
            </a:pPr>
            <a:r>
              <a:rPr lang="ru-RU" b="1" dirty="0">
                <a:solidFill>
                  <a:schemeClr val="tx2"/>
                </a:solidFill>
              </a:rPr>
              <a:t>79,2 млн. </a:t>
            </a:r>
            <a:r>
              <a:rPr lang="ru-RU" b="1" dirty="0" err="1">
                <a:solidFill>
                  <a:schemeClr val="tx2"/>
                </a:solidFill>
              </a:rPr>
              <a:t>теңге</a:t>
            </a:r>
            <a:endParaRPr lang="ru-RU" b="1" dirty="0">
              <a:solidFill>
                <a:schemeClr val="tx2"/>
              </a:solidFill>
            </a:endParaRPr>
          </a:p>
        </p:txBody>
      </p:sp>
      <p:cxnSp>
        <p:nvCxnSpPr>
          <p:cNvPr id="16497" name="Соединительная линия уступом 16496"/>
          <p:cNvCxnSpPr>
            <a:stCxn id="25" idx="3"/>
            <a:endCxn id="8" idx="3"/>
          </p:cNvCxnSpPr>
          <p:nvPr/>
        </p:nvCxnSpPr>
        <p:spPr>
          <a:xfrm flipH="1">
            <a:off x="8024614" y="470934"/>
            <a:ext cx="759817" cy="2738080"/>
          </a:xfrm>
          <a:prstGeom prst="bentConnector3">
            <a:avLst>
              <a:gd name="adj1" fmla="val -3008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Группа 27"/>
          <p:cNvGrpSpPr/>
          <p:nvPr/>
        </p:nvGrpSpPr>
        <p:grpSpPr>
          <a:xfrm>
            <a:off x="114014" y="545234"/>
            <a:ext cx="1077417" cy="3826716"/>
            <a:chOff x="191740" y="384572"/>
            <a:chExt cx="1077417" cy="3826716"/>
          </a:xfrm>
        </p:grpSpPr>
        <p:cxnSp>
          <p:nvCxnSpPr>
            <p:cNvPr id="29" name="Соединительная линия уступом 28"/>
            <p:cNvCxnSpPr/>
            <p:nvPr/>
          </p:nvCxnSpPr>
          <p:spPr>
            <a:xfrm rot="10800000" flipH="1" flipV="1">
              <a:off x="413146" y="384572"/>
              <a:ext cx="846485" cy="2729289"/>
            </a:xfrm>
            <a:prstGeom prst="bentConnector3">
              <a:avLst>
                <a:gd name="adj1" fmla="val -2700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Соединительная линия уступом 29"/>
            <p:cNvCxnSpPr/>
            <p:nvPr/>
          </p:nvCxnSpPr>
          <p:spPr>
            <a:xfrm rot="16200000" flipH="1">
              <a:off x="-571359" y="2370772"/>
              <a:ext cx="2603615" cy="1077417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Скругленный прямоугольник 30"/>
          <p:cNvSpPr/>
          <p:nvPr/>
        </p:nvSpPr>
        <p:spPr>
          <a:xfrm>
            <a:off x="1188341" y="3920992"/>
            <a:ext cx="2424073" cy="96357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kk-KZ" sz="1600" dirty="0">
                <a:solidFill>
                  <a:srgbClr val="B4DCFA">
                    <a:lumMod val="25000"/>
                  </a:srgbClr>
                </a:solidFill>
              </a:rPr>
              <a:t>күрделі шығыстар</a:t>
            </a:r>
            <a:endParaRPr lang="ru-RU" sz="1600" dirty="0">
              <a:solidFill>
                <a:srgbClr val="B4DCFA">
                  <a:lumMod val="25000"/>
                </a:srgbClr>
              </a:solidFill>
            </a:endParaRPr>
          </a:p>
          <a:p>
            <a:pPr algn="ctr">
              <a:defRPr/>
            </a:pPr>
            <a:r>
              <a:rPr lang="ru-RU" b="1">
                <a:solidFill>
                  <a:schemeClr val="tx2"/>
                </a:solidFill>
              </a:rPr>
              <a:t>41,7 </a:t>
            </a:r>
            <a:r>
              <a:rPr lang="ru-RU" b="1" dirty="0">
                <a:solidFill>
                  <a:schemeClr val="tx2"/>
                </a:solidFill>
              </a:rPr>
              <a:t>млн. </a:t>
            </a:r>
            <a:r>
              <a:rPr lang="ru-RU" b="1" dirty="0" err="1">
                <a:solidFill>
                  <a:schemeClr val="tx2"/>
                </a:solidFill>
              </a:rPr>
              <a:t>теңге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081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B87A0-E707-59F1-3596-53CF3A7B1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3C93AFB-CE82-FB4F-83FD-D1C1C4A957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112" y="0"/>
            <a:ext cx="8964488" cy="48577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tIns="12065">
            <a:noAutofit/>
          </a:bodyPr>
          <a:lstStyle/>
          <a:p>
            <a:pPr marL="12700" algn="ctr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lang="kk-KZ" sz="2200" b="1" noProof="0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Көлік инфрақұрылымын дамыту</a:t>
            </a: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59B22ABA-9F9C-7444-61A2-F8294B40AE3D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741759"/>
          <a:ext cx="8839200" cy="4004169"/>
        </p:xfrm>
        <a:graphic>
          <a:graphicData uri="http://schemas.openxmlformats.org/drawingml/2006/table">
            <a:tbl>
              <a:tblPr/>
              <a:tblGrid>
                <a:gridCol w="387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71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3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8960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Атауы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9052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2026 </a:t>
                      </a: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жыл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0" marR="0" marT="3571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9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Қарастырылған</a:t>
                      </a: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</a:p>
                  </a:txBody>
                  <a:tcPr marL="0" marR="0" marT="119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8100" indent="1031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Жолдардың ұзындығы</a:t>
                      </a: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 км</a:t>
                      </a:r>
                    </a:p>
                  </a:txBody>
                  <a:tcPr marL="0" marR="0" marT="2571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293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</a:t>
                      </a:r>
                    </a:p>
                  </a:txBody>
                  <a:tcPr marL="0" marR="0" marT="571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4</a:t>
                      </a:r>
                    </a:p>
                  </a:txBody>
                  <a:tcPr marL="0" marR="0" marT="571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536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0" marR="0" marT="40478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Барлығы</a:t>
                      </a:r>
                    </a:p>
                  </a:txBody>
                  <a:tcPr marL="0" marR="0" marT="4047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21 236,8</a:t>
                      </a:r>
                    </a:p>
                  </a:txBody>
                  <a:tcPr marL="0" marR="0" marT="5619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0" marR="0" marT="5619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63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78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Жолдарды жөндеу</a:t>
                      </a:r>
                    </a:p>
                  </a:txBody>
                  <a:tcPr marL="0" marR="0" marT="4047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10 820,5</a:t>
                      </a:r>
                    </a:p>
                  </a:txBody>
                  <a:tcPr marL="0" marR="0" marT="5619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619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9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Қаланың 23 магистральдық көшесін орташа жөндеу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7 019,7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45,01 км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Кенжекөл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ауылы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мен Атамекен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кентіндегі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бөгеттерге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көп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факторлы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тексеру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жүргізу</a:t>
                      </a:r>
                      <a:endParaRPr kumimoji="0" lang="kk-KZ" sz="9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</a:t>
                      </a:r>
                      <a:r>
                        <a:rPr kumimoji="0" lang="ru-KZ" sz="10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бөгет</a:t>
                      </a:r>
                      <a:endParaRPr kumimoji="0" lang="ru-RU" altLang="ru-RU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9060779"/>
                  </a:ext>
                </a:extLst>
              </a:tr>
              <a:tr h="2318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Қалалық жолдардың жүріс бөлігіндегі су тасқынына қарсы іс-шаралар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137,1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4 840 маш/час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Жол өтпелерін пайдалану және ағымдағы жөндеу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шт.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1347307"/>
                  </a:ext>
                </a:extLst>
              </a:tr>
              <a:tr h="214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Қалалық жолдарды ағымдағы жөндеу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1 190,1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7 100 м2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7114951"/>
                  </a:ext>
                </a:extLst>
              </a:tr>
              <a:tr h="214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dirty="0" err="1">
                          <a:effectLst/>
                        </a:rPr>
                        <a:t>Қара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err="1">
                          <a:effectLst/>
                        </a:rPr>
                        <a:t>жолдарды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err="1">
                          <a:effectLst/>
                        </a:rPr>
                        <a:t>ағымдағы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err="1">
                          <a:effectLst/>
                        </a:rPr>
                        <a:t>жөндеу</a:t>
                      </a:r>
                      <a:endParaRPr kumimoji="0" lang="kk-KZ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2 000,0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 км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9007925"/>
                  </a:ext>
                </a:extLst>
              </a:tr>
              <a:tr h="214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Реактивті-инъекциялық әдіспен шұңқырларды жөндеу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304,5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20 300 м2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0074852"/>
                  </a:ext>
                </a:extLst>
              </a:tr>
              <a:tr h="214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қаласындағы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автомобиль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жолдарын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кезіндегі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жұмыстар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мен 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материалдардың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сапасына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сараптама</a:t>
                      </a:r>
                      <a:endParaRPr kumimoji="0" lang="kk-KZ" sz="9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57,3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көшелерді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бейіндеу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қалалық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жолдар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мен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тротуарларды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қаланың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орамішілік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аумақтарын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жұмыстарды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жүргізу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сапасын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бақылау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kumimoji="0" lang="ru-RU" altLang="ru-RU" sz="6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173907"/>
                  </a:ext>
                </a:extLst>
              </a:tr>
              <a:tr h="403571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 көшелерін күтіп ұстау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9 650,6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600" b="0" i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(көшелерді қысқы/жазғы күтіп ұстау, жеке сектор көшелерін профильдеу, жол өтпелерін пайдалану және ағымдағы жөндеу, жол жиектеріндегі шөп шабу)</a:t>
                      </a:r>
                      <a:endParaRPr kumimoji="0" lang="kk-KZ" sz="5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7292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Тротуарларды орнату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8,5 км</a:t>
                      </a:r>
                    </a:p>
                  </a:txBody>
                  <a:tcPr marL="0" marR="0" marT="1429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 төсеніш жөндеу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165,7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12 000</a:t>
                      </a:r>
                      <a:r>
                        <a:rPr kumimoji="0" lang="en-US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м2</a:t>
                      </a:r>
                    </a:p>
                  </a:txBody>
                  <a:tcPr marL="0" marR="0" marT="1429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834311"/>
                  </a:ext>
                </a:extLst>
              </a:tr>
            </a:tbl>
          </a:graphicData>
        </a:graphic>
      </p:graphicFrame>
      <p:sp>
        <p:nvSpPr>
          <p:cNvPr id="4" name="Rectangle 76">
            <a:extLst>
              <a:ext uri="{FF2B5EF4-FFF2-40B4-BE49-F238E27FC236}">
                <a16:creationId xmlns:a16="http://schemas.microsoft.com/office/drawing/2014/main" id="{CD7D393B-512E-C170-06BF-F49ADFFBF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4368" y="480468"/>
            <a:ext cx="1008112" cy="24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kk-KZ" sz="1200" i="1" noProof="0" dirty="0">
                <a:latin typeface="Arial" charset="0"/>
              </a:rPr>
              <a:t>млн. теңге</a:t>
            </a:r>
            <a:endParaRPr lang="kk-KZ" sz="700" noProof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209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7504" y="770933"/>
          <a:ext cx="8686800" cy="4229562"/>
        </p:xfrm>
        <a:graphic>
          <a:graphicData uri="http://schemas.openxmlformats.org/drawingml/2006/table">
            <a:tbl>
              <a:tblPr/>
              <a:tblGrid>
                <a:gridCol w="46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6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3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136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Қарастырылған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35723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096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20 751,7</a:t>
                      </a: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6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Көшелерді жарықтандыру </a:t>
                      </a:r>
                      <a:endParaRPr kumimoji="0" lang="kk-KZ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2 662,4</a:t>
                      </a:r>
                    </a:p>
                  </a:txBody>
                  <a:tcPr marL="0" marR="0" marT="5620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5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қаласының орамішілік аумақтары мен көшелерінің сыртқы жарықтандыру желілерін ағымдағы жөндеу және пайдалану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191,2</a:t>
                      </a: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5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Сыртқы жарықтандыру желілерін орамішілік аумақтарды және қала көшелерін ағымдағы жөндеу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208,1</a:t>
                      </a:r>
                      <a:endParaRPr kumimoji="0" lang="en-US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6798926"/>
                  </a:ext>
                </a:extLst>
              </a:tr>
              <a:tr h="1275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қаласының скверлері мен саябақтарының сыртқы жарықтандыру желілерін ағымдағы жөндеу және пайдалану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67,1</a:t>
                      </a:r>
                      <a:endParaRPr kumimoji="0" lang="en-US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396427"/>
                  </a:ext>
                </a:extLst>
              </a:tr>
              <a:tr h="15484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Коммуналдық меншік объектілері үшін электр энергиясын жеткізу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1 234,3</a:t>
                      </a:r>
                      <a:endParaRPr kumimoji="0" lang="en-US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9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Қаланың жаңа жылдық жарықтандыруы және жарық дизайны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561,5</a:t>
                      </a: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Еден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шамдарын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орнату</a:t>
                      </a:r>
                      <a:endParaRPr kumimoji="0" lang="kk-KZ" sz="9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300,0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711029"/>
                  </a:ext>
                </a:extLst>
              </a:tr>
              <a:tr h="12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Ағаштарды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жарықтандыру</a:t>
                      </a:r>
                      <a:endParaRPr kumimoji="0" lang="kk-KZ" sz="9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100,2</a:t>
                      </a: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3324519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Абаттандыру және көгалдандыру </a:t>
                      </a:r>
                      <a:endParaRPr kumimoji="0" lang="kk-KZ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14 585,5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255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Орамішілік аумақтарды ағымдағы жөндеу (асфальттау)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3 500,0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 ойын алаңдарын орнату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1 143,9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183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шағын алаңды ағымдағы жөндеу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Көшедегі күш жаттығуларын орнату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297,1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8415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Шағын футбол алаңының құрылғылары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Жасыл қорға күтім жасау, көгалдар, гүлзарлар орнату, соның ішінде оқушыларды тарту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1 315,7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4142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Ағаш отырғызу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1 900,0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5281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Ағаштарды санитарлық кесу, кесу, өңдеу және емдеу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169,8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52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Ағаштарды қалыптау, қураған ағаштарды бұзу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141,8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0540410"/>
                  </a:ext>
                </a:extLst>
              </a:tr>
              <a:tr h="1852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Шағын нысандар мен бөлшектелетін материалдардың сақталуы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19,8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589247"/>
                  </a:ext>
                </a:extLst>
              </a:tr>
              <a:tr h="1852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Шағын нысандарды күтіп ұстау, ағымдағы жөндеу, дайындау және орнату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459849"/>
                  </a:ext>
                </a:extLst>
              </a:tr>
              <a:tr h="1852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Саяжай өнімдерін өткізу үшін сауда павильондарын күтіп ұстау және ағымдағы жөндеу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2366063"/>
                  </a:ext>
                </a:extLst>
              </a:tr>
            </a:tbl>
          </a:graphicData>
        </a:graphic>
      </p:graphicFrame>
      <p:sp>
        <p:nvSpPr>
          <p:cNvPr id="4" name="Rectangle 76"/>
          <p:cNvSpPr>
            <a:spLocks noChangeArrowheads="1"/>
          </p:cNvSpPr>
          <p:nvPr/>
        </p:nvSpPr>
        <p:spPr bwMode="auto">
          <a:xfrm>
            <a:off x="8135888" y="265869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000" i="1" dirty="0">
                <a:latin typeface="Arial" charset="0"/>
              </a:rPr>
              <a:t>млн. тенге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7E32C4-C563-1F41-56DD-1A748A681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5179"/>
            <a:ext cx="9144000" cy="89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262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AA683-1F5E-EBF3-2417-8429E5FD4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E1D12B8B-C851-BC86-E35F-A86305D89370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699542"/>
          <a:ext cx="8686800" cy="4313365"/>
        </p:xfrm>
        <a:graphic>
          <a:graphicData uri="http://schemas.openxmlformats.org/drawingml/2006/table">
            <a:tbl>
              <a:tblPr/>
              <a:tblGrid>
                <a:gridCol w="46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6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3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136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Қарастырылған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35723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Абаттандыру және көгалдандыру 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14 585,5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183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</a:t>
                      </a: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Мәңгілік</a:t>
                      </a: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алау" газ тарату қондырғысына техникалық қызмет көрсету және газ құю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Қалалық сағаттарды күтіп ұстау және ағымдағы жөндеу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6618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қаласының жаңа жылдық безендірілуін монтаждау және бөлшектеу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23,2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1864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Стритбол алаңдарын орнату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183,7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96244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Street workout </a:t>
                      </a: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орнату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71,4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357347"/>
                  </a:ext>
                </a:extLst>
              </a:tr>
              <a:tr h="121734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 / Бақтарда ойын алаңдарын орнату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2 810,0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7027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Кешенді алаңдар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236,0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1455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Қалалық алаңдар мен саябақтарды күтіп ұстау және ағымдағы жөндеу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450,4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8037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Иттерді серуендетуге арналған алаңдарды күтіп ұстау және ағымдағы жөндеу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0667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Жағалаудағы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павильондарды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орнату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44,6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37743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Еуро-контейнерлерді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сатып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алу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249,8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4439420"/>
                  </a:ext>
                </a:extLst>
              </a:tr>
              <a:tr h="79806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Контейнерлік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алаңдарды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орнату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323,0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35906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Лермонтов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бойында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балалар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алаңдарының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қоршауларын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орнату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жұмыстары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04832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Саябақты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М.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Жүсіп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31699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Облыстық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оңалту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орталығының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аумағын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219,4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2695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Аймауытов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алаңындағы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endParaRPr kumimoji="0" lang="ru-KZ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62,3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07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Лермонтов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көшесінің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жасыл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қорына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күтім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жасау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112,3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9420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ШАН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орнату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184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Sabi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BOX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3408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Ескерткіштердің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мазмұны</a:t>
                      </a:r>
                      <a:endParaRPr kumimoji="0" lang="ru-KZ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1805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Эко-саябақты абаттандыру</a:t>
                      </a:r>
                      <a:endParaRPr kumimoji="0" lang="ru-KZ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9090598"/>
                  </a:ext>
                </a:extLst>
              </a:tr>
            </a:tbl>
          </a:graphicData>
        </a:graphic>
      </p:graphicFrame>
      <p:sp>
        <p:nvSpPr>
          <p:cNvPr id="4" name="Rectangle 76">
            <a:extLst>
              <a:ext uri="{FF2B5EF4-FFF2-40B4-BE49-F238E27FC236}">
                <a16:creationId xmlns:a16="http://schemas.microsoft.com/office/drawing/2014/main" id="{F098B1A8-6144-F307-441D-43241BC79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5888" y="165149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000" i="1" dirty="0">
                <a:latin typeface="Arial" charset="0"/>
              </a:rPr>
              <a:t>млн. тенге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CC92223-0A0B-E1E4-A0A0-96AD94123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826" y="-125179"/>
            <a:ext cx="9144000" cy="89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37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4301" y="913446"/>
          <a:ext cx="8686800" cy="3421990"/>
        </p:xfrm>
        <a:graphic>
          <a:graphicData uri="http://schemas.openxmlformats.org/drawingml/2006/table">
            <a:tbl>
              <a:tblPr/>
              <a:tblGrid>
                <a:gridCol w="575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0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289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Қарастырылған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67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617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3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Жерлеу орындарының санитариясын және күтімін қамтамасыз ету және туысы жоқ адамдарды жерлеу</a:t>
                      </a:r>
                      <a:endParaRPr kumimoji="0" lang="kk-KZ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3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2 494,4</a:t>
                      </a:r>
                    </a:p>
                  </a:txBody>
                  <a:tcPr marL="0" marR="0" marT="5612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3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Қалалық және мерекелік іс-шараларды өткізу кезінде мамандандырылған техниканың жұмыстары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1 560,8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қ. санкцияланбаған дүлей қоқыс үйінділерін жою жөніндегі қызметтер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626,2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221745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Профилактикалық дезинсекция қызметтерін көрсету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232,4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806214"/>
                  </a:ext>
                </a:extLst>
              </a:tr>
              <a:tr h="1376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Профилактикалық дератизация қызметтерін көрсету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8,5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1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Масалар мен шіркейлердің дернәсілдерінің санын азайту жөніндегі жұмыстарды жүргізу кезінде ғылыми қамтамасыз ету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3,7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33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Жерлеу орындарын ұстау және туысы жоқ адамдарды жерлеу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62,8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651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Жол қозғалысы қауіпсіздігін қамтамасыз ету</a:t>
                      </a:r>
                      <a:endParaRPr kumimoji="0" lang="kk-KZ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1 009,4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6151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и текущий ремонт светофорных объектов, дорожных и логистических знаков 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235,1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4172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Қалалық жолдардың жүру бөлігін белгілеу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260,4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8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Жасанды жол бұзушылықтарын орнату және ағымдағы жөндеу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88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Жүріс бөлігінің қоршауын күтіп ұстау және ағымдағы жөндеу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6646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Бейнебақылау камераларының құрылғысы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120,4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47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Бағдаршамдармен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Zebra light)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синхрондалған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жаяу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жүргіншілер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өткелінің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жарықдиодты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индикатор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жүйесінің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құрылғысы</a:t>
                      </a:r>
                      <a:endParaRPr kumimoji="0" lang="kk-KZ" sz="9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197,9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1946810"/>
                  </a:ext>
                </a:extLst>
              </a:tr>
              <a:tr h="1847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Облыстық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соттың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қоршауын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endParaRPr kumimoji="0" lang="kk-KZ" sz="9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753380"/>
                  </a:ext>
                </a:extLst>
              </a:tr>
            </a:tbl>
          </a:graphicData>
        </a:graphic>
      </p:graphicFrame>
      <p:sp>
        <p:nvSpPr>
          <p:cNvPr id="4" name="Rectangle 76"/>
          <p:cNvSpPr>
            <a:spLocks noChangeArrowheads="1"/>
          </p:cNvSpPr>
          <p:nvPr/>
        </p:nvSpPr>
        <p:spPr bwMode="auto">
          <a:xfrm>
            <a:off x="7812360" y="574943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200" i="1" dirty="0">
                <a:latin typeface="Arial" charset="0"/>
              </a:rPr>
              <a:t>млн. тенге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BAB11F-AA40-A17B-7A35-91041DB01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5179"/>
            <a:ext cx="9144000" cy="89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84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-10264" y="88532"/>
            <a:ext cx="9118768" cy="350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11430" rIns="0" bIns="0">
            <a:spAutoFit/>
          </a:bodyPr>
          <a:lstStyle/>
          <a:p>
            <a:pPr algn="ctr" eaLnBrk="1" fontAlgn="auto" hangingPunct="1">
              <a:spcBef>
                <a:spcPts val="90"/>
              </a:spcBef>
              <a:spcAft>
                <a:spcPts val="0"/>
              </a:spcAft>
              <a:defRPr/>
            </a:pPr>
            <a:r>
              <a:rPr lang="kk-KZ" sz="2200" b="1" noProof="0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2026 жылы шығындарды өтеу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9512" y="627535"/>
          <a:ext cx="8784976" cy="33985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64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5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 marL="52705" algn="ctr">
                        <a:lnSpc>
                          <a:spcPct val="100000"/>
                        </a:lnSpc>
                      </a:pPr>
                      <a:r>
                        <a:rPr lang="kk-KZ" sz="1200" b="1" kern="1200" spc="-15" noProof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Санаттар</a:t>
                      </a:r>
                    </a:p>
                  </a:txBody>
                  <a:tcPr marL="0" marR="0" marT="333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algn="ctr" defTabSz="913622" rtl="0" eaLnBrk="1" latinLnBrk="0" hangingPunct="1">
                        <a:lnSpc>
                          <a:spcPct val="100000"/>
                        </a:lnSpc>
                      </a:pPr>
                      <a:endParaRPr lang="ru-RU" sz="1200" b="1" kern="1200" spc="-1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52705" algn="ctr" defTabSz="91362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1" kern="1200" spc="-15" noProof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Шығындар</a:t>
                      </a:r>
                      <a:r>
                        <a:rPr sz="1200" b="1" kern="1200" spc="-1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,</a:t>
                      </a:r>
                    </a:p>
                    <a:p>
                      <a:pPr marL="52705" algn="ctr" defTabSz="913622" rtl="0" eaLnBrk="1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ru-RU" sz="1200" b="1" kern="1200" spc="-1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млн. </a:t>
                      </a:r>
                      <a:r>
                        <a:rPr lang="kk-KZ" sz="1200" b="1" kern="1200" spc="-15" noProof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теңге</a:t>
                      </a:r>
                      <a:endParaRPr sz="1200" b="1" kern="1200" spc="-1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84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ru-RU" sz="500" i="1" dirty="0">
                          <a:latin typeface="Arial"/>
                          <a:cs typeface="Arial"/>
                        </a:rPr>
                        <a:t>1</a:t>
                      </a:r>
                      <a:endParaRPr sz="500" dirty="0">
                        <a:latin typeface="Arial"/>
                        <a:cs typeface="Arial"/>
                      </a:endParaRPr>
                    </a:p>
                  </a:txBody>
                  <a:tcPr marL="0" marR="0" marT="1523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ru-RU" sz="500" i="1" dirty="0">
                          <a:latin typeface="Calibri"/>
                          <a:cs typeface="Calibri"/>
                        </a:rPr>
                        <a:t>3</a:t>
                      </a:r>
                      <a:endParaRPr sz="500" dirty="0">
                        <a:latin typeface="Calibri"/>
                        <a:cs typeface="Calibri"/>
                      </a:endParaRPr>
                    </a:p>
                  </a:txBody>
                  <a:tcPr marL="0" marR="0" marT="1523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102">
                <a:tc>
                  <a:txBody>
                    <a:bodyPr/>
                    <a:lstStyle/>
                    <a:p>
                      <a:pPr marL="1905" algn="l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kk-KZ" sz="1200" b="1" spc="-10" noProof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Барлығы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lang="ru-RU" sz="1200" b="1" spc="-1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17 428,5</a:t>
                      </a:r>
                      <a:endParaRPr sz="1200" b="1" spc="-1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147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99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kk-KZ" sz="1200" b="1" spc="-10" noProof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Қалалық қоғамдық көлікте балалардың тегін жол жүруі</a:t>
                      </a:r>
                      <a:endParaRPr lang="kk-KZ" sz="1200" spc="-15" noProof="0" dirty="0">
                        <a:solidFill>
                          <a:schemeClr val="tx1"/>
                        </a:solidFill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lang="ru-RU" sz="1200" b="1" spc="-1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1 156,3</a:t>
                      </a:r>
                      <a:endParaRPr sz="1200" b="1" spc="-1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147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863">
                <a:tc>
                  <a:txBody>
                    <a:bodyPr/>
                    <a:lstStyle/>
                    <a:p>
                      <a:pPr algn="l"/>
                      <a:r>
                        <a:rPr lang="kk-KZ" sz="1200" b="1" spc="-10" noProof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Жолаушылар тасымалын субсидиялау</a:t>
                      </a:r>
                    </a:p>
                  </a:txBody>
                  <a:tcPr marL="0" marR="0" marT="318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lang="ru-RU" sz="1200" b="1" spc="-1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16 272,2</a:t>
                      </a:r>
                    </a:p>
                  </a:txBody>
                  <a:tcPr marL="0" marR="0" marT="1285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292">
                <a:tc>
                  <a:txBody>
                    <a:bodyPr/>
                    <a:lstStyle/>
                    <a:p>
                      <a:pPr algn="l"/>
                      <a:r>
                        <a:rPr lang="kk-KZ" sz="1400" noProof="0" dirty="0"/>
                        <a:t>Қаланың трамвай басқармасы ақ шығындарын жабуға субсидиялар төлеу</a:t>
                      </a:r>
                    </a:p>
                  </a:txBody>
                  <a:tcPr marL="0" marR="0" marT="2523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3 766,7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617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0215">
                <a:tc>
                  <a:txBody>
                    <a:bodyPr/>
                    <a:lstStyle/>
                    <a:p>
                      <a:pPr algn="l"/>
                      <a:r>
                        <a:rPr lang="kk-KZ" sz="14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Павлодар қаласының әлеуметтік маңызы бар тұрақты маршруттарын субсидиялау</a:t>
                      </a:r>
                    </a:p>
                  </a:txBody>
                  <a:tcPr marL="0" marR="0" marT="2523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11 968,1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542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0215">
                <a:tc>
                  <a:txBody>
                    <a:bodyPr/>
                    <a:lstStyle/>
                    <a:p>
                      <a:pPr algn="l"/>
                      <a:r>
                        <a:rPr lang="ru-KZ" sz="1400" dirty="0" err="1">
                          <a:effectLst/>
                        </a:rPr>
                        <a:t>Қалалық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қоғамдық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көлікте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жолаушыларға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байланысты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шығындарды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өтеу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бойынша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шығыстарды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өтеу</a:t>
                      </a:r>
                      <a:endParaRPr lang="kk-KZ" sz="14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2523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537,4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542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0482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2990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7238"/>
            <a:ext cx="9108504" cy="630044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Коммуналдық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қорының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үйін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жобалау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салу, </a:t>
            </a:r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реконструкциялау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078" y="771550"/>
          <a:ext cx="8912348" cy="951176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025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5">
                <a:tc>
                  <a:txBody>
                    <a:bodyPr/>
                    <a:lstStyle/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ДАМУ БЮДЖЕТІНІҢ ЖОБАЛАРЫ БОЙЫНША БАРЛЫҒЫ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15 045,3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049910"/>
                  </a:ext>
                </a:extLst>
              </a:tr>
              <a:tr h="23528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331,1</a:t>
                      </a: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қ. 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ауданында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9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қабатты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5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кіреберісті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№ 27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көппәтерлі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 (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желілерсіз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абаттандырусыз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331,1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9178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6989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7238"/>
            <a:ext cx="9108504" cy="630044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Инженерлік-коммуникациялық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инфрақұрылымды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жобалау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жайластыру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078" y="771550"/>
          <a:ext cx="8912348" cy="3787930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025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28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356,9</a:t>
                      </a:r>
                      <a:endParaRPr kumimoji="0" lang="kk-KZ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қаласындағы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жарығының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алаңішілік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құрылыстың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1-ші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кезегінің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1-ші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кешені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7,3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935866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қаласындағы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жарығының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алаңішілік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құрылыстың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1-кезегінің 6-шы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кешені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293110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Инженерлік-коммуникациялық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инфрақұрылым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құрылысына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жобалау-сметалық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құжаттаманы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98251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Екінші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ауданында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үйлерге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арналған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орталықтандырылған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салу. 4-кезең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4232245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егжей-тегжейлі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жоспарлау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жоспарына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сәйкес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жобасын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8593408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егжей-тегжейлі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жоспарлау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жоспарына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сәйкес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нөсерлі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жобасын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16,6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10876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Жастар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магистральдық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жобалау-сметалық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құжаттамасын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16,2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199406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Жастар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магистральдық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салу» 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жобалау-сметалық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құжаттамасын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500380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Жастар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магистральдық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жобалау-сметалық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құжаттамасын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11,5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31851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облысы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Мойылды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ауылында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КТСҚС-6/0,4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орната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Мойылды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ӘЖ-6кВ ОТҚС-6/0, 4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тірегінен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ӘЖ-6кВ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учаскесін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66,3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6523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62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қаласының «Достық» шағын ауданында (</a:t>
                      </a:r>
                      <a:r>
                        <a:rPr lang="en-US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25, 26, 27 9 </a:t>
                      </a:r>
                      <a:r>
                        <a:rPr lang="kk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қабатты көппәтерлі тұрғын үйлерге) сыртқы ішкі инженерлік желілерді (жылумен қамту, сумен жабдықтау және су бұру) салу және абаттандыру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9,5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897604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62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қаласының «Достық» шағын ауданында электрмен жабдықтау және электрмен жарықтандырудың сыртқы ішкі инженерлік желілерін салу (9 қабатты № 25, 26, 27 көппәтерлі тұрғын үйлерге)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36,5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32818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Ескі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құрылыс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Авиақалашықтары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ауданы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инженерлік-коммуникациялық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инфрақұрылым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абаттандыру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құрылысы</a:t>
                      </a:r>
                      <a:endParaRPr lang="ru-RU" sz="9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8,9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2582344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Нысан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салу: 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қаласындағы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Сібір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№105,107,109,111,117,118,121,122,127,128,129,131,132,134,136,138,140,146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үйлер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4,9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028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2967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E5E9C-7B50-CD6D-B496-AF76E651B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7A64D8C-6246-0F91-3C84-42B3217C6F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47238"/>
            <a:ext cx="9108504" cy="630044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Инженерлік-коммуникациялық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инфрақұрылымды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жобалау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жайластыру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C729C2C1-E6D1-0F71-9CD2-BA4ED3D357CE}"/>
              </a:ext>
            </a:extLst>
          </p:cNvPr>
          <p:cNvGraphicFramePr>
            <a:graphicFrameLocks noGrp="1"/>
          </p:cNvGraphicFramePr>
          <p:nvPr/>
        </p:nvGraphicFramePr>
        <p:xfrm>
          <a:off x="98078" y="771550"/>
          <a:ext cx="8912348" cy="2879887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622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Көше бойында шаруашылық-ауыз су үшін су құбыры желілерін салу. Қаз. Павлодардағы Правда - Ворушина - Ладожская - Камзина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12,9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98251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Камзин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49/12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ғимарат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мекенжайы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әкімшілік-тұрмыстық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корпустың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желісі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құрылысшыларының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жобалау-сметалық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құжаттамасын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3591733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62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Камзин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49/12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ғимарат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мекенжайы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әкімшілік-тұрмыстық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корпусты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жабдықтаудың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желісін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 "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ведомстводан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кешенді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жеке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сараптама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жүргізу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4232245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Камзин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49/12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ғимарат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мекенжайы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әкімшілік-тұрмыстық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корпусты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жабдықтаудың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желісін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48,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4289113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Инклюзивті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орталыққа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 "ЖСҚ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29,5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8593408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"Павлодар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Академик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Марғұлан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-Павел Васильев-Академик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Бектұров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-Гагарин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көшелерінің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шекараларында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алаңнан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салу" ЖСҚ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сараптама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жүргізу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,3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6523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"Павлодар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Академик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Марғұлан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-Павел Васильев-Академик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Бектұров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-Гагарин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көшелерінің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шекараларында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алаңнан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салу" ЖСҚ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сараптама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жүргізу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Электрмен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,3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39790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"Павлодар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Академик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Марғұлан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-Павел Васильев-Академик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Бектұров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-Гагарин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көшелерінің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шекараларында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алаңнан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салу" ЖСҚ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сараптама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жүргізу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Жылумен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,3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815802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Амагелді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-Чапаев-Гагарин-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Нұркин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-Теплов-Жамбыл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көшелерінің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шекараларында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салуға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ЖСҚ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6165018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"Павлодар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облысы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Павлодар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Майра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27/5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мекенжайы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мәдени-сауықтыру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кешені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ғимаратына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салу" ЖСҚ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89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1257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99587"/>
            <a:ext cx="9108504" cy="325345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нысандарын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078" y="771550"/>
          <a:ext cx="8912348" cy="628950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025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28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118,0</a:t>
                      </a: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644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қ.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Шарбақты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көпірі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мекенжайы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ұлттық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спорты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түрлері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стадион салу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118,0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5971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99587"/>
            <a:ext cx="9108504" cy="325345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энергетикалық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жүйесін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078" y="771550"/>
          <a:ext cx="8912348" cy="1161882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025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28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</a:t>
                      </a:r>
                      <a:r>
                        <a:rPr kumimoji="0" lang="en-US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632,6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644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қ. ТМ -31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кері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құбыржолында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№ 5 КСС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тартатын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сорғы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станциясын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салу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505,6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Радиозауыт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(Е, Ж, И, К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өтпесі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жылумен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салуға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ЖСҚ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935866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қ. ЖЭО-1-52-НО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учаскесінде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өткізу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қабілетін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арттыра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(Ду1000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дейін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ТМ-20а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жаңа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магистралын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026,0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92832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Жастар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жылумен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магистралын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салу»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жобасын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89,2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998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714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30181"/>
            <a:ext cx="9108504" cy="325345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органдар объектілерін дамыту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078" y="699542"/>
          <a:ext cx="8912348" cy="1230340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025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258,8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994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Академик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Марғұлан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151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мекенжайы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госпитальды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қайта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жаңарту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208,8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9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ЖСҚ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Астана к-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сі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55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мекенжайы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қосалқы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қызмет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көрсету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мақсатындағы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үй-жаймен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ғимаратты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реконструкциялау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49,0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960818"/>
                  </a:ext>
                </a:extLst>
              </a:tr>
              <a:tr h="9099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Бекмаханов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150/1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мекенжайында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орналасқан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қосымша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қосалқы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үй-жайды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қоса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бере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уақытша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бейімдеу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детоксикация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орталығының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қолданыстағы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ғимаратын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реконструкциялау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"ЖСҚ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503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6510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34268"/>
            <a:ext cx="9108504" cy="630044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елді мекендерде сумен жабдықтау және су бұру жүйесін дамыту 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078" y="718665"/>
          <a:ext cx="8912348" cy="897723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8909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28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r>
                        <a:rPr kumimoji="0" lang="en-US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,2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889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Атамекен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кентінде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Көкжиек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салуға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жобалау-сметалық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құжаттаманы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12,2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253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ауылының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жаңа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құрылыстары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су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құбырын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салуға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ЖСҚ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965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48445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26079"/>
            <a:ext cx="9108504" cy="32534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Сумен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жабдықтау және су бұру жүйесін дамыту 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3732" y="805766"/>
          <a:ext cx="9001040" cy="1711960"/>
        </p:xfrm>
        <a:graphic>
          <a:graphicData uri="http://schemas.openxmlformats.org/drawingml/2006/table">
            <a:tbl>
              <a:tblPr/>
              <a:tblGrid>
                <a:gridCol w="485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1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3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704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1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682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392,2</a:t>
                      </a:r>
                    </a:p>
                  </a:txBody>
                  <a:tcPr marL="0" marR="0" marT="571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Қаз.Правда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көшесінен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Баймолдин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көшесіне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дейін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Молодогвардейцев к-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сі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диаметрін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1000-1200 мм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ұлғайта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диаметрі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800-1000 мм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коллекторын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қайта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жаңарту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242,8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7583246"/>
                  </a:ext>
                </a:extLst>
              </a:tr>
              <a:tr h="214362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Курская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көшесінен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Молодогвардейцев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көшесіне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дейін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Қаз.Правда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диаметрін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1000-1200 мм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ұлғайта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диаметрін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800-1000 мм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коллекторын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қайта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жаңарту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9,2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839468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Лунной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қолданыстағы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700 мм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коллекторын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шығару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ауыстыру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жұмыстарды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" ЖСҚ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75109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Солтүстік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өнеркәсіптік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ауданында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бұрынғы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ПТЗ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диаметрі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400 мм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өздігінен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ағатын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коллекторды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реконструкциялау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617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29902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75827"/>
            <a:ext cx="9108504" cy="316882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/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Коммуналдық шаруашылықты дамыту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25759" y="915566"/>
          <a:ext cx="8856985" cy="1304379"/>
        </p:xfrm>
        <a:graphic>
          <a:graphicData uri="http://schemas.openxmlformats.org/drawingml/2006/table">
            <a:tbl>
              <a:tblPr/>
              <a:tblGrid>
                <a:gridCol w="492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4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1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219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4 176,7</a:t>
                      </a:r>
                    </a:p>
                  </a:txBody>
                  <a:tcPr marL="0" marR="0" marT="571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832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alt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altLang="ru-RU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қ.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Ж.Мұса-Баймолдин-Н.Назарбаев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даңғылы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-Парковая; Бестужев-Гагарин-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Н.Назарбаев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даңғылы-2-я Южная; Ломов-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Ак.Шөкин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-Ак.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Марғұлан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М.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Жүсіп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көшелерінің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шекараларындағы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орам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қайта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жаңарту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2-кезек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2 476,7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9121705"/>
                  </a:ext>
                </a:extLst>
              </a:tr>
              <a:tr h="184751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қ. Ак.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Шөкин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-М. Горький-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Ак.Сәтбаев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-М.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Жүсіп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; Толстой-Естай-М.Жүсіп-29 Ноября; Ломов-Достоевский-Ак.Сәтбаев-29 Ноября; Майра-Ткачев-Ак.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Сәтбаев-Бекхожин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көшелерінің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шекарасындағы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орам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қайта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жаңарту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2-кезек. 2-ші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кешені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1 700,0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5961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0926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4DF9C-F470-F6E9-F367-7301930AB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2AD2BEE-0B6A-86B9-05E1-4D3A9F3840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19246"/>
            <a:ext cx="9108504" cy="630044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Заңды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тұлғалардың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жарғылық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капиталын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қалыптастыру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ұлғайту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FC32EB9B-9A69-46AB-838A-49F4C6334D9C}"/>
              </a:ext>
            </a:extLst>
          </p:cNvPr>
          <p:cNvGraphicFramePr>
            <a:graphicFrameLocks noGrp="1"/>
          </p:cNvGraphicFramePr>
          <p:nvPr/>
        </p:nvGraphicFramePr>
        <p:xfrm>
          <a:off x="125759" y="915566"/>
          <a:ext cx="8856985" cy="1164598"/>
        </p:xfrm>
        <a:graphic>
          <a:graphicData uri="http://schemas.openxmlformats.org/drawingml/2006/table">
            <a:tbl>
              <a:tblPr/>
              <a:tblGrid>
                <a:gridCol w="492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4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1053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1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219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3 709,7</a:t>
                      </a:r>
                    </a:p>
                  </a:txBody>
                  <a:tcPr marL="0" marR="0" marT="571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Қызметтік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арнайы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техниканы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сатып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алу</a:t>
                      </a:r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301,7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61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541679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kk-KZ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6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трамвай сатып алу</a:t>
                      </a:r>
                    </a:p>
                    <a:p>
                      <a:endParaRPr lang="en-US" sz="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408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61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5686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218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4DF9C-F470-F6E9-F367-7301930AB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2AD2BEE-0B6A-86B9-05E1-4D3A9F3840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71595"/>
            <a:ext cx="9108504" cy="32534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Көлік инфрақұрылымын дамыту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FC32EB9B-9A69-46AB-838A-49F4C6334D9C}"/>
              </a:ext>
            </a:extLst>
          </p:cNvPr>
          <p:cNvGraphicFramePr>
            <a:graphicFrameLocks noGrp="1"/>
          </p:cNvGraphicFramePr>
          <p:nvPr/>
        </p:nvGraphicFramePr>
        <p:xfrm>
          <a:off x="125759" y="915566"/>
          <a:ext cx="8856985" cy="876566"/>
        </p:xfrm>
        <a:graphic>
          <a:graphicData uri="http://schemas.openxmlformats.org/drawingml/2006/table">
            <a:tbl>
              <a:tblPr/>
              <a:tblGrid>
                <a:gridCol w="492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4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1053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1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219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1 128,1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71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6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«Достық» шағынауданының айналасында трамвай желісінің құрылысы</a:t>
                      </a:r>
                    </a:p>
                    <a:p>
                      <a:endParaRPr lang="en-US" sz="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28,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61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5416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785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4DF9C-F470-F6E9-F367-7301930AB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2AD2BEE-0B6A-86B9-05E1-4D3A9F3840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71595"/>
            <a:ext cx="9108504" cy="32534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Көлік инфрақұрылымын дамыту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FC32EB9B-9A69-46AB-838A-49F4C6334D9C}"/>
              </a:ext>
            </a:extLst>
          </p:cNvPr>
          <p:cNvGraphicFramePr>
            <a:graphicFrameLocks noGrp="1"/>
          </p:cNvGraphicFramePr>
          <p:nvPr/>
        </p:nvGraphicFramePr>
        <p:xfrm>
          <a:off x="125759" y="915566"/>
          <a:ext cx="8856985" cy="1164598"/>
        </p:xfrm>
        <a:graphic>
          <a:graphicData uri="http://schemas.openxmlformats.org/drawingml/2006/table">
            <a:tbl>
              <a:tblPr/>
              <a:tblGrid>
                <a:gridCol w="492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4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1053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1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219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4 056,1</a:t>
                      </a:r>
                    </a:p>
                  </a:txBody>
                  <a:tcPr marL="0" marR="0" marT="571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6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«Достық» шағынауданының айналасында трамвай желісінің құрылысы</a:t>
                      </a:r>
                    </a:p>
                    <a:p>
                      <a:endParaRPr lang="en-US" sz="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28,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61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541679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6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Ломов көшесінен Гус көшесінен автожолға дейін автожол салу. Ақиқат-Жібек жолы және Қаз көшесінен автожол. Правда - ағайынды Дүйсембиновтар көшесінен Павлодар қаласындағы Жібек жолы көшесіне дейін</a:t>
                      </a:r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1 928,0</a:t>
                      </a:r>
                    </a:p>
                  </a:txBody>
                  <a:tcPr marL="0" marR="0" marT="561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953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78990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525932"/>
              </p:ext>
            </p:extLst>
          </p:nvPr>
        </p:nvGraphicFramePr>
        <p:xfrm>
          <a:off x="181009" y="1275606"/>
          <a:ext cx="8712968" cy="172496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831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1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53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34280" marB="34280">
                    <a:solidFill>
                      <a:srgbClr val="1187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34280" marB="34280">
                    <a:solidFill>
                      <a:srgbClr val="118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5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тапшылығы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профициті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3" marR="91433" marT="34280" marB="3428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-9 179,7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34280" marB="3428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76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тапшылығын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қаржыландыру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профицитін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пайдалану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3" marR="91433" marT="34280" marB="3428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9 179,7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34280" marB="3428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1520" y="3147814"/>
            <a:ext cx="8712968" cy="123110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*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тапшылығы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профициті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кірістер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шығындар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таза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кредиттеу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қаржы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активтерімен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операциялар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сальдо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арасындағы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айырмаға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Теріс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белгімен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алынған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шама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бюджет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тапшылығы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оң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белгімен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алынғаны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бюджет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профициті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болып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табылады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1470"/>
            <a:ext cx="8712968" cy="76944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Бюджеттің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тапшыдығы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(профицит) Бюджет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тапшылығын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қаржыландыру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профицитін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пайдалану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Rectangle 76"/>
          <p:cNvSpPr>
            <a:spLocks noChangeArrowheads="1"/>
          </p:cNvSpPr>
          <p:nvPr/>
        </p:nvSpPr>
        <p:spPr bwMode="auto">
          <a:xfrm>
            <a:off x="7946241" y="869156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200" i="1" dirty="0">
                <a:latin typeface="Arial" charset="0"/>
              </a:rPr>
              <a:t>млн. </a:t>
            </a:r>
            <a:r>
              <a:rPr lang="ru-RU" altLang="ru-RU" sz="1200" i="1" dirty="0" err="1">
                <a:latin typeface="Arial" charset="0"/>
              </a:rPr>
              <a:t>теңге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338890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accent5">
            <a:lumMod val="20000"/>
            <a:lumOff val="80000"/>
          </a:schemeClr>
        </a:solidFill>
      </a:spPr>
      <a:bodyPr wrap="square" rtlCol="0">
        <a:spAutoFit/>
      </a:bodyPr>
      <a:lstStyle>
        <a:defPPr>
          <a:defRPr sz="1200" b="1" dirty="0" smtClean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15273</TotalTime>
  <Words>3348</Words>
  <Application>Microsoft Office PowerPoint</Application>
  <PresentationFormat>Экран (16:9)</PresentationFormat>
  <Paragraphs>802</Paragraphs>
  <Slides>32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3" baseType="lpstr">
      <vt:lpstr>Arial</vt:lpstr>
      <vt:lpstr>Arial Unicode MS</vt:lpstr>
      <vt:lpstr>Calibri</vt:lpstr>
      <vt:lpstr>Calibri Light</vt:lpstr>
      <vt:lpstr>Georgia</vt:lpstr>
      <vt:lpstr>Gill Sans MT</vt:lpstr>
      <vt:lpstr>Microsoft Sans Serif</vt:lpstr>
      <vt:lpstr>Tahoma</vt:lpstr>
      <vt:lpstr>Times New Roman</vt:lpstr>
      <vt:lpstr>Wingdings</vt:lpstr>
      <vt:lpstr>1_Тема Office</vt:lpstr>
      <vt:lpstr>Презентация PowerPoint</vt:lpstr>
      <vt:lpstr>Құрметті оқырмандар!</vt:lpstr>
      <vt:lpstr>Презентация PowerPoint</vt:lpstr>
      <vt:lpstr>Презентация PowerPoint</vt:lpstr>
      <vt:lpstr>Презентация PowerPoint</vt:lpstr>
      <vt:lpstr>Павлодар қаласының 2025-2028 жылдарға арналған әлеуметтік-экономикалық дамуының негізгі көрсеткіштері</vt:lpstr>
      <vt:lpstr>2025-2028 жылдарға арналған Павлодар қалалық бюджеті </vt:lpstr>
      <vt:lpstr>Презентация PowerPoint</vt:lpstr>
      <vt:lpstr>2025-2028 жылдарға арналған  Павлодар қалалық бюджеті шығыстары (функционалдық топтар бөлінісінде)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Көлік инфрақұрылымын дамыту</vt:lpstr>
      <vt:lpstr>Презентация PowerPoint</vt:lpstr>
      <vt:lpstr>Презентация PowerPoint</vt:lpstr>
      <vt:lpstr>Презентация PowerPoint</vt:lpstr>
      <vt:lpstr>Презентация PowerPoint</vt:lpstr>
      <vt:lpstr>Коммуналдық тұрғын үй қорының тұрғын үйін жобалау және салу, реконструкциялау</vt:lpstr>
      <vt:lpstr>Инженерлік-коммуникациялық инфрақұрылымды жобалау, дамыту және жайластыру</vt:lpstr>
      <vt:lpstr>Инженерлік-коммуникациялық инфрақұрылымды жобалау, дамыту және жайластыру</vt:lpstr>
      <vt:lpstr>Спорт нысандарын дамыту</vt:lpstr>
      <vt:lpstr>Жылу энергетикалық жүйесін дамыту</vt:lpstr>
      <vt:lpstr>Мемлекеттік органдар объектілерін дамыту</vt:lpstr>
      <vt:lpstr>Ауылдық елді мекендерде сумен жабдықтау және су бұру жүйесін дамыту </vt:lpstr>
      <vt:lpstr>Сумен жабдықтау және су бұру жүйесін дамыту </vt:lpstr>
      <vt:lpstr>Коммуналдық шаруашылықты дамыту</vt:lpstr>
      <vt:lpstr>Заңды тұлғалардың жарғылық капиталын қалыптастыру  немесе ұлғайту</vt:lpstr>
      <vt:lpstr>Көлік инфрақұрылымын дамыту</vt:lpstr>
      <vt:lpstr>Көлік инфрақұрылымын дамыту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Computer</dc:creator>
  <cp:lastModifiedBy>User</cp:lastModifiedBy>
  <cp:revision>1581</cp:revision>
  <cp:lastPrinted>2026-09-03T11:57:09Z</cp:lastPrinted>
  <dcterms:created xsi:type="dcterms:W3CDTF">2018-11-12T03:53:43Z</dcterms:created>
  <dcterms:modified xsi:type="dcterms:W3CDTF">2026-09-10T13:06:49Z</dcterms:modified>
</cp:coreProperties>
</file>