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heme/themeOverride2.xml" ContentType="application/vnd.openxmlformats-officedocument.themeOverride+xml"/>
  <Override PartName="/ppt/notesSlides/notesSlide4.xml" ContentType="application/vnd.openxmlformats-officedocument.presentationml.notesSlide+xml"/>
  <Override PartName="/ppt/theme/themeOverride3.xml" ContentType="application/vnd.openxmlformats-officedocument.themeOverr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15"/>
  </p:notesMasterIdLst>
  <p:sldIdLst>
    <p:sldId id="256" r:id="rId2"/>
    <p:sldId id="272" r:id="rId3"/>
    <p:sldId id="260" r:id="rId4"/>
    <p:sldId id="281" r:id="rId5"/>
    <p:sldId id="261" r:id="rId6"/>
    <p:sldId id="262" r:id="rId7"/>
    <p:sldId id="263" r:id="rId8"/>
    <p:sldId id="275" r:id="rId9"/>
    <p:sldId id="277" r:id="rId10"/>
    <p:sldId id="282" r:id="rId11"/>
    <p:sldId id="269" r:id="rId12"/>
    <p:sldId id="265" r:id="rId13"/>
    <p:sldId id="270" r:id="rId1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Средний стиль 1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Средний стиль 3 - акцент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Средний стиль 3 - акцент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84806" autoAdjust="0"/>
  </p:normalViewPr>
  <p:slideViewPr>
    <p:cSldViewPr>
      <p:cViewPr varScale="1">
        <p:scale>
          <a:sx n="96" d="100"/>
          <a:sy n="96" d="100"/>
        </p:scale>
        <p:origin x="165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ACAF2B-7E20-4315-9E80-11A0A8EAC59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9CCEB8AD-2A21-4719-879A-1CD404BB1278}">
      <dgm:prSet phldrT="[Текст]"/>
      <dgm:spPr/>
      <dgm:t>
        <a:bodyPr/>
        <a:lstStyle/>
        <a:p>
          <a:r>
            <a:rPr lang="ru-RU" dirty="0"/>
            <a:t>01</a:t>
          </a:r>
        </a:p>
      </dgm:t>
    </dgm:pt>
    <dgm:pt modelId="{B4A75AB7-3804-40FA-9605-DDBEC10D6531}" type="parTrans" cxnId="{D1C95D6B-8DB4-4374-A03D-9CD37C671F5B}">
      <dgm:prSet/>
      <dgm:spPr/>
      <dgm:t>
        <a:bodyPr/>
        <a:lstStyle/>
        <a:p>
          <a:endParaRPr lang="ru-RU"/>
        </a:p>
      </dgm:t>
    </dgm:pt>
    <dgm:pt modelId="{40837329-6E08-4EB8-B3B1-0FADAE9C1C9E}" type="sibTrans" cxnId="{D1C95D6B-8DB4-4374-A03D-9CD37C671F5B}">
      <dgm:prSet/>
      <dgm:spPr/>
      <dgm:t>
        <a:bodyPr/>
        <a:lstStyle/>
        <a:p>
          <a:endParaRPr lang="ru-RU"/>
        </a:p>
      </dgm:t>
    </dgm:pt>
    <dgm:pt modelId="{9CF99645-5705-4C3C-8A80-75AD41161261}">
      <dgm:prSet phldrT="[Текст]"/>
      <dgm:spPr/>
      <dgm:t>
        <a:bodyPr/>
        <a:lstStyle/>
        <a:p>
          <a:r>
            <a:rPr lang="ru-RU" dirty="0"/>
            <a:t>001</a:t>
          </a:r>
        </a:p>
      </dgm:t>
    </dgm:pt>
    <dgm:pt modelId="{B5FC84C0-46C9-446B-982B-DDE638BA5C13}" type="parTrans" cxnId="{D4D14330-0425-497C-AF30-3A1929FBB335}">
      <dgm:prSet/>
      <dgm:spPr/>
      <dgm:t>
        <a:bodyPr/>
        <a:lstStyle/>
        <a:p>
          <a:endParaRPr lang="ru-RU"/>
        </a:p>
      </dgm:t>
    </dgm:pt>
    <dgm:pt modelId="{A3A3B965-AA41-4A2D-ABAC-D10B65535ED8}" type="sibTrans" cxnId="{D4D14330-0425-497C-AF30-3A1929FBB335}">
      <dgm:prSet/>
      <dgm:spPr/>
      <dgm:t>
        <a:bodyPr/>
        <a:lstStyle/>
        <a:p>
          <a:endParaRPr lang="ru-RU"/>
        </a:p>
      </dgm:t>
    </dgm:pt>
    <dgm:pt modelId="{3CFCEA68-C7CC-4556-BD26-6BD2F62BF167}">
      <dgm:prSet phldrT="[Текст]" custT="1"/>
      <dgm:spPr>
        <a:noFill/>
      </dgm:spPr>
      <dgm:t>
        <a:bodyPr/>
        <a:lstStyle/>
        <a:p>
          <a:r>
            <a:rPr lang="ru-RU" sz="1800" dirty="0">
              <a:latin typeface="Arial" pitchFamily="34" charset="0"/>
              <a:cs typeface="Arial" pitchFamily="34" charset="0"/>
            </a:rPr>
            <a:t>По программе 124 001 «Услуги по обеспечению деятельности акима района в городе, города районного значения, поселка, села, сельского округа» расходы за 8 месяцев текущего года  составили в сумме – </a:t>
          </a:r>
          <a:r>
            <a:rPr lang="ru-RU" sz="1800" b="1" dirty="0">
              <a:solidFill>
                <a:srgbClr val="FF0000"/>
              </a:solidFill>
              <a:latin typeface="Arial" pitchFamily="34" charset="0"/>
              <a:ea typeface="+mn-ea"/>
              <a:cs typeface="Arial" pitchFamily="34" charset="0"/>
            </a:rPr>
            <a:t>25 852,6 </a:t>
          </a:r>
          <a:r>
            <a:rPr lang="ru-RU" sz="1800" dirty="0">
              <a:latin typeface="Arial" pitchFamily="34" charset="0"/>
              <a:cs typeface="Arial" pitchFamily="34" charset="0"/>
            </a:rPr>
            <a:t>тыс. тенге;</a:t>
          </a:r>
        </a:p>
      </dgm:t>
    </dgm:pt>
    <dgm:pt modelId="{3E216D09-3BBE-479D-BF4E-73A9E9A47390}" type="parTrans" cxnId="{1CB9E30D-C3E4-4CC5-95FF-86560B86227D}">
      <dgm:prSet/>
      <dgm:spPr/>
      <dgm:t>
        <a:bodyPr/>
        <a:lstStyle/>
        <a:p>
          <a:endParaRPr lang="ru-RU"/>
        </a:p>
      </dgm:t>
    </dgm:pt>
    <dgm:pt modelId="{8162F9A3-4F9A-4FDF-ADC9-CAED277CDF6C}" type="sibTrans" cxnId="{1CB9E30D-C3E4-4CC5-95FF-86560B86227D}">
      <dgm:prSet/>
      <dgm:spPr/>
      <dgm:t>
        <a:bodyPr/>
        <a:lstStyle/>
        <a:p>
          <a:endParaRPr lang="ru-RU"/>
        </a:p>
      </dgm:t>
    </dgm:pt>
    <dgm:pt modelId="{AAE6FD30-A326-451A-8550-28DA62C574AD}">
      <dgm:prSet phldrT="[Текст]" custT="1"/>
      <dgm:spPr>
        <a:noFill/>
      </dgm:spPr>
      <dgm:t>
        <a:bodyPr/>
        <a:lstStyle/>
        <a:p>
          <a:r>
            <a:rPr lang="ru-RU" sz="1400" dirty="0">
              <a:latin typeface="Arial" pitchFamily="34" charset="0"/>
              <a:cs typeface="Arial" pitchFamily="34" charset="0"/>
            </a:rPr>
            <a:t>на выплату заработной платы  с отчислениями госслужащих (4 единицы). на выплату заработной платы  с отчислениями техперсонала (8,5 единиц);</a:t>
          </a:r>
        </a:p>
      </dgm:t>
    </dgm:pt>
    <dgm:pt modelId="{8F1BA6D7-00D5-4AC8-BF38-F65D25BA47E5}" type="parTrans" cxnId="{A7B0FF65-3DBE-483B-8463-76C4EE1A07CB}">
      <dgm:prSet/>
      <dgm:spPr/>
      <dgm:t>
        <a:bodyPr/>
        <a:lstStyle/>
        <a:p>
          <a:endParaRPr lang="ru-RU"/>
        </a:p>
      </dgm:t>
    </dgm:pt>
    <dgm:pt modelId="{2F1C0BF3-5090-470D-9182-E94C1A481228}" type="sibTrans" cxnId="{A7B0FF65-3DBE-483B-8463-76C4EE1A07CB}">
      <dgm:prSet/>
      <dgm:spPr/>
      <dgm:t>
        <a:bodyPr/>
        <a:lstStyle/>
        <a:p>
          <a:endParaRPr lang="ru-RU"/>
        </a:p>
      </dgm:t>
    </dgm:pt>
    <dgm:pt modelId="{418B4AF1-69EF-406B-BA67-047F2F117C48}">
      <dgm:prSet phldrT="[Текст]" custT="1"/>
      <dgm:spPr>
        <a:noFill/>
      </dgm:spPr>
      <dgm:t>
        <a:bodyPr/>
        <a:lstStyle/>
        <a:p>
          <a:r>
            <a:rPr lang="ru-RU" sz="1400" dirty="0">
              <a:latin typeface="Arial" pitchFamily="34" charset="0"/>
              <a:cs typeface="Arial" pitchFamily="34" charset="0"/>
            </a:rPr>
            <a:t>на оплату коммунальных услуг и услуг связи,  приобретение ГСМ, угля и прочих товаров;</a:t>
          </a:r>
        </a:p>
      </dgm:t>
    </dgm:pt>
    <dgm:pt modelId="{1EC5BDC2-AA0B-4399-B700-472EEDCDA439}" type="parTrans" cxnId="{90D425D9-DE39-47C1-9933-7585A95BE885}">
      <dgm:prSet/>
      <dgm:spPr/>
      <dgm:t>
        <a:bodyPr/>
        <a:lstStyle/>
        <a:p>
          <a:endParaRPr lang="ru-RU"/>
        </a:p>
      </dgm:t>
    </dgm:pt>
    <dgm:pt modelId="{E7320998-6241-4EA6-A992-6E3DCB0B2B20}" type="sibTrans" cxnId="{90D425D9-DE39-47C1-9933-7585A95BE885}">
      <dgm:prSet/>
      <dgm:spPr/>
      <dgm:t>
        <a:bodyPr/>
        <a:lstStyle/>
        <a:p>
          <a:endParaRPr lang="ru-RU"/>
        </a:p>
      </dgm:t>
    </dgm:pt>
    <dgm:pt modelId="{DB13FA04-1D9A-416C-A72E-916EBE4042F3}">
      <dgm:prSet phldrT="[Текст]" custT="1"/>
      <dgm:spPr>
        <a:noFill/>
      </dgm:spPr>
      <dgm:t>
        <a:bodyPr/>
        <a:lstStyle/>
        <a:p>
          <a:endParaRPr lang="ru-RU" sz="1400" dirty="0">
            <a:latin typeface="Arial" pitchFamily="34" charset="0"/>
            <a:cs typeface="Arial" pitchFamily="34" charset="0"/>
          </a:endParaRPr>
        </a:p>
      </dgm:t>
    </dgm:pt>
    <dgm:pt modelId="{E593EFF0-CCE6-4DD4-AD1D-54313B0BE693}" type="parTrans" cxnId="{66AF47B6-79AD-40D6-A4BD-C10597A25E94}">
      <dgm:prSet/>
      <dgm:spPr/>
      <dgm:t>
        <a:bodyPr/>
        <a:lstStyle/>
        <a:p>
          <a:endParaRPr lang="ru-RU"/>
        </a:p>
      </dgm:t>
    </dgm:pt>
    <dgm:pt modelId="{D7BC456B-D68C-437D-B773-4CEF53E8BC6C}" type="sibTrans" cxnId="{66AF47B6-79AD-40D6-A4BD-C10597A25E94}">
      <dgm:prSet/>
      <dgm:spPr/>
      <dgm:t>
        <a:bodyPr/>
        <a:lstStyle/>
        <a:p>
          <a:endParaRPr lang="ru-RU"/>
        </a:p>
      </dgm:t>
    </dgm:pt>
    <dgm:pt modelId="{870A49A8-32E8-4439-9D99-DB3DEBD5D46A}">
      <dgm:prSet phldrT="[Текст]" custT="1"/>
      <dgm:spPr>
        <a:noFill/>
      </dgm:spPr>
      <dgm:t>
        <a:bodyPr/>
        <a:lstStyle/>
        <a:p>
          <a:endParaRPr lang="ru-RU" sz="1800" dirty="0">
            <a:latin typeface="Arial" pitchFamily="34" charset="0"/>
            <a:cs typeface="Arial" pitchFamily="34" charset="0"/>
          </a:endParaRPr>
        </a:p>
      </dgm:t>
    </dgm:pt>
    <dgm:pt modelId="{7C7720E2-8EC8-4EE7-871C-E4DA61D40AAB}" type="parTrans" cxnId="{277E327C-6CC4-4DD0-9217-BDFA22CE230A}">
      <dgm:prSet/>
      <dgm:spPr/>
      <dgm:t>
        <a:bodyPr/>
        <a:lstStyle/>
        <a:p>
          <a:endParaRPr lang="ru-RU"/>
        </a:p>
      </dgm:t>
    </dgm:pt>
    <dgm:pt modelId="{B27553E9-48A0-4E96-8735-BF5027355BB5}" type="sibTrans" cxnId="{277E327C-6CC4-4DD0-9217-BDFA22CE230A}">
      <dgm:prSet/>
      <dgm:spPr/>
      <dgm:t>
        <a:bodyPr/>
        <a:lstStyle/>
        <a:p>
          <a:endParaRPr lang="ru-RU"/>
        </a:p>
      </dgm:t>
    </dgm:pt>
    <dgm:pt modelId="{0C86E073-F83B-45F5-8BE8-FA17E435D017}">
      <dgm:prSet phldrT="[Текст]" custT="1"/>
      <dgm:spPr/>
      <dgm:t>
        <a:bodyPr/>
        <a:lstStyle/>
        <a:p>
          <a:r>
            <a:rPr lang="ru-RU" sz="2800" dirty="0">
              <a:latin typeface="Arial" pitchFamily="34" charset="0"/>
              <a:cs typeface="Arial" pitchFamily="34" charset="0"/>
            </a:rPr>
            <a:t>001</a:t>
          </a:r>
        </a:p>
      </dgm:t>
    </dgm:pt>
    <dgm:pt modelId="{19487C72-DAF7-4274-9D83-0E97124FB117}" type="sibTrans" cxnId="{8347BF91-0CC6-4A08-AC29-9B2DA8413F50}">
      <dgm:prSet/>
      <dgm:spPr/>
      <dgm:t>
        <a:bodyPr/>
        <a:lstStyle/>
        <a:p>
          <a:endParaRPr lang="ru-RU"/>
        </a:p>
      </dgm:t>
    </dgm:pt>
    <dgm:pt modelId="{6FB70E0A-6D7A-4B1C-A94B-688E1A2B1BDE}" type="parTrans" cxnId="{8347BF91-0CC6-4A08-AC29-9B2DA8413F50}">
      <dgm:prSet/>
      <dgm:spPr/>
      <dgm:t>
        <a:bodyPr/>
        <a:lstStyle/>
        <a:p>
          <a:endParaRPr lang="ru-RU"/>
        </a:p>
      </dgm:t>
    </dgm:pt>
    <dgm:pt modelId="{09211661-6DE9-446C-A63B-4097F14BBC65}">
      <dgm:prSet phldrT="[Текст]" custT="1"/>
      <dgm:spPr>
        <a:noFill/>
      </dgm:spPr>
      <dgm:t>
        <a:bodyPr/>
        <a:lstStyle/>
        <a:p>
          <a:endParaRPr lang="ru-RU" sz="1400" dirty="0">
            <a:latin typeface="Arial" pitchFamily="34" charset="0"/>
            <a:cs typeface="Arial" pitchFamily="34" charset="0"/>
          </a:endParaRPr>
        </a:p>
      </dgm:t>
    </dgm:pt>
    <dgm:pt modelId="{7BB65E75-5597-43E8-8A35-526EB3D13F11}" type="parTrans" cxnId="{AD5E7AC7-A927-40A2-9497-FD3B7E74DB3D}">
      <dgm:prSet/>
      <dgm:spPr/>
      <dgm:t>
        <a:bodyPr/>
        <a:lstStyle/>
        <a:p>
          <a:endParaRPr lang="ru-RU"/>
        </a:p>
      </dgm:t>
    </dgm:pt>
    <dgm:pt modelId="{E6A1DC2D-641D-4F8F-9440-1B36928966C3}" type="sibTrans" cxnId="{AD5E7AC7-A927-40A2-9497-FD3B7E74DB3D}">
      <dgm:prSet/>
      <dgm:spPr/>
      <dgm:t>
        <a:bodyPr/>
        <a:lstStyle/>
        <a:p>
          <a:endParaRPr lang="ru-RU"/>
        </a:p>
      </dgm:t>
    </dgm:pt>
    <dgm:pt modelId="{71D9A8D8-F1F7-465B-90CD-7DF736D5950F}">
      <dgm:prSet phldrT="[Текст]" custT="1"/>
      <dgm:spPr>
        <a:noFill/>
      </dgm:spPr>
      <dgm:t>
        <a:bodyPr/>
        <a:lstStyle/>
        <a:p>
          <a:r>
            <a:rPr lang="ru-RU" sz="1400" kern="1200" dirty="0">
              <a:latin typeface="Arial" pitchFamily="34" charset="0"/>
              <a:cs typeface="Arial" pitchFamily="34" charset="0"/>
            </a:rPr>
            <a:t>на оплату прочих работ и услуг (ремонт и </a:t>
          </a:r>
          <a:r>
            <a:rPr lang="ru-RU" sz="1400" kern="1200" dirty="0" err="1">
              <a:latin typeface="Arial" pitchFamily="34" charset="0"/>
              <a:cs typeface="Arial" pitchFamily="34" charset="0"/>
            </a:rPr>
            <a:t>обслуж</a:t>
          </a:r>
          <a:r>
            <a:rPr lang="ru-RU" sz="1400" kern="1200" dirty="0">
              <a:latin typeface="Arial" pitchFamily="34" charset="0"/>
              <a:cs typeface="Arial" pitchFamily="34" charset="0"/>
            </a:rPr>
            <a:t>. орг. техники, текущий ремонт автомашины, изготовление сметной документации, услуги АО "Информационный-учетный </a:t>
          </a:r>
          <a:r>
            <a:rPr lang="ru-RU" sz="1400" kern="1200" dirty="0" err="1">
              <a:latin typeface="Arial" pitchFamily="34" charset="0"/>
              <a:cs typeface="Arial" pitchFamily="34" charset="0"/>
            </a:rPr>
            <a:t>центр"по</a:t>
          </a:r>
          <a:r>
            <a:rPr lang="ru-RU" sz="1400" kern="1200" dirty="0">
              <a:latin typeface="Arial" pitchFamily="34" charset="0"/>
              <a:cs typeface="Arial" pitchFamily="34" charset="0"/>
            </a:rPr>
            <a:t> обеспечению бесперебойного доступа к данным реестра </a:t>
          </a:r>
          <a:r>
            <a:rPr lang="ru-RU" sz="1400" kern="1200" dirty="0" err="1">
              <a:latin typeface="Arial" pitchFamily="34" charset="0"/>
              <a:cs typeface="Arial" pitchFamily="34" charset="0"/>
            </a:rPr>
            <a:t>гос.имущества</a:t>
          </a:r>
          <a:r>
            <a:rPr lang="ru-RU" sz="1400" kern="1200" dirty="0">
              <a:latin typeface="Arial" pitchFamily="34" charset="0"/>
              <a:cs typeface="Arial" pitchFamily="34" charset="0"/>
            </a:rPr>
            <a:t>);</a:t>
          </a:r>
        </a:p>
      </dgm:t>
    </dgm:pt>
    <dgm:pt modelId="{F54933BD-3D78-48B3-ABD3-FC5D118ABCE1}" type="sibTrans" cxnId="{AFA5A8F6-9885-4BBB-9583-4C851D1EFC8A}">
      <dgm:prSet/>
      <dgm:spPr/>
      <dgm:t>
        <a:bodyPr/>
        <a:lstStyle/>
        <a:p>
          <a:endParaRPr lang="ru-RU"/>
        </a:p>
      </dgm:t>
    </dgm:pt>
    <dgm:pt modelId="{3F9F7B6A-951C-4CB0-8AFC-9C6612876564}" type="parTrans" cxnId="{AFA5A8F6-9885-4BBB-9583-4C851D1EFC8A}">
      <dgm:prSet/>
      <dgm:spPr/>
      <dgm:t>
        <a:bodyPr/>
        <a:lstStyle/>
        <a:p>
          <a:endParaRPr lang="ru-RU"/>
        </a:p>
      </dgm:t>
    </dgm:pt>
    <dgm:pt modelId="{196BD9B4-B954-4E91-B68B-40CDBEDAACBF}">
      <dgm:prSet phldrT="[Текст]" custT="1"/>
      <dgm:spPr>
        <a:noFill/>
      </dgm:spPr>
      <dgm:t>
        <a:bodyPr/>
        <a:lstStyle/>
        <a:p>
          <a:r>
            <a:rPr lang="ru-RU" sz="1400" kern="1200" dirty="0">
              <a:solidFill>
                <a:prstClr val="black">
                  <a:hueOff val="0"/>
                  <a:satOff val="0"/>
                  <a:lumOff val="0"/>
                  <a:alphaOff val="0"/>
                </a:prstClr>
              </a:solidFill>
              <a:latin typeface="Arial" pitchFamily="34" charset="0"/>
              <a:ea typeface="+mn-ea"/>
              <a:cs typeface="Arial" pitchFamily="34" charset="0"/>
            </a:rPr>
            <a:t>прочие текущие затраты – техосмотр автомашины с прицепом;</a:t>
          </a:r>
        </a:p>
      </dgm:t>
    </dgm:pt>
    <dgm:pt modelId="{7AE72512-6640-47D5-BC08-5DA63DA72A5C}" type="sibTrans" cxnId="{5FC23793-C033-41DA-95CC-50014AA6D88D}">
      <dgm:prSet/>
      <dgm:spPr/>
      <dgm:t>
        <a:bodyPr/>
        <a:lstStyle/>
        <a:p>
          <a:endParaRPr lang="ru-RU"/>
        </a:p>
      </dgm:t>
    </dgm:pt>
    <dgm:pt modelId="{30940E11-1426-4AAE-9316-29FF36EAD389}" type="parTrans" cxnId="{5FC23793-C033-41DA-95CC-50014AA6D88D}">
      <dgm:prSet/>
      <dgm:spPr/>
      <dgm:t>
        <a:bodyPr/>
        <a:lstStyle/>
        <a:p>
          <a:endParaRPr lang="ru-RU"/>
        </a:p>
      </dgm:t>
    </dgm:pt>
    <dgm:pt modelId="{62619A6B-7F0D-4061-990A-3EAB66794C98}">
      <dgm:prSet custT="1"/>
      <dgm:spPr>
        <a:noFill/>
      </dgm:spPr>
      <dgm:t>
        <a:bodyPr/>
        <a:lstStyle/>
        <a:p>
          <a:endParaRPr lang="ru-RU" sz="1400" kern="1200" dirty="0"/>
        </a:p>
      </dgm:t>
    </dgm:pt>
    <dgm:pt modelId="{AB787658-221C-4974-9A97-C80A6ABA1D92}" type="sibTrans" cxnId="{C0CBC024-FE55-4AFC-BBF5-B932F1A84670}">
      <dgm:prSet/>
      <dgm:spPr/>
      <dgm:t>
        <a:bodyPr/>
        <a:lstStyle/>
        <a:p>
          <a:endParaRPr lang="ru-RU"/>
        </a:p>
      </dgm:t>
    </dgm:pt>
    <dgm:pt modelId="{A6950109-AA8F-40F0-A192-87A88CF25AB4}" type="parTrans" cxnId="{C0CBC024-FE55-4AFC-BBF5-B932F1A84670}">
      <dgm:prSet/>
      <dgm:spPr/>
      <dgm:t>
        <a:bodyPr/>
        <a:lstStyle/>
        <a:p>
          <a:endParaRPr lang="ru-RU"/>
        </a:p>
      </dgm:t>
    </dgm:pt>
    <dgm:pt modelId="{AE854EE0-A085-49FC-A263-351113E091B8}">
      <dgm:prSet phldrT="[Текст]" custT="1"/>
      <dgm:spPr>
        <a:noFill/>
      </dgm:spPr>
      <dgm:t>
        <a:bodyPr/>
        <a:lstStyle/>
        <a:p>
          <a:r>
            <a:rPr lang="ru-RU" sz="1400" kern="1200" dirty="0">
              <a:solidFill>
                <a:prstClr val="black">
                  <a:hueOff val="0"/>
                  <a:satOff val="0"/>
                  <a:lumOff val="0"/>
                  <a:alphaOff val="0"/>
                </a:prstClr>
              </a:solidFill>
              <a:latin typeface="Arial" pitchFamily="34" charset="0"/>
              <a:ea typeface="+mn-ea"/>
              <a:cs typeface="Arial" pitchFamily="34" charset="0"/>
            </a:rPr>
            <a:t>приобретение </a:t>
          </a:r>
          <a:r>
            <a:rPr lang="ru-RU" sz="1400" kern="1200" dirty="0" err="1">
              <a:solidFill>
                <a:prstClr val="black">
                  <a:hueOff val="0"/>
                  <a:satOff val="0"/>
                  <a:lumOff val="0"/>
                  <a:alphaOff val="0"/>
                </a:prstClr>
              </a:solidFill>
              <a:latin typeface="Arial" pitchFamily="34" charset="0"/>
              <a:ea typeface="+mn-ea"/>
              <a:cs typeface="Arial" pitchFamily="34" charset="0"/>
            </a:rPr>
            <a:t>госсимволики</a:t>
          </a:r>
          <a:endParaRPr lang="ru-RU" sz="1400" kern="1200" dirty="0">
            <a:solidFill>
              <a:prstClr val="black">
                <a:hueOff val="0"/>
                <a:satOff val="0"/>
                <a:lumOff val="0"/>
                <a:alphaOff val="0"/>
              </a:prstClr>
            </a:solidFill>
            <a:latin typeface="Arial" pitchFamily="34" charset="0"/>
            <a:ea typeface="+mn-ea"/>
            <a:cs typeface="Arial" pitchFamily="34" charset="0"/>
          </a:endParaRPr>
        </a:p>
      </dgm:t>
    </dgm:pt>
    <dgm:pt modelId="{319C3AC7-C3A8-4F7D-8498-8F38C1D6070C}" type="parTrans" cxnId="{B1A029DB-7BFE-4C9C-8767-17C5F0ABF64F}">
      <dgm:prSet/>
      <dgm:spPr/>
      <dgm:t>
        <a:bodyPr/>
        <a:lstStyle/>
        <a:p>
          <a:endParaRPr lang="ru-RU"/>
        </a:p>
      </dgm:t>
    </dgm:pt>
    <dgm:pt modelId="{40BAEFFF-DDEA-458F-95CB-8019F89E6667}" type="sibTrans" cxnId="{B1A029DB-7BFE-4C9C-8767-17C5F0ABF64F}">
      <dgm:prSet/>
      <dgm:spPr/>
      <dgm:t>
        <a:bodyPr/>
        <a:lstStyle/>
        <a:p>
          <a:endParaRPr lang="ru-RU"/>
        </a:p>
      </dgm:t>
    </dgm:pt>
    <dgm:pt modelId="{C4BBE56B-1BF4-43DD-916C-429334BFB137}" type="pres">
      <dgm:prSet presAssocID="{ECACAF2B-7E20-4315-9E80-11A0A8EAC592}" presName="linearFlow" presStyleCnt="0">
        <dgm:presLayoutVars>
          <dgm:dir/>
          <dgm:animLvl val="lvl"/>
          <dgm:resizeHandles val="exact"/>
        </dgm:presLayoutVars>
      </dgm:prSet>
      <dgm:spPr/>
    </dgm:pt>
    <dgm:pt modelId="{7CE74101-21A9-41AB-9A52-F4DD04E6E2AC}" type="pres">
      <dgm:prSet presAssocID="{9CCEB8AD-2A21-4719-879A-1CD404BB1278}" presName="composite" presStyleCnt="0"/>
      <dgm:spPr/>
    </dgm:pt>
    <dgm:pt modelId="{3328E348-55BA-40A5-BD18-CDBF793BFB03}" type="pres">
      <dgm:prSet presAssocID="{9CCEB8AD-2A21-4719-879A-1CD404BB1278}" presName="parentText" presStyleLbl="alignNode1" presStyleIdx="0" presStyleCnt="3">
        <dgm:presLayoutVars>
          <dgm:chMax val="1"/>
          <dgm:bulletEnabled val="1"/>
        </dgm:presLayoutVars>
      </dgm:prSet>
      <dgm:spPr/>
    </dgm:pt>
    <dgm:pt modelId="{D6F8E3E9-987F-4028-9338-7B775E0BFFF9}" type="pres">
      <dgm:prSet presAssocID="{9CCEB8AD-2A21-4719-879A-1CD404BB1278}" presName="descendantText" presStyleLbl="alignAcc1" presStyleIdx="0" presStyleCnt="3" custScaleX="11730" custScaleY="152486" custLinFactNeighborX="-7637" custLinFactNeighborY="2344">
        <dgm:presLayoutVars>
          <dgm:bulletEnabled val="1"/>
        </dgm:presLayoutVars>
      </dgm:prSet>
      <dgm:spPr/>
    </dgm:pt>
    <dgm:pt modelId="{F29856B7-86E0-463F-B222-5F41D934075C}" type="pres">
      <dgm:prSet presAssocID="{40837329-6E08-4EB8-B3B1-0FADAE9C1C9E}" presName="sp" presStyleCnt="0"/>
      <dgm:spPr/>
    </dgm:pt>
    <dgm:pt modelId="{CE48385E-FF93-41B2-B364-A3661523F758}" type="pres">
      <dgm:prSet presAssocID="{9CF99645-5705-4C3C-8A80-75AD41161261}" presName="composite" presStyleCnt="0"/>
      <dgm:spPr/>
    </dgm:pt>
    <dgm:pt modelId="{F749B99B-3649-4D16-A390-DC5CDC8A8AE4}" type="pres">
      <dgm:prSet presAssocID="{9CF99645-5705-4C3C-8A80-75AD41161261}" presName="parentText" presStyleLbl="alignNode1" presStyleIdx="1" presStyleCnt="3">
        <dgm:presLayoutVars>
          <dgm:chMax val="1"/>
          <dgm:bulletEnabled val="1"/>
        </dgm:presLayoutVars>
      </dgm:prSet>
      <dgm:spPr/>
    </dgm:pt>
    <dgm:pt modelId="{04675A45-74D0-4726-A090-7CD59185340C}" type="pres">
      <dgm:prSet presAssocID="{9CF99645-5705-4C3C-8A80-75AD41161261}" presName="descendantText" presStyleLbl="alignAcc1" presStyleIdx="1" presStyleCnt="3" custScaleX="96318" custScaleY="238306" custLinFactNeighborX="-1306" custLinFactNeighborY="5537">
        <dgm:presLayoutVars>
          <dgm:bulletEnabled val="1"/>
        </dgm:presLayoutVars>
      </dgm:prSet>
      <dgm:spPr/>
    </dgm:pt>
    <dgm:pt modelId="{1786F148-F4C1-43FF-BA2E-DB6D6BE9F4BB}" type="pres">
      <dgm:prSet presAssocID="{A3A3B965-AA41-4A2D-ABAC-D10B65535ED8}" presName="sp" presStyleCnt="0"/>
      <dgm:spPr/>
    </dgm:pt>
    <dgm:pt modelId="{C5A65918-06F1-4325-9025-7516C1C2DDF6}" type="pres">
      <dgm:prSet presAssocID="{0C86E073-F83B-45F5-8BE8-FA17E435D017}" presName="composite" presStyleCnt="0"/>
      <dgm:spPr/>
    </dgm:pt>
    <dgm:pt modelId="{93E044CF-B76D-4AE1-B46F-B17F47B06E95}" type="pres">
      <dgm:prSet presAssocID="{0C86E073-F83B-45F5-8BE8-FA17E435D017}" presName="parentText" presStyleLbl="alignNode1" presStyleIdx="2" presStyleCnt="3" custScaleY="131209" custLinFactY="-22350" custLinFactNeighborX="-2976" custLinFactNeighborY="-100000">
        <dgm:presLayoutVars>
          <dgm:chMax val="1"/>
          <dgm:bulletEnabled val="1"/>
        </dgm:presLayoutVars>
      </dgm:prSet>
      <dgm:spPr/>
    </dgm:pt>
    <dgm:pt modelId="{26B71420-CC30-4549-9D29-E3EFBAE348A1}" type="pres">
      <dgm:prSet presAssocID="{0C86E073-F83B-45F5-8BE8-FA17E435D017}" presName="descendantText" presStyleLbl="alignAcc1" presStyleIdx="2" presStyleCnt="3" custScaleX="96318" custScaleY="172474" custLinFactNeighborX="-1331" custLinFactNeighborY="43795">
        <dgm:presLayoutVars>
          <dgm:bulletEnabled val="1"/>
        </dgm:presLayoutVars>
      </dgm:prSet>
      <dgm:spPr/>
    </dgm:pt>
  </dgm:ptLst>
  <dgm:cxnLst>
    <dgm:cxn modelId="{F4E0600A-467E-4507-8F21-7DD238DCCB50}" type="presOf" srcId="{0C86E073-F83B-45F5-8BE8-FA17E435D017}" destId="{93E044CF-B76D-4AE1-B46F-B17F47B06E95}" srcOrd="0" destOrd="0" presId="urn:microsoft.com/office/officeart/2005/8/layout/chevron2"/>
    <dgm:cxn modelId="{1CB9E30D-C3E4-4CC5-95FF-86560B86227D}" srcId="{9CF99645-5705-4C3C-8A80-75AD41161261}" destId="{3CFCEA68-C7CC-4556-BD26-6BD2F62BF167}" srcOrd="1" destOrd="0" parTransId="{3E216D09-3BBE-479D-BF4E-73A9E9A47390}" sibTransId="{8162F9A3-4F9A-4FDF-ADC9-CAED277CDF6C}"/>
    <dgm:cxn modelId="{C0CBC024-FE55-4AFC-BBF5-B932F1A84670}" srcId="{0C86E073-F83B-45F5-8BE8-FA17E435D017}" destId="{62619A6B-7F0D-4061-990A-3EAB66794C98}" srcOrd="3" destOrd="0" parTransId="{A6950109-AA8F-40F0-A192-87A88CF25AB4}" sibTransId="{AB787658-221C-4974-9A97-C80A6ABA1D92}"/>
    <dgm:cxn modelId="{E60A452D-240F-4CAE-9EA1-533D3EC33578}" type="presOf" srcId="{DB13FA04-1D9A-416C-A72E-916EBE4042F3}" destId="{04675A45-74D0-4726-A090-7CD59185340C}" srcOrd="0" destOrd="5" presId="urn:microsoft.com/office/officeart/2005/8/layout/chevron2"/>
    <dgm:cxn modelId="{D4D14330-0425-497C-AF30-3A1929FBB335}" srcId="{ECACAF2B-7E20-4315-9E80-11A0A8EAC592}" destId="{9CF99645-5705-4C3C-8A80-75AD41161261}" srcOrd="1" destOrd="0" parTransId="{B5FC84C0-46C9-446B-982B-DDE638BA5C13}" sibTransId="{A3A3B965-AA41-4A2D-ABAC-D10B65535ED8}"/>
    <dgm:cxn modelId="{A7B0FF65-3DBE-483B-8463-76C4EE1A07CB}" srcId="{9CF99645-5705-4C3C-8A80-75AD41161261}" destId="{AAE6FD30-A326-451A-8550-28DA62C574AD}" srcOrd="2" destOrd="0" parTransId="{8F1BA6D7-00D5-4AC8-BF38-F65D25BA47E5}" sibTransId="{2F1C0BF3-5090-470D-9182-E94C1A481228}"/>
    <dgm:cxn modelId="{E900BC66-B3DC-4D68-AD1A-8BA437DB6474}" type="presOf" srcId="{9CF99645-5705-4C3C-8A80-75AD41161261}" destId="{F749B99B-3649-4D16-A390-DC5CDC8A8AE4}" srcOrd="0" destOrd="0" presId="urn:microsoft.com/office/officeart/2005/8/layout/chevron2"/>
    <dgm:cxn modelId="{D1C95D6B-8DB4-4374-A03D-9CD37C671F5B}" srcId="{ECACAF2B-7E20-4315-9E80-11A0A8EAC592}" destId="{9CCEB8AD-2A21-4719-879A-1CD404BB1278}" srcOrd="0" destOrd="0" parTransId="{B4A75AB7-3804-40FA-9605-DDBEC10D6531}" sibTransId="{40837329-6E08-4EB8-B3B1-0FADAE9C1C9E}"/>
    <dgm:cxn modelId="{067B726C-D489-4398-AAA4-58722416D21E}" type="presOf" srcId="{71D9A8D8-F1F7-465B-90CD-7DF736D5950F}" destId="{26B71420-CC30-4549-9D29-E3EFBAE348A1}" srcOrd="0" destOrd="0" presId="urn:microsoft.com/office/officeart/2005/8/layout/chevron2"/>
    <dgm:cxn modelId="{277E327C-6CC4-4DD0-9217-BDFA22CE230A}" srcId="{9CF99645-5705-4C3C-8A80-75AD41161261}" destId="{870A49A8-32E8-4439-9D99-DB3DEBD5D46A}" srcOrd="0" destOrd="0" parTransId="{7C7720E2-8EC8-4EE7-871C-E4DA61D40AAB}" sibTransId="{B27553E9-48A0-4E96-8735-BF5027355BB5}"/>
    <dgm:cxn modelId="{ED52AF86-825F-41CD-83FD-964E22B4C61F}" type="presOf" srcId="{62619A6B-7F0D-4061-990A-3EAB66794C98}" destId="{26B71420-CC30-4549-9D29-E3EFBAE348A1}" srcOrd="0" destOrd="3" presId="urn:microsoft.com/office/officeart/2005/8/layout/chevron2"/>
    <dgm:cxn modelId="{8347BF91-0CC6-4A08-AC29-9B2DA8413F50}" srcId="{ECACAF2B-7E20-4315-9E80-11A0A8EAC592}" destId="{0C86E073-F83B-45F5-8BE8-FA17E435D017}" srcOrd="2" destOrd="0" parTransId="{6FB70E0A-6D7A-4B1C-A94B-688E1A2B1BDE}" sibTransId="{19487C72-DAF7-4274-9D83-0E97124FB117}"/>
    <dgm:cxn modelId="{5FC23793-C033-41DA-95CC-50014AA6D88D}" srcId="{0C86E073-F83B-45F5-8BE8-FA17E435D017}" destId="{196BD9B4-B954-4E91-B68B-40CDBEDAACBF}" srcOrd="1" destOrd="0" parTransId="{30940E11-1426-4AAE-9316-29FF36EAD389}" sibTransId="{7AE72512-6640-47D5-BC08-5DA63DA72A5C}"/>
    <dgm:cxn modelId="{57564298-D63D-4445-B512-BB481F97BF1C}" type="presOf" srcId="{AAE6FD30-A326-451A-8550-28DA62C574AD}" destId="{04675A45-74D0-4726-A090-7CD59185340C}" srcOrd="0" destOrd="2" presId="urn:microsoft.com/office/officeart/2005/8/layout/chevron2"/>
    <dgm:cxn modelId="{FC78D69F-C5E0-4CCB-9B3C-D27BD1C8224E}" type="presOf" srcId="{9CCEB8AD-2A21-4719-879A-1CD404BB1278}" destId="{3328E348-55BA-40A5-BD18-CDBF793BFB03}" srcOrd="0" destOrd="0" presId="urn:microsoft.com/office/officeart/2005/8/layout/chevron2"/>
    <dgm:cxn modelId="{6BE47EA1-F942-4ABF-84B2-DC126D727B7B}" type="presOf" srcId="{418B4AF1-69EF-406B-BA67-047F2F117C48}" destId="{04675A45-74D0-4726-A090-7CD59185340C}" srcOrd="0" destOrd="3" presId="urn:microsoft.com/office/officeart/2005/8/layout/chevron2"/>
    <dgm:cxn modelId="{3CB0C1AD-A0C6-4866-A54B-D6A8275600F1}" type="presOf" srcId="{AE854EE0-A085-49FC-A263-351113E091B8}" destId="{26B71420-CC30-4549-9D29-E3EFBAE348A1}" srcOrd="0" destOrd="2" presId="urn:microsoft.com/office/officeart/2005/8/layout/chevron2"/>
    <dgm:cxn modelId="{66AF47B6-79AD-40D6-A4BD-C10597A25E94}" srcId="{9CF99645-5705-4C3C-8A80-75AD41161261}" destId="{DB13FA04-1D9A-416C-A72E-916EBE4042F3}" srcOrd="5" destOrd="0" parTransId="{E593EFF0-CCE6-4DD4-AD1D-54313B0BE693}" sibTransId="{D7BC456B-D68C-437D-B773-4CEF53E8BC6C}"/>
    <dgm:cxn modelId="{C31268BC-348B-4ED5-ADC0-F546D341DDDB}" type="presOf" srcId="{09211661-6DE9-446C-A63B-4097F14BBC65}" destId="{04675A45-74D0-4726-A090-7CD59185340C}" srcOrd="0" destOrd="4" presId="urn:microsoft.com/office/officeart/2005/8/layout/chevron2"/>
    <dgm:cxn modelId="{AD5E7AC7-A927-40A2-9497-FD3B7E74DB3D}" srcId="{9CF99645-5705-4C3C-8A80-75AD41161261}" destId="{09211661-6DE9-446C-A63B-4097F14BBC65}" srcOrd="4" destOrd="0" parTransId="{7BB65E75-5597-43E8-8A35-526EB3D13F11}" sibTransId="{E6A1DC2D-641D-4F8F-9440-1B36928966C3}"/>
    <dgm:cxn modelId="{90D425D9-DE39-47C1-9933-7585A95BE885}" srcId="{9CF99645-5705-4C3C-8A80-75AD41161261}" destId="{418B4AF1-69EF-406B-BA67-047F2F117C48}" srcOrd="3" destOrd="0" parTransId="{1EC5BDC2-AA0B-4399-B700-472EEDCDA439}" sibTransId="{E7320998-6241-4EA6-A992-6E3DCB0B2B20}"/>
    <dgm:cxn modelId="{B1A029DB-7BFE-4C9C-8767-17C5F0ABF64F}" srcId="{0C86E073-F83B-45F5-8BE8-FA17E435D017}" destId="{AE854EE0-A085-49FC-A263-351113E091B8}" srcOrd="2" destOrd="0" parTransId="{319C3AC7-C3A8-4F7D-8498-8F38C1D6070C}" sibTransId="{40BAEFFF-DDEA-458F-95CB-8019F89E6667}"/>
    <dgm:cxn modelId="{EECA8DDB-609B-4184-A221-52ECDCB1DD00}" type="presOf" srcId="{870A49A8-32E8-4439-9D99-DB3DEBD5D46A}" destId="{04675A45-74D0-4726-A090-7CD59185340C}" srcOrd="0" destOrd="0" presId="urn:microsoft.com/office/officeart/2005/8/layout/chevron2"/>
    <dgm:cxn modelId="{19F7A7E4-8C1D-4C24-A399-6CB8EE942A9B}" type="presOf" srcId="{196BD9B4-B954-4E91-B68B-40CDBEDAACBF}" destId="{26B71420-CC30-4549-9D29-E3EFBAE348A1}" srcOrd="0" destOrd="1" presId="urn:microsoft.com/office/officeart/2005/8/layout/chevron2"/>
    <dgm:cxn modelId="{2DA77AEB-074E-40E7-A63D-7BF3E9037E09}" type="presOf" srcId="{ECACAF2B-7E20-4315-9E80-11A0A8EAC592}" destId="{C4BBE56B-1BF4-43DD-916C-429334BFB137}" srcOrd="0" destOrd="0" presId="urn:microsoft.com/office/officeart/2005/8/layout/chevron2"/>
    <dgm:cxn modelId="{99173DED-38F2-4E74-8012-4DDA4AC89B23}" type="presOf" srcId="{3CFCEA68-C7CC-4556-BD26-6BD2F62BF167}" destId="{04675A45-74D0-4726-A090-7CD59185340C}" srcOrd="0" destOrd="1" presId="urn:microsoft.com/office/officeart/2005/8/layout/chevron2"/>
    <dgm:cxn modelId="{AFA5A8F6-9885-4BBB-9583-4C851D1EFC8A}" srcId="{0C86E073-F83B-45F5-8BE8-FA17E435D017}" destId="{71D9A8D8-F1F7-465B-90CD-7DF736D5950F}" srcOrd="0" destOrd="0" parTransId="{3F9F7B6A-951C-4CB0-8AFC-9C6612876564}" sibTransId="{F54933BD-3D78-48B3-ABD3-FC5D118ABCE1}"/>
    <dgm:cxn modelId="{302D5F26-5EE7-499C-833C-FF08790DCAAE}" type="presParOf" srcId="{C4BBE56B-1BF4-43DD-916C-429334BFB137}" destId="{7CE74101-21A9-41AB-9A52-F4DD04E6E2AC}" srcOrd="0" destOrd="0" presId="urn:microsoft.com/office/officeart/2005/8/layout/chevron2"/>
    <dgm:cxn modelId="{1A7E390F-97BE-430E-8A7E-6B60CBE5B521}" type="presParOf" srcId="{7CE74101-21A9-41AB-9A52-F4DD04E6E2AC}" destId="{3328E348-55BA-40A5-BD18-CDBF793BFB03}" srcOrd="0" destOrd="0" presId="urn:microsoft.com/office/officeart/2005/8/layout/chevron2"/>
    <dgm:cxn modelId="{D48E2BF4-81BF-4E34-92ED-FFBE146FB2E5}" type="presParOf" srcId="{7CE74101-21A9-41AB-9A52-F4DD04E6E2AC}" destId="{D6F8E3E9-987F-4028-9338-7B775E0BFFF9}" srcOrd="1" destOrd="0" presId="urn:microsoft.com/office/officeart/2005/8/layout/chevron2"/>
    <dgm:cxn modelId="{9107DB2A-8138-4799-96DD-B1AB625330E0}" type="presParOf" srcId="{C4BBE56B-1BF4-43DD-916C-429334BFB137}" destId="{F29856B7-86E0-463F-B222-5F41D934075C}" srcOrd="1" destOrd="0" presId="urn:microsoft.com/office/officeart/2005/8/layout/chevron2"/>
    <dgm:cxn modelId="{01856146-6882-4ED0-A609-BB2840D91BDE}" type="presParOf" srcId="{C4BBE56B-1BF4-43DD-916C-429334BFB137}" destId="{CE48385E-FF93-41B2-B364-A3661523F758}" srcOrd="2" destOrd="0" presId="urn:microsoft.com/office/officeart/2005/8/layout/chevron2"/>
    <dgm:cxn modelId="{1FCFA50F-CD0A-495C-8E27-434BCEC01710}" type="presParOf" srcId="{CE48385E-FF93-41B2-B364-A3661523F758}" destId="{F749B99B-3649-4D16-A390-DC5CDC8A8AE4}" srcOrd="0" destOrd="0" presId="urn:microsoft.com/office/officeart/2005/8/layout/chevron2"/>
    <dgm:cxn modelId="{F8175119-E364-4B50-8A30-EAE939BBD93E}" type="presParOf" srcId="{CE48385E-FF93-41B2-B364-A3661523F758}" destId="{04675A45-74D0-4726-A090-7CD59185340C}" srcOrd="1" destOrd="0" presId="urn:microsoft.com/office/officeart/2005/8/layout/chevron2"/>
    <dgm:cxn modelId="{C80FE805-8186-4F75-AC0A-3F0B0CDCF81F}" type="presParOf" srcId="{C4BBE56B-1BF4-43DD-916C-429334BFB137}" destId="{1786F148-F4C1-43FF-BA2E-DB6D6BE9F4BB}" srcOrd="3" destOrd="0" presId="urn:microsoft.com/office/officeart/2005/8/layout/chevron2"/>
    <dgm:cxn modelId="{132AB821-D76B-48BE-8E45-07ED0B836D91}" type="presParOf" srcId="{C4BBE56B-1BF4-43DD-916C-429334BFB137}" destId="{C5A65918-06F1-4325-9025-7516C1C2DDF6}" srcOrd="4" destOrd="0" presId="urn:microsoft.com/office/officeart/2005/8/layout/chevron2"/>
    <dgm:cxn modelId="{6E10726A-1693-41A1-96EC-47A42CF4BDCD}" type="presParOf" srcId="{C5A65918-06F1-4325-9025-7516C1C2DDF6}" destId="{93E044CF-B76D-4AE1-B46F-B17F47B06E95}" srcOrd="0" destOrd="0" presId="urn:microsoft.com/office/officeart/2005/8/layout/chevron2"/>
    <dgm:cxn modelId="{190AE4F7-E44D-41F7-A523-A836CD4C065F}" type="presParOf" srcId="{C5A65918-06F1-4325-9025-7516C1C2DDF6}" destId="{26B71420-CC30-4549-9D29-E3EFBAE348A1}"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ACAF2B-7E20-4315-9E80-11A0A8EAC59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08BA086C-FF5B-47A7-B76E-BD6BEEE294E7}">
      <dgm:prSet phldrT="[Текст]" custT="1"/>
      <dgm:spPr>
        <a:solidFill>
          <a:schemeClr val="tx2">
            <a:lumMod val="40000"/>
            <a:lumOff val="60000"/>
            <a:alpha val="90000"/>
          </a:schemeClr>
        </a:solidFill>
      </dgm:spPr>
      <dgm:t>
        <a:bodyPr/>
        <a:lstStyle/>
        <a:p>
          <a:pPr algn="ctr"/>
          <a:r>
            <a:rPr lang="ru-RU" sz="2000" b="1" dirty="0">
              <a:latin typeface="Arial" pitchFamily="34" charset="0"/>
              <a:cs typeface="Arial" pitchFamily="34" charset="0"/>
            </a:rPr>
            <a:t>Расходы по функциональной группе 07 «</a:t>
          </a:r>
          <a:r>
            <a:rPr lang="ru-RU" sz="2000" b="1" dirty="0" err="1">
              <a:latin typeface="Arial" pitchFamily="34" charset="0"/>
              <a:cs typeface="Arial" pitchFamily="34" charset="0"/>
            </a:rPr>
            <a:t>Жилищно</a:t>
          </a:r>
          <a:r>
            <a:rPr lang="ru-RU" sz="2000" b="1" dirty="0">
              <a:latin typeface="Arial" pitchFamily="34" charset="0"/>
              <a:cs typeface="Arial" pitchFamily="34" charset="0"/>
            </a:rPr>
            <a:t> - коммунальное хозяйство» предусмотрены в сумме – </a:t>
          </a:r>
          <a:r>
            <a:rPr lang="ru-RU" sz="2000" b="1" dirty="0">
              <a:solidFill>
                <a:srgbClr val="FF0000"/>
              </a:solidFill>
              <a:latin typeface="Arial" pitchFamily="34" charset="0"/>
              <a:cs typeface="Arial" pitchFamily="34" charset="0"/>
            </a:rPr>
            <a:t>26561,0</a:t>
          </a:r>
          <a:r>
            <a:rPr lang="ru-RU" sz="2000" b="1" dirty="0">
              <a:latin typeface="Arial" pitchFamily="34" charset="0"/>
              <a:cs typeface="Arial" pitchFamily="34" charset="0"/>
            </a:rPr>
            <a:t> тыс. тенге, </a:t>
          </a:r>
          <a:r>
            <a:rPr lang="ru-RU" sz="2000" b="1" dirty="0">
              <a:latin typeface="Times New Roman" panose="02020603050405020304" pitchFamily="18" charset="0"/>
              <a:cs typeface="Times New Roman" panose="02020603050405020304" pitchFamily="18" charset="0"/>
            </a:rPr>
            <a:t>исполнение за 8 месяцев составило – </a:t>
          </a:r>
          <a:r>
            <a:rPr lang="ru-RU" sz="2000" b="1" dirty="0">
              <a:solidFill>
                <a:srgbClr val="FF0000"/>
              </a:solidFill>
              <a:latin typeface="Times New Roman" panose="02020603050405020304" pitchFamily="18" charset="0"/>
              <a:cs typeface="Times New Roman" panose="02020603050405020304" pitchFamily="18" charset="0"/>
            </a:rPr>
            <a:t>20854,9 </a:t>
          </a:r>
          <a:r>
            <a:rPr lang="ru-RU" sz="2000" b="1" dirty="0">
              <a:solidFill>
                <a:schemeClr val="tx1"/>
              </a:solidFill>
              <a:latin typeface="Times New Roman" panose="02020603050405020304" pitchFamily="18" charset="0"/>
              <a:cs typeface="Times New Roman" panose="02020603050405020304" pitchFamily="18" charset="0"/>
            </a:rPr>
            <a:t>тыс. тенге</a:t>
          </a:r>
          <a:endParaRPr lang="ru-RU" sz="2000" b="1" dirty="0">
            <a:solidFill>
              <a:schemeClr val="tx1"/>
            </a:solidFill>
            <a:latin typeface="Arial" pitchFamily="34" charset="0"/>
            <a:cs typeface="Arial" pitchFamily="34" charset="0"/>
          </a:endParaRPr>
        </a:p>
      </dgm:t>
    </dgm:pt>
    <dgm:pt modelId="{498986B0-06CE-4CF3-B728-9E477E55EFD3}" type="parTrans" cxnId="{171D9930-6B29-446F-8655-777AE0CFE2B6}">
      <dgm:prSet/>
      <dgm:spPr/>
      <dgm:t>
        <a:bodyPr/>
        <a:lstStyle/>
        <a:p>
          <a:endParaRPr lang="ru-RU"/>
        </a:p>
      </dgm:t>
    </dgm:pt>
    <dgm:pt modelId="{9947A2D0-9C2D-447D-83DB-0623CE12082B}" type="sibTrans" cxnId="{171D9930-6B29-446F-8655-777AE0CFE2B6}">
      <dgm:prSet/>
      <dgm:spPr/>
      <dgm:t>
        <a:bodyPr/>
        <a:lstStyle/>
        <a:p>
          <a:endParaRPr lang="ru-RU"/>
        </a:p>
      </dgm:t>
    </dgm:pt>
    <dgm:pt modelId="{9CF99645-5705-4C3C-8A80-75AD41161261}">
      <dgm:prSet phldrT="[Текст]"/>
      <dgm:spPr/>
      <dgm:t>
        <a:bodyPr/>
        <a:lstStyle/>
        <a:p>
          <a:r>
            <a:rPr lang="ru-RU" dirty="0"/>
            <a:t>008</a:t>
          </a:r>
        </a:p>
      </dgm:t>
    </dgm:pt>
    <dgm:pt modelId="{A3A3B965-AA41-4A2D-ABAC-D10B65535ED8}" type="sibTrans" cxnId="{D4D14330-0425-497C-AF30-3A1929FBB335}">
      <dgm:prSet/>
      <dgm:spPr/>
      <dgm:t>
        <a:bodyPr/>
        <a:lstStyle/>
        <a:p>
          <a:endParaRPr lang="ru-RU"/>
        </a:p>
      </dgm:t>
    </dgm:pt>
    <dgm:pt modelId="{B5FC84C0-46C9-446B-982B-DDE638BA5C13}" type="parTrans" cxnId="{D4D14330-0425-497C-AF30-3A1929FBB335}">
      <dgm:prSet/>
      <dgm:spPr/>
      <dgm:t>
        <a:bodyPr/>
        <a:lstStyle/>
        <a:p>
          <a:endParaRPr lang="ru-RU"/>
        </a:p>
      </dgm:t>
    </dgm:pt>
    <dgm:pt modelId="{9CCEB8AD-2A21-4719-879A-1CD404BB1278}">
      <dgm:prSet phldrT="[Текст]"/>
      <dgm:spPr/>
      <dgm:t>
        <a:bodyPr/>
        <a:lstStyle/>
        <a:p>
          <a:r>
            <a:rPr lang="ru-RU" dirty="0">
              <a:solidFill>
                <a:srgbClr val="FF0000"/>
              </a:solidFill>
            </a:rPr>
            <a:t>07</a:t>
          </a:r>
        </a:p>
      </dgm:t>
    </dgm:pt>
    <dgm:pt modelId="{40837329-6E08-4EB8-B3B1-0FADAE9C1C9E}" type="sibTrans" cxnId="{D1C95D6B-8DB4-4374-A03D-9CD37C671F5B}">
      <dgm:prSet/>
      <dgm:spPr/>
      <dgm:t>
        <a:bodyPr/>
        <a:lstStyle/>
        <a:p>
          <a:endParaRPr lang="ru-RU"/>
        </a:p>
      </dgm:t>
    </dgm:pt>
    <dgm:pt modelId="{B4A75AB7-3804-40FA-9605-DDBEC10D6531}" type="parTrans" cxnId="{D1C95D6B-8DB4-4374-A03D-9CD37C671F5B}">
      <dgm:prSet/>
      <dgm:spPr/>
      <dgm:t>
        <a:bodyPr/>
        <a:lstStyle/>
        <a:p>
          <a:endParaRPr lang="ru-RU"/>
        </a:p>
      </dgm:t>
    </dgm:pt>
    <dgm:pt modelId="{144B1CD8-92A5-4AF6-9BDA-8E11D4A483A3}">
      <dgm:prSet custT="1"/>
      <dgm:spPr/>
      <dgm:t>
        <a:bodyPr/>
        <a:lstStyle/>
        <a:p>
          <a:r>
            <a:rPr lang="ru-RU" sz="2000" kern="1200" dirty="0">
              <a:solidFill>
                <a:schemeClr val="dk1">
                  <a:hueOff val="0"/>
                  <a:satOff val="0"/>
                  <a:lumOff val="0"/>
                  <a:alphaOff val="0"/>
                </a:schemeClr>
              </a:solidFill>
              <a:latin typeface="+mn-lt"/>
              <a:ea typeface="+mn-ea"/>
              <a:cs typeface="+mn-cs"/>
            </a:rPr>
            <a:t>По программе 008 «Освещение улиц населенных пунктов» предусмотрено  - </a:t>
          </a:r>
          <a:r>
            <a:rPr lang="ru-RU" sz="2000" kern="1200" dirty="0">
              <a:solidFill>
                <a:srgbClr val="FF0000"/>
              </a:solidFill>
              <a:latin typeface="+mn-lt"/>
              <a:ea typeface="+mn-ea"/>
              <a:cs typeface="+mn-cs"/>
            </a:rPr>
            <a:t>4 497,0 </a:t>
          </a:r>
          <a:r>
            <a:rPr lang="ru-RU" sz="2000" kern="1200" dirty="0">
              <a:solidFill>
                <a:schemeClr val="dk1">
                  <a:hueOff val="0"/>
                  <a:satOff val="0"/>
                  <a:lumOff val="0"/>
                  <a:alphaOff val="0"/>
                </a:schemeClr>
              </a:solidFill>
              <a:latin typeface="+mn-lt"/>
              <a:ea typeface="+mn-ea"/>
              <a:cs typeface="+mn-cs"/>
            </a:rPr>
            <a:t>тыс. тенге:</a:t>
          </a:r>
        </a:p>
      </dgm:t>
    </dgm:pt>
    <dgm:pt modelId="{9271911D-B9CC-40DC-8D59-A18648C4EFE7}" type="parTrans" cxnId="{FFFE538E-27BB-4852-93CC-A7DBDF294EA6}">
      <dgm:prSet/>
      <dgm:spPr/>
      <dgm:t>
        <a:bodyPr/>
        <a:lstStyle/>
        <a:p>
          <a:endParaRPr lang="ru-RU"/>
        </a:p>
      </dgm:t>
    </dgm:pt>
    <dgm:pt modelId="{EF3190E1-CEC7-4D93-A1D6-90DB8D86A271}" type="sibTrans" cxnId="{FFFE538E-27BB-4852-93CC-A7DBDF294EA6}">
      <dgm:prSet/>
      <dgm:spPr/>
      <dgm:t>
        <a:bodyPr/>
        <a:lstStyle/>
        <a:p>
          <a:endParaRPr lang="ru-RU"/>
        </a:p>
      </dgm:t>
    </dgm:pt>
    <dgm:pt modelId="{5BF904B2-450F-4245-B9FE-CAF575E31527}">
      <dgm:prSet custT="1"/>
      <dgm:spPr/>
      <dgm:t>
        <a:bodyPr/>
        <a:lstStyle/>
        <a:p>
          <a:r>
            <a:rPr lang="ru-RU" sz="1800" kern="1200" dirty="0">
              <a:solidFill>
                <a:schemeClr val="dk1">
                  <a:hueOff val="0"/>
                  <a:satOff val="0"/>
                  <a:lumOff val="0"/>
                  <a:alphaOff val="0"/>
                </a:schemeClr>
              </a:solidFill>
              <a:latin typeface="+mn-lt"/>
              <a:ea typeface="+mn-ea"/>
              <a:cs typeface="+mn-cs"/>
            </a:rPr>
            <a:t>Оплата электроэнергии за уличное освещение  (165 </a:t>
          </a:r>
          <a:r>
            <a:rPr lang="ru-RU" sz="1800" kern="1200" dirty="0" err="1">
              <a:solidFill>
                <a:schemeClr val="dk1">
                  <a:hueOff val="0"/>
                  <a:satOff val="0"/>
                  <a:lumOff val="0"/>
                  <a:alphaOff val="0"/>
                </a:schemeClr>
              </a:solidFill>
              <a:latin typeface="+mn-lt"/>
              <a:ea typeface="+mn-ea"/>
              <a:cs typeface="+mn-cs"/>
            </a:rPr>
            <a:t>светоточек</a:t>
          </a:r>
          <a:r>
            <a:rPr lang="ru-RU" sz="1800" kern="1200" dirty="0">
              <a:solidFill>
                <a:schemeClr val="dk1">
                  <a:hueOff val="0"/>
                  <a:satOff val="0"/>
                  <a:lumOff val="0"/>
                  <a:alphaOff val="0"/>
                </a:schemeClr>
              </a:solidFill>
              <a:latin typeface="+mn-lt"/>
              <a:ea typeface="+mn-ea"/>
              <a:cs typeface="+mn-cs"/>
            </a:rPr>
            <a:t>)  - 2600,0 тыс. тенге, </a:t>
          </a:r>
          <a:r>
            <a:rPr lang="ru-RU" sz="1800" b="0" kern="1200" dirty="0">
              <a:latin typeface="Times New Roman" panose="02020603050405020304" pitchFamily="18" charset="0"/>
              <a:cs typeface="Times New Roman" panose="02020603050405020304" pitchFamily="18" charset="0"/>
            </a:rPr>
            <a:t>исполнение за 8 месяцев составило – </a:t>
          </a:r>
          <a:r>
            <a:rPr lang="ru-RU" sz="1800" b="0" kern="1200" dirty="0">
              <a:solidFill>
                <a:srgbClr val="FF0000"/>
              </a:solidFill>
              <a:latin typeface="Times New Roman" panose="02020603050405020304" pitchFamily="18" charset="0"/>
              <a:cs typeface="Times New Roman" panose="02020603050405020304" pitchFamily="18" charset="0"/>
            </a:rPr>
            <a:t>1 623,1 </a:t>
          </a:r>
          <a:r>
            <a:rPr lang="ru-RU" sz="1800" b="0" kern="1200" dirty="0">
              <a:solidFill>
                <a:schemeClr val="tx1"/>
              </a:solidFill>
              <a:latin typeface="Times New Roman" panose="02020603050405020304" pitchFamily="18" charset="0"/>
              <a:cs typeface="Times New Roman" panose="02020603050405020304" pitchFamily="18" charset="0"/>
            </a:rPr>
            <a:t>тыс. тенге</a:t>
          </a:r>
          <a:endParaRPr lang="ru-RU" sz="1800" b="0" kern="1200" dirty="0">
            <a:solidFill>
              <a:schemeClr val="dk1">
                <a:hueOff val="0"/>
                <a:satOff val="0"/>
                <a:lumOff val="0"/>
                <a:alphaOff val="0"/>
              </a:schemeClr>
            </a:solidFill>
            <a:latin typeface="+mn-lt"/>
            <a:ea typeface="+mn-ea"/>
            <a:cs typeface="+mn-cs"/>
          </a:endParaRPr>
        </a:p>
      </dgm:t>
    </dgm:pt>
    <dgm:pt modelId="{0C2EF08C-5383-4A5A-A473-00DF7BFC239E}" type="parTrans" cxnId="{E7772ED0-8AD6-4BF6-AFFF-93FAE0DCE9E2}">
      <dgm:prSet/>
      <dgm:spPr/>
      <dgm:t>
        <a:bodyPr/>
        <a:lstStyle/>
        <a:p>
          <a:endParaRPr lang="ru-RU"/>
        </a:p>
      </dgm:t>
    </dgm:pt>
    <dgm:pt modelId="{46FC249D-D4C4-4464-9B7F-8B7F7D0C0758}" type="sibTrans" cxnId="{E7772ED0-8AD6-4BF6-AFFF-93FAE0DCE9E2}">
      <dgm:prSet/>
      <dgm:spPr/>
      <dgm:t>
        <a:bodyPr/>
        <a:lstStyle/>
        <a:p>
          <a:endParaRPr lang="ru-RU"/>
        </a:p>
      </dgm:t>
    </dgm:pt>
    <dgm:pt modelId="{E15D7901-5DA3-48C2-AA64-171EACC86A73}">
      <dgm:prSet custT="1"/>
      <dgm:spPr/>
      <dgm:t>
        <a:bodyPr/>
        <a:lstStyle/>
        <a:p>
          <a:r>
            <a:rPr lang="ru-RU" sz="1800" kern="1200" dirty="0">
              <a:solidFill>
                <a:schemeClr val="dk1">
                  <a:hueOff val="0"/>
                  <a:satOff val="0"/>
                  <a:lumOff val="0"/>
                  <a:alphaOff val="0"/>
                </a:schemeClr>
              </a:solidFill>
              <a:latin typeface="+mn-lt"/>
              <a:ea typeface="+mn-ea"/>
              <a:cs typeface="+mn-cs"/>
            </a:rPr>
            <a:t>Текущий ремонт и обслуживание ЛЭП – 599,0 тыс. тенге, </a:t>
          </a:r>
          <a:r>
            <a:rPr lang="ru-RU" sz="1800" b="1" kern="1200" dirty="0">
              <a:latin typeface="Times New Roman" panose="02020603050405020304" pitchFamily="18" charset="0"/>
              <a:cs typeface="Times New Roman" panose="02020603050405020304" pitchFamily="18" charset="0"/>
            </a:rPr>
            <a:t>исполнение за 8 месяцев составило – </a:t>
          </a:r>
          <a:r>
            <a:rPr lang="ru-RU" sz="1800" b="1" kern="1200" dirty="0">
              <a:solidFill>
                <a:srgbClr val="FF0000"/>
              </a:solidFill>
              <a:latin typeface="Times New Roman" panose="02020603050405020304" pitchFamily="18" charset="0"/>
              <a:cs typeface="Times New Roman" panose="02020603050405020304" pitchFamily="18" charset="0"/>
            </a:rPr>
            <a:t>1 695,2  </a:t>
          </a:r>
          <a:r>
            <a:rPr lang="ru-RU" sz="1800" b="1" kern="1200" dirty="0">
              <a:solidFill>
                <a:schemeClr val="tx1"/>
              </a:solidFill>
              <a:latin typeface="Times New Roman" panose="02020603050405020304" pitchFamily="18" charset="0"/>
              <a:cs typeface="Times New Roman" panose="02020603050405020304" pitchFamily="18" charset="0"/>
            </a:rPr>
            <a:t>тыс. тенге</a:t>
          </a:r>
          <a:endParaRPr lang="ru-RU" sz="1800" kern="1200" dirty="0">
            <a:solidFill>
              <a:schemeClr val="dk1">
                <a:hueOff val="0"/>
                <a:satOff val="0"/>
                <a:lumOff val="0"/>
                <a:alphaOff val="0"/>
              </a:schemeClr>
            </a:solidFill>
            <a:latin typeface="+mn-lt"/>
            <a:ea typeface="+mn-ea"/>
            <a:cs typeface="+mn-cs"/>
          </a:endParaRPr>
        </a:p>
      </dgm:t>
    </dgm:pt>
    <dgm:pt modelId="{FA2A8B0C-6ECC-41F4-995C-F9E7723A7B90}" type="parTrans" cxnId="{9D46D3AD-21CF-4DCD-A813-3BCB5AAB5691}">
      <dgm:prSet/>
      <dgm:spPr/>
      <dgm:t>
        <a:bodyPr/>
        <a:lstStyle/>
        <a:p>
          <a:endParaRPr lang="ru-RU"/>
        </a:p>
      </dgm:t>
    </dgm:pt>
    <dgm:pt modelId="{6F491161-8EF2-4E3B-9959-95A24BAC7E60}" type="sibTrans" cxnId="{9D46D3AD-21CF-4DCD-A813-3BCB5AAB5691}">
      <dgm:prSet/>
      <dgm:spPr/>
      <dgm:t>
        <a:bodyPr/>
        <a:lstStyle/>
        <a:p>
          <a:endParaRPr lang="ru-RU"/>
        </a:p>
      </dgm:t>
    </dgm:pt>
    <dgm:pt modelId="{C813ACA8-A813-4886-9649-7795065C80F2}">
      <dgm:prSet/>
      <dgm:spPr/>
      <dgm:t>
        <a:bodyPr/>
        <a:lstStyle/>
        <a:p>
          <a:endParaRPr lang="ru-RU" sz="1200" kern="1200" dirty="0"/>
        </a:p>
      </dgm:t>
    </dgm:pt>
    <dgm:pt modelId="{E30C887A-EB6B-4B27-B4DB-F8E294489C57}" type="parTrans" cxnId="{49407A91-ECB2-4773-9CDE-10C59B0D9E7A}">
      <dgm:prSet/>
      <dgm:spPr/>
      <dgm:t>
        <a:bodyPr/>
        <a:lstStyle/>
        <a:p>
          <a:endParaRPr lang="ru-RU"/>
        </a:p>
      </dgm:t>
    </dgm:pt>
    <dgm:pt modelId="{FD77E332-895E-434F-87B4-E2BBDB12CF7B}" type="sibTrans" cxnId="{49407A91-ECB2-4773-9CDE-10C59B0D9E7A}">
      <dgm:prSet/>
      <dgm:spPr/>
      <dgm:t>
        <a:bodyPr/>
        <a:lstStyle/>
        <a:p>
          <a:endParaRPr lang="ru-RU"/>
        </a:p>
      </dgm:t>
    </dgm:pt>
    <dgm:pt modelId="{9EA3C015-A903-4991-BB72-BA79C8FFB121}">
      <dgm:prSet/>
      <dgm:spPr/>
      <dgm:t>
        <a:bodyPr/>
        <a:lstStyle/>
        <a:p>
          <a:endParaRPr lang="ru-RU" sz="1200" kern="1200" dirty="0"/>
        </a:p>
      </dgm:t>
    </dgm:pt>
    <dgm:pt modelId="{92598F02-C4C3-402C-93CB-85642AB6BF1F}" type="parTrans" cxnId="{2375B66F-6905-40DD-9AA0-B0E6EC2A6E99}">
      <dgm:prSet/>
      <dgm:spPr/>
      <dgm:t>
        <a:bodyPr/>
        <a:lstStyle/>
        <a:p>
          <a:endParaRPr lang="ru-RU"/>
        </a:p>
      </dgm:t>
    </dgm:pt>
    <dgm:pt modelId="{1190434E-C6AF-4EF7-AE7F-209172E2EC0B}" type="sibTrans" cxnId="{2375B66F-6905-40DD-9AA0-B0E6EC2A6E99}">
      <dgm:prSet/>
      <dgm:spPr/>
      <dgm:t>
        <a:bodyPr/>
        <a:lstStyle/>
        <a:p>
          <a:endParaRPr lang="ru-RU"/>
        </a:p>
      </dgm:t>
    </dgm:pt>
    <dgm:pt modelId="{C4BBE56B-1BF4-43DD-916C-429334BFB137}" type="pres">
      <dgm:prSet presAssocID="{ECACAF2B-7E20-4315-9E80-11A0A8EAC592}" presName="linearFlow" presStyleCnt="0">
        <dgm:presLayoutVars>
          <dgm:dir/>
          <dgm:animLvl val="lvl"/>
          <dgm:resizeHandles val="exact"/>
        </dgm:presLayoutVars>
      </dgm:prSet>
      <dgm:spPr/>
    </dgm:pt>
    <dgm:pt modelId="{7CE74101-21A9-41AB-9A52-F4DD04E6E2AC}" type="pres">
      <dgm:prSet presAssocID="{9CCEB8AD-2A21-4719-879A-1CD404BB1278}" presName="composite" presStyleCnt="0"/>
      <dgm:spPr/>
    </dgm:pt>
    <dgm:pt modelId="{3328E348-55BA-40A5-BD18-CDBF793BFB03}" type="pres">
      <dgm:prSet presAssocID="{9CCEB8AD-2A21-4719-879A-1CD404BB1278}" presName="parentText" presStyleLbl="alignNode1" presStyleIdx="0" presStyleCnt="2">
        <dgm:presLayoutVars>
          <dgm:chMax val="1"/>
          <dgm:bulletEnabled val="1"/>
        </dgm:presLayoutVars>
      </dgm:prSet>
      <dgm:spPr/>
    </dgm:pt>
    <dgm:pt modelId="{D6F8E3E9-987F-4028-9338-7B775E0BFFF9}" type="pres">
      <dgm:prSet presAssocID="{9CCEB8AD-2A21-4719-879A-1CD404BB1278}" presName="descendantText" presStyleLbl="alignAcc1" presStyleIdx="0" presStyleCnt="2" custScaleX="100149" custScaleY="100000" custLinFactNeighborX="282" custLinFactNeighborY="-42922">
        <dgm:presLayoutVars>
          <dgm:bulletEnabled val="1"/>
        </dgm:presLayoutVars>
      </dgm:prSet>
      <dgm:spPr/>
    </dgm:pt>
    <dgm:pt modelId="{F29856B7-86E0-463F-B222-5F41D934075C}" type="pres">
      <dgm:prSet presAssocID="{40837329-6E08-4EB8-B3B1-0FADAE9C1C9E}" presName="sp" presStyleCnt="0"/>
      <dgm:spPr/>
    </dgm:pt>
    <dgm:pt modelId="{CE48385E-FF93-41B2-B364-A3661523F758}" type="pres">
      <dgm:prSet presAssocID="{9CF99645-5705-4C3C-8A80-75AD41161261}" presName="composite" presStyleCnt="0"/>
      <dgm:spPr/>
    </dgm:pt>
    <dgm:pt modelId="{F749B99B-3649-4D16-A390-DC5CDC8A8AE4}" type="pres">
      <dgm:prSet presAssocID="{9CF99645-5705-4C3C-8A80-75AD41161261}" presName="parentText" presStyleLbl="alignNode1" presStyleIdx="1" presStyleCnt="2">
        <dgm:presLayoutVars>
          <dgm:chMax val="1"/>
          <dgm:bulletEnabled val="1"/>
        </dgm:presLayoutVars>
      </dgm:prSet>
      <dgm:spPr/>
    </dgm:pt>
    <dgm:pt modelId="{04675A45-74D0-4726-A090-7CD59185340C}" type="pres">
      <dgm:prSet presAssocID="{9CF99645-5705-4C3C-8A80-75AD41161261}" presName="descendantText" presStyleLbl="alignAcc1" presStyleIdx="1" presStyleCnt="2" custScaleX="99014" custScaleY="208255" custLinFactNeighborX="-413" custLinFactNeighborY="-3411">
        <dgm:presLayoutVars>
          <dgm:bulletEnabled val="1"/>
        </dgm:presLayoutVars>
      </dgm:prSet>
      <dgm:spPr/>
    </dgm:pt>
  </dgm:ptLst>
  <dgm:cxnLst>
    <dgm:cxn modelId="{790F4E07-704F-4522-A0DE-FD0806810B81}" type="presOf" srcId="{9CCEB8AD-2A21-4719-879A-1CD404BB1278}" destId="{3328E348-55BA-40A5-BD18-CDBF793BFB03}" srcOrd="0" destOrd="0" presId="urn:microsoft.com/office/officeart/2005/8/layout/chevron2"/>
    <dgm:cxn modelId="{02B93C24-860D-4AF7-B579-BD2944BBB48F}" type="presOf" srcId="{144B1CD8-92A5-4AF6-9BDA-8E11D4A483A3}" destId="{04675A45-74D0-4726-A090-7CD59185340C}" srcOrd="0" destOrd="0" presId="urn:microsoft.com/office/officeart/2005/8/layout/chevron2"/>
    <dgm:cxn modelId="{D4D14330-0425-497C-AF30-3A1929FBB335}" srcId="{ECACAF2B-7E20-4315-9E80-11A0A8EAC592}" destId="{9CF99645-5705-4C3C-8A80-75AD41161261}" srcOrd="1" destOrd="0" parTransId="{B5FC84C0-46C9-446B-982B-DDE638BA5C13}" sibTransId="{A3A3B965-AA41-4A2D-ABAC-D10B65535ED8}"/>
    <dgm:cxn modelId="{171D9930-6B29-446F-8655-777AE0CFE2B6}" srcId="{9CCEB8AD-2A21-4719-879A-1CD404BB1278}" destId="{08BA086C-FF5B-47A7-B76E-BD6BEEE294E7}" srcOrd="0" destOrd="0" parTransId="{498986B0-06CE-4CF3-B728-9E477E55EFD3}" sibTransId="{9947A2D0-9C2D-447D-83DB-0623CE12082B}"/>
    <dgm:cxn modelId="{703E373B-B38F-4FE6-89D1-3A16E6BD0F41}" type="presOf" srcId="{E15D7901-5DA3-48C2-AA64-171EACC86A73}" destId="{04675A45-74D0-4726-A090-7CD59185340C}" srcOrd="0" destOrd="2" presId="urn:microsoft.com/office/officeart/2005/8/layout/chevron2"/>
    <dgm:cxn modelId="{C45B814A-520D-4431-8DCA-7C838B078553}" type="presOf" srcId="{9EA3C015-A903-4991-BB72-BA79C8FFB121}" destId="{04675A45-74D0-4726-A090-7CD59185340C}" srcOrd="0" destOrd="3" presId="urn:microsoft.com/office/officeart/2005/8/layout/chevron2"/>
    <dgm:cxn modelId="{D1C95D6B-8DB4-4374-A03D-9CD37C671F5B}" srcId="{ECACAF2B-7E20-4315-9E80-11A0A8EAC592}" destId="{9CCEB8AD-2A21-4719-879A-1CD404BB1278}" srcOrd="0" destOrd="0" parTransId="{B4A75AB7-3804-40FA-9605-DDBEC10D6531}" sibTransId="{40837329-6E08-4EB8-B3B1-0FADAE9C1C9E}"/>
    <dgm:cxn modelId="{2375B66F-6905-40DD-9AA0-B0E6EC2A6E99}" srcId="{9CF99645-5705-4C3C-8A80-75AD41161261}" destId="{9EA3C015-A903-4991-BB72-BA79C8FFB121}" srcOrd="3" destOrd="0" parTransId="{92598F02-C4C3-402C-93CB-85642AB6BF1F}" sibTransId="{1190434E-C6AF-4EF7-AE7F-209172E2EC0B}"/>
    <dgm:cxn modelId="{1FE5C775-8742-430D-8B6F-B4D5F331F07C}" type="presOf" srcId="{5BF904B2-450F-4245-B9FE-CAF575E31527}" destId="{04675A45-74D0-4726-A090-7CD59185340C}" srcOrd="0" destOrd="1" presId="urn:microsoft.com/office/officeart/2005/8/layout/chevron2"/>
    <dgm:cxn modelId="{D6CE255A-552A-43AF-A49C-9CFF40E3BBB0}" type="presOf" srcId="{ECACAF2B-7E20-4315-9E80-11A0A8EAC592}" destId="{C4BBE56B-1BF4-43DD-916C-429334BFB137}" srcOrd="0" destOrd="0" presId="urn:microsoft.com/office/officeart/2005/8/layout/chevron2"/>
    <dgm:cxn modelId="{A2D1308B-E60E-4DAE-9CAF-2BE8ECD7F4BC}" type="presOf" srcId="{9CF99645-5705-4C3C-8A80-75AD41161261}" destId="{F749B99B-3649-4D16-A390-DC5CDC8A8AE4}" srcOrd="0" destOrd="0" presId="urn:microsoft.com/office/officeart/2005/8/layout/chevron2"/>
    <dgm:cxn modelId="{FFFE538E-27BB-4852-93CC-A7DBDF294EA6}" srcId="{9CF99645-5705-4C3C-8A80-75AD41161261}" destId="{144B1CD8-92A5-4AF6-9BDA-8E11D4A483A3}" srcOrd="0" destOrd="0" parTransId="{9271911D-B9CC-40DC-8D59-A18648C4EFE7}" sibTransId="{EF3190E1-CEC7-4D93-A1D6-90DB8D86A271}"/>
    <dgm:cxn modelId="{49407A91-ECB2-4773-9CDE-10C59B0D9E7A}" srcId="{9CF99645-5705-4C3C-8A80-75AD41161261}" destId="{C813ACA8-A813-4886-9649-7795065C80F2}" srcOrd="4" destOrd="0" parTransId="{E30C887A-EB6B-4B27-B4DB-F8E294489C57}" sibTransId="{FD77E332-895E-434F-87B4-E2BBDB12CF7B}"/>
    <dgm:cxn modelId="{9D46D3AD-21CF-4DCD-A813-3BCB5AAB5691}" srcId="{9CF99645-5705-4C3C-8A80-75AD41161261}" destId="{E15D7901-5DA3-48C2-AA64-171EACC86A73}" srcOrd="2" destOrd="0" parTransId="{FA2A8B0C-6ECC-41F4-995C-F9E7723A7B90}" sibTransId="{6F491161-8EF2-4E3B-9959-95A24BAC7E60}"/>
    <dgm:cxn modelId="{E7772ED0-8AD6-4BF6-AFFF-93FAE0DCE9E2}" srcId="{9CF99645-5705-4C3C-8A80-75AD41161261}" destId="{5BF904B2-450F-4245-B9FE-CAF575E31527}" srcOrd="1" destOrd="0" parTransId="{0C2EF08C-5383-4A5A-A473-00DF7BFC239E}" sibTransId="{46FC249D-D4C4-4464-9B7F-8B7F7D0C0758}"/>
    <dgm:cxn modelId="{2C74D0D7-8131-44F7-8268-B41E88487E80}" type="presOf" srcId="{08BA086C-FF5B-47A7-B76E-BD6BEEE294E7}" destId="{D6F8E3E9-987F-4028-9338-7B775E0BFFF9}" srcOrd="0" destOrd="0" presId="urn:microsoft.com/office/officeart/2005/8/layout/chevron2"/>
    <dgm:cxn modelId="{21906EE0-CEF2-4C71-A4E7-D054BCF0DDB2}" type="presOf" srcId="{C813ACA8-A813-4886-9649-7795065C80F2}" destId="{04675A45-74D0-4726-A090-7CD59185340C}" srcOrd="0" destOrd="4" presId="urn:microsoft.com/office/officeart/2005/8/layout/chevron2"/>
    <dgm:cxn modelId="{30266A11-BD2F-41BA-B7FA-5E504342A843}" type="presParOf" srcId="{C4BBE56B-1BF4-43DD-916C-429334BFB137}" destId="{7CE74101-21A9-41AB-9A52-F4DD04E6E2AC}" srcOrd="0" destOrd="0" presId="urn:microsoft.com/office/officeart/2005/8/layout/chevron2"/>
    <dgm:cxn modelId="{AE347792-C47B-4788-AA87-4D86C8A23DB7}" type="presParOf" srcId="{7CE74101-21A9-41AB-9A52-F4DD04E6E2AC}" destId="{3328E348-55BA-40A5-BD18-CDBF793BFB03}" srcOrd="0" destOrd="0" presId="urn:microsoft.com/office/officeart/2005/8/layout/chevron2"/>
    <dgm:cxn modelId="{E63324AE-9235-47F7-81BF-DCF481426380}" type="presParOf" srcId="{7CE74101-21A9-41AB-9A52-F4DD04E6E2AC}" destId="{D6F8E3E9-987F-4028-9338-7B775E0BFFF9}" srcOrd="1" destOrd="0" presId="urn:microsoft.com/office/officeart/2005/8/layout/chevron2"/>
    <dgm:cxn modelId="{4F4CC6DB-3A09-41E4-A1CE-D7E4B31B7D63}" type="presParOf" srcId="{C4BBE56B-1BF4-43DD-916C-429334BFB137}" destId="{F29856B7-86E0-463F-B222-5F41D934075C}" srcOrd="1" destOrd="0" presId="urn:microsoft.com/office/officeart/2005/8/layout/chevron2"/>
    <dgm:cxn modelId="{85A7E371-FA3D-4A7D-B029-634EB4358547}" type="presParOf" srcId="{C4BBE56B-1BF4-43DD-916C-429334BFB137}" destId="{CE48385E-FF93-41B2-B364-A3661523F758}" srcOrd="2" destOrd="0" presId="urn:microsoft.com/office/officeart/2005/8/layout/chevron2"/>
    <dgm:cxn modelId="{E4279A1E-2973-48CF-B6D3-EB434D739CFC}" type="presParOf" srcId="{CE48385E-FF93-41B2-B364-A3661523F758}" destId="{F749B99B-3649-4D16-A390-DC5CDC8A8AE4}" srcOrd="0" destOrd="0" presId="urn:microsoft.com/office/officeart/2005/8/layout/chevron2"/>
    <dgm:cxn modelId="{35F51E21-3767-4DFB-B785-F8A176C58947}" type="presParOf" srcId="{CE48385E-FF93-41B2-B364-A3661523F758}" destId="{04675A45-74D0-4726-A090-7CD59185340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ACAF2B-7E20-4315-9E80-11A0A8EAC59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9CCEB8AD-2A21-4719-879A-1CD404BB1278}">
      <dgm:prSet phldrT="[Текст]"/>
      <dgm:spPr/>
      <dgm:t>
        <a:bodyPr/>
        <a:lstStyle/>
        <a:p>
          <a:r>
            <a:rPr lang="ru-RU" dirty="0"/>
            <a:t>08</a:t>
          </a:r>
        </a:p>
      </dgm:t>
    </dgm:pt>
    <dgm:pt modelId="{B4A75AB7-3804-40FA-9605-DDBEC10D6531}" type="parTrans" cxnId="{D1C95D6B-8DB4-4374-A03D-9CD37C671F5B}">
      <dgm:prSet/>
      <dgm:spPr/>
      <dgm:t>
        <a:bodyPr/>
        <a:lstStyle/>
        <a:p>
          <a:endParaRPr lang="ru-RU"/>
        </a:p>
      </dgm:t>
    </dgm:pt>
    <dgm:pt modelId="{40837329-6E08-4EB8-B3B1-0FADAE9C1C9E}" type="sibTrans" cxnId="{D1C95D6B-8DB4-4374-A03D-9CD37C671F5B}">
      <dgm:prSet/>
      <dgm:spPr/>
      <dgm:t>
        <a:bodyPr/>
        <a:lstStyle/>
        <a:p>
          <a:endParaRPr lang="ru-RU"/>
        </a:p>
      </dgm:t>
    </dgm:pt>
    <dgm:pt modelId="{08BA086C-FF5B-47A7-B76E-BD6BEEE294E7}">
      <dgm:prSet phldrT="[Текст]" custT="1"/>
      <dgm:spPr>
        <a:noFill/>
      </dgm:spPr>
      <dgm:t>
        <a:bodyPr/>
        <a:lstStyle/>
        <a:p>
          <a:r>
            <a:rPr lang="ru-RU" sz="2000" dirty="0">
              <a:latin typeface="Arial" pitchFamily="34" charset="0"/>
              <a:cs typeface="Arial" pitchFamily="34" charset="0"/>
            </a:rPr>
            <a:t>Расходы по функциональной группе 08 «Культура, спорт, туризм и информационное пространство» на 2026 год предусмотрены в сумме </a:t>
          </a:r>
          <a:r>
            <a:rPr lang="ru-RU" sz="2000" dirty="0">
              <a:solidFill>
                <a:srgbClr val="FF0000"/>
              </a:solidFill>
              <a:latin typeface="Arial" pitchFamily="34" charset="0"/>
              <a:cs typeface="Arial" pitchFamily="34" charset="0"/>
            </a:rPr>
            <a:t>- 400 </a:t>
          </a:r>
          <a:r>
            <a:rPr lang="ru-RU" sz="2000" dirty="0">
              <a:latin typeface="Arial" pitchFamily="34" charset="0"/>
              <a:cs typeface="Arial" pitchFamily="34" charset="0"/>
            </a:rPr>
            <a:t>тыс. тенге, исполнение за 4 месяца составило – 0 тенге</a:t>
          </a:r>
        </a:p>
      </dgm:t>
    </dgm:pt>
    <dgm:pt modelId="{498986B0-06CE-4CF3-B728-9E477E55EFD3}" type="parTrans" cxnId="{171D9930-6B29-446F-8655-777AE0CFE2B6}">
      <dgm:prSet/>
      <dgm:spPr/>
      <dgm:t>
        <a:bodyPr/>
        <a:lstStyle/>
        <a:p>
          <a:endParaRPr lang="ru-RU"/>
        </a:p>
      </dgm:t>
    </dgm:pt>
    <dgm:pt modelId="{9947A2D0-9C2D-447D-83DB-0623CE12082B}" type="sibTrans" cxnId="{171D9930-6B29-446F-8655-777AE0CFE2B6}">
      <dgm:prSet/>
      <dgm:spPr/>
      <dgm:t>
        <a:bodyPr/>
        <a:lstStyle/>
        <a:p>
          <a:endParaRPr lang="ru-RU"/>
        </a:p>
      </dgm:t>
    </dgm:pt>
    <dgm:pt modelId="{9CF99645-5705-4C3C-8A80-75AD41161261}">
      <dgm:prSet phldrT="[Текст]" custT="1"/>
      <dgm:spPr/>
      <dgm:t>
        <a:bodyPr/>
        <a:lstStyle/>
        <a:p>
          <a:r>
            <a:rPr lang="ru-RU" sz="3200" dirty="0"/>
            <a:t>006            028</a:t>
          </a:r>
        </a:p>
      </dgm:t>
    </dgm:pt>
    <dgm:pt modelId="{B5FC84C0-46C9-446B-982B-DDE638BA5C13}" type="parTrans" cxnId="{D4D14330-0425-497C-AF30-3A1929FBB335}">
      <dgm:prSet/>
      <dgm:spPr/>
      <dgm:t>
        <a:bodyPr/>
        <a:lstStyle/>
        <a:p>
          <a:endParaRPr lang="ru-RU"/>
        </a:p>
      </dgm:t>
    </dgm:pt>
    <dgm:pt modelId="{A3A3B965-AA41-4A2D-ABAC-D10B65535ED8}" type="sibTrans" cxnId="{D4D14330-0425-497C-AF30-3A1929FBB335}">
      <dgm:prSet/>
      <dgm:spPr/>
      <dgm:t>
        <a:bodyPr/>
        <a:lstStyle/>
        <a:p>
          <a:endParaRPr lang="ru-RU"/>
        </a:p>
      </dgm:t>
    </dgm:pt>
    <dgm:pt modelId="{3CFCEA68-C7CC-4556-BD26-6BD2F62BF167}">
      <dgm:prSet phldrT="[Текст]" custT="1"/>
      <dgm:spPr>
        <a:noFill/>
      </dgm:spPr>
      <dgm:t>
        <a:bodyPr/>
        <a:lstStyle/>
        <a:p>
          <a:r>
            <a:rPr lang="ru-RU" sz="1600" dirty="0">
              <a:latin typeface="Arial" pitchFamily="34" charset="0"/>
              <a:cs typeface="Arial" pitchFamily="34" charset="0"/>
            </a:rPr>
            <a:t>По программе 006   «Поддержка культурно-досуговой работы» -200 тыс. тенге,  исполнение за 8 месяца составило – 172,0 тенге:</a:t>
          </a:r>
        </a:p>
      </dgm:t>
    </dgm:pt>
    <dgm:pt modelId="{3E216D09-3BBE-479D-BF4E-73A9E9A47390}" type="parTrans" cxnId="{1CB9E30D-C3E4-4CC5-95FF-86560B86227D}">
      <dgm:prSet/>
      <dgm:spPr/>
      <dgm:t>
        <a:bodyPr/>
        <a:lstStyle/>
        <a:p>
          <a:endParaRPr lang="ru-RU"/>
        </a:p>
      </dgm:t>
    </dgm:pt>
    <dgm:pt modelId="{8162F9A3-4F9A-4FDF-ADC9-CAED277CDF6C}" type="sibTrans" cxnId="{1CB9E30D-C3E4-4CC5-95FF-86560B86227D}">
      <dgm:prSet/>
      <dgm:spPr/>
      <dgm:t>
        <a:bodyPr/>
        <a:lstStyle/>
        <a:p>
          <a:endParaRPr lang="ru-RU"/>
        </a:p>
      </dgm:t>
    </dgm:pt>
    <dgm:pt modelId="{A1E21A2A-282F-4A74-817B-F29A9AA8B54E}">
      <dgm:prSet phldrT="[Текст]" custT="1"/>
      <dgm:spPr>
        <a:noFill/>
      </dgm:spPr>
      <dgm:t>
        <a:bodyPr/>
        <a:lstStyle/>
        <a:p>
          <a:r>
            <a:rPr lang="ru-RU" sz="1600" dirty="0">
              <a:latin typeface="Arial" pitchFamily="34" charset="0"/>
              <a:cs typeface="Arial" pitchFamily="34" charset="0"/>
            </a:rPr>
            <a:t>По программе 028   «Проведение физкультурно-оздоровительных и спортивных мероприятий на местном уровне» -200 тыс. тенге, исполнение за 8 месяца составило – 0 тенге;</a:t>
          </a:r>
        </a:p>
      </dgm:t>
    </dgm:pt>
    <dgm:pt modelId="{4651657F-28BB-405A-BEC5-0D10CE1E1FCF}" type="parTrans" cxnId="{9AA81355-F841-4E6A-8F7F-4A1A69208645}">
      <dgm:prSet/>
      <dgm:spPr/>
      <dgm:t>
        <a:bodyPr/>
        <a:lstStyle/>
        <a:p>
          <a:endParaRPr lang="ru-RU"/>
        </a:p>
      </dgm:t>
    </dgm:pt>
    <dgm:pt modelId="{99B66ED5-2570-4F31-8496-7357B45DDC71}" type="sibTrans" cxnId="{9AA81355-F841-4E6A-8F7F-4A1A69208645}">
      <dgm:prSet/>
      <dgm:spPr/>
      <dgm:t>
        <a:bodyPr/>
        <a:lstStyle/>
        <a:p>
          <a:endParaRPr lang="ru-RU"/>
        </a:p>
      </dgm:t>
    </dgm:pt>
    <dgm:pt modelId="{2F1C356B-8195-431A-82DD-18D7AFF47858}">
      <dgm:prSet custT="1"/>
      <dgm:spPr>
        <a:noFill/>
      </dgm:spPr>
      <dgm:t>
        <a:bodyPr/>
        <a:lstStyle/>
        <a:p>
          <a:r>
            <a:rPr lang="ru-RU" sz="1600" dirty="0">
              <a:latin typeface="Arial" pitchFamily="34" charset="0"/>
              <a:cs typeface="Arial" pitchFamily="34" charset="0"/>
            </a:rPr>
            <a:t> организация спортивных мероприятии приобретение грамот, кубков, призов,</a:t>
          </a:r>
          <a:r>
            <a:rPr lang="ru-RU" sz="1800" dirty="0">
              <a:latin typeface="Arial" pitchFamily="34" charset="0"/>
              <a:cs typeface="Arial" pitchFamily="34" charset="0"/>
            </a:rPr>
            <a:t> </a:t>
          </a:r>
          <a:endParaRPr lang="ru-RU" sz="1400" dirty="0">
            <a:latin typeface="Arial" pitchFamily="34" charset="0"/>
            <a:cs typeface="Arial" pitchFamily="34" charset="0"/>
          </a:endParaRPr>
        </a:p>
      </dgm:t>
    </dgm:pt>
    <dgm:pt modelId="{148EA22A-A5DE-4647-9416-E2E5A57FD9DC}" type="parTrans" cxnId="{03BF7EC6-A6AA-4BD4-A28B-9BE97C1BDC86}">
      <dgm:prSet/>
      <dgm:spPr/>
      <dgm:t>
        <a:bodyPr/>
        <a:lstStyle/>
        <a:p>
          <a:endParaRPr lang="ru-RU"/>
        </a:p>
      </dgm:t>
    </dgm:pt>
    <dgm:pt modelId="{25F6BC8F-8289-455B-A6AE-3F7397748F0E}" type="sibTrans" cxnId="{03BF7EC6-A6AA-4BD4-A28B-9BE97C1BDC86}">
      <dgm:prSet/>
      <dgm:spPr/>
      <dgm:t>
        <a:bodyPr/>
        <a:lstStyle/>
        <a:p>
          <a:endParaRPr lang="ru-RU"/>
        </a:p>
      </dgm:t>
    </dgm:pt>
    <dgm:pt modelId="{9810D413-7B7E-4256-8F96-54C8F329363E}">
      <dgm:prSet phldrT="[Текст]" custT="1"/>
      <dgm:spPr>
        <a:noFill/>
      </dgm:spPr>
      <dgm:t>
        <a:bodyPr/>
        <a:lstStyle/>
        <a:p>
          <a:r>
            <a:rPr lang="ru-RU" sz="1600" dirty="0">
              <a:latin typeface="Arial" pitchFamily="34" charset="0"/>
              <a:cs typeface="Arial" pitchFamily="34" charset="0"/>
            </a:rPr>
            <a:t>организация спортивных мероприятии приобретение грамот, кубков, призов</a:t>
          </a:r>
        </a:p>
      </dgm:t>
    </dgm:pt>
    <dgm:pt modelId="{D009475D-07EC-4BC3-932F-1B4950593401}" type="parTrans" cxnId="{132AEFF4-9686-4DD6-838C-B1A1AF38BB7E}">
      <dgm:prSet/>
      <dgm:spPr/>
      <dgm:t>
        <a:bodyPr/>
        <a:lstStyle/>
        <a:p>
          <a:endParaRPr lang="ru-RU"/>
        </a:p>
      </dgm:t>
    </dgm:pt>
    <dgm:pt modelId="{F9261372-2782-4C08-9687-94C68B6E9856}" type="sibTrans" cxnId="{132AEFF4-9686-4DD6-838C-B1A1AF38BB7E}">
      <dgm:prSet/>
      <dgm:spPr/>
      <dgm:t>
        <a:bodyPr/>
        <a:lstStyle/>
        <a:p>
          <a:endParaRPr lang="ru-RU"/>
        </a:p>
      </dgm:t>
    </dgm:pt>
    <dgm:pt modelId="{4C8026CD-FB99-46A7-A1B2-9CD85C1B78B5}">
      <dgm:prSet phldrT="[Текст]" custT="1"/>
      <dgm:spPr>
        <a:noFill/>
      </dgm:spPr>
      <dgm:t>
        <a:bodyPr/>
        <a:lstStyle/>
        <a:p>
          <a:endParaRPr lang="ru-RU" sz="2400" dirty="0">
            <a:latin typeface="Arial" pitchFamily="34" charset="0"/>
            <a:cs typeface="Arial" pitchFamily="34" charset="0"/>
          </a:endParaRPr>
        </a:p>
      </dgm:t>
    </dgm:pt>
    <dgm:pt modelId="{5F8F0CEF-70EF-416A-80DB-D5C6828C5A22}" type="parTrans" cxnId="{B4537518-CA1D-4282-A88E-FC8BA2774C69}">
      <dgm:prSet/>
      <dgm:spPr/>
      <dgm:t>
        <a:bodyPr/>
        <a:lstStyle/>
        <a:p>
          <a:endParaRPr lang="ru-RU"/>
        </a:p>
      </dgm:t>
    </dgm:pt>
    <dgm:pt modelId="{03EB1487-7B01-4E6C-831D-0678DD00648F}" type="sibTrans" cxnId="{B4537518-CA1D-4282-A88E-FC8BA2774C69}">
      <dgm:prSet/>
      <dgm:spPr/>
      <dgm:t>
        <a:bodyPr/>
        <a:lstStyle/>
        <a:p>
          <a:endParaRPr lang="ru-RU"/>
        </a:p>
      </dgm:t>
    </dgm:pt>
    <dgm:pt modelId="{D80B6CDB-E096-4E34-BA91-5110BE49F67F}">
      <dgm:prSet phldrT="[Текст]" custT="1"/>
      <dgm:spPr>
        <a:noFill/>
      </dgm:spPr>
      <dgm:t>
        <a:bodyPr/>
        <a:lstStyle/>
        <a:p>
          <a:r>
            <a:rPr lang="ru-RU" sz="2400" dirty="0">
              <a:latin typeface="Arial" pitchFamily="34" charset="0"/>
              <a:cs typeface="Arial" pitchFamily="34" charset="0"/>
            </a:rPr>
            <a:t>  </a:t>
          </a:r>
        </a:p>
      </dgm:t>
    </dgm:pt>
    <dgm:pt modelId="{19C0A6E1-34E3-42CA-8655-06D7ED41AA29}" type="parTrans" cxnId="{450C1272-760C-44E5-A7D9-EF0CC25881CA}">
      <dgm:prSet/>
      <dgm:spPr/>
      <dgm:t>
        <a:bodyPr/>
        <a:lstStyle/>
        <a:p>
          <a:endParaRPr lang="ru-RU"/>
        </a:p>
      </dgm:t>
    </dgm:pt>
    <dgm:pt modelId="{F7E2C5D6-FFEC-4929-89E3-28AB7AD1A20E}" type="sibTrans" cxnId="{450C1272-760C-44E5-A7D9-EF0CC25881CA}">
      <dgm:prSet/>
      <dgm:spPr/>
      <dgm:t>
        <a:bodyPr/>
        <a:lstStyle/>
        <a:p>
          <a:endParaRPr lang="ru-RU"/>
        </a:p>
      </dgm:t>
    </dgm:pt>
    <dgm:pt modelId="{C4BBE56B-1BF4-43DD-916C-429334BFB137}" type="pres">
      <dgm:prSet presAssocID="{ECACAF2B-7E20-4315-9E80-11A0A8EAC592}" presName="linearFlow" presStyleCnt="0">
        <dgm:presLayoutVars>
          <dgm:dir/>
          <dgm:animLvl val="lvl"/>
          <dgm:resizeHandles val="exact"/>
        </dgm:presLayoutVars>
      </dgm:prSet>
      <dgm:spPr/>
    </dgm:pt>
    <dgm:pt modelId="{7CE74101-21A9-41AB-9A52-F4DD04E6E2AC}" type="pres">
      <dgm:prSet presAssocID="{9CCEB8AD-2A21-4719-879A-1CD404BB1278}" presName="composite" presStyleCnt="0"/>
      <dgm:spPr/>
    </dgm:pt>
    <dgm:pt modelId="{3328E348-55BA-40A5-BD18-CDBF793BFB03}" type="pres">
      <dgm:prSet presAssocID="{9CCEB8AD-2A21-4719-879A-1CD404BB1278}" presName="parentText" presStyleLbl="alignNode1" presStyleIdx="0" presStyleCnt="2">
        <dgm:presLayoutVars>
          <dgm:chMax val="1"/>
          <dgm:bulletEnabled val="1"/>
        </dgm:presLayoutVars>
      </dgm:prSet>
      <dgm:spPr/>
    </dgm:pt>
    <dgm:pt modelId="{D6F8E3E9-987F-4028-9338-7B775E0BFFF9}" type="pres">
      <dgm:prSet presAssocID="{9CCEB8AD-2A21-4719-879A-1CD404BB1278}" presName="descendantText" presStyleLbl="alignAcc1" presStyleIdx="0" presStyleCnt="2" custScaleY="100000" custLinFactNeighborX="7253" custLinFactNeighborY="-33034">
        <dgm:presLayoutVars>
          <dgm:bulletEnabled val="1"/>
        </dgm:presLayoutVars>
      </dgm:prSet>
      <dgm:spPr/>
    </dgm:pt>
    <dgm:pt modelId="{F29856B7-86E0-463F-B222-5F41D934075C}" type="pres">
      <dgm:prSet presAssocID="{40837329-6E08-4EB8-B3B1-0FADAE9C1C9E}" presName="sp" presStyleCnt="0"/>
      <dgm:spPr/>
    </dgm:pt>
    <dgm:pt modelId="{CE48385E-FF93-41B2-B364-A3661523F758}" type="pres">
      <dgm:prSet presAssocID="{9CF99645-5705-4C3C-8A80-75AD41161261}" presName="composite" presStyleCnt="0"/>
      <dgm:spPr/>
    </dgm:pt>
    <dgm:pt modelId="{F749B99B-3649-4D16-A390-DC5CDC8A8AE4}" type="pres">
      <dgm:prSet presAssocID="{9CF99645-5705-4C3C-8A80-75AD41161261}" presName="parentText" presStyleLbl="alignNode1" presStyleIdx="1" presStyleCnt="2" custScaleY="119569" custLinFactNeighborX="228" custLinFactNeighborY="3261">
        <dgm:presLayoutVars>
          <dgm:chMax val="1"/>
          <dgm:bulletEnabled val="1"/>
        </dgm:presLayoutVars>
      </dgm:prSet>
      <dgm:spPr/>
    </dgm:pt>
    <dgm:pt modelId="{04675A45-74D0-4726-A090-7CD59185340C}" type="pres">
      <dgm:prSet presAssocID="{9CF99645-5705-4C3C-8A80-75AD41161261}" presName="descendantText" presStyleLbl="alignAcc1" presStyleIdx="1" presStyleCnt="2" custScaleY="200011" custLinFactNeighborX="990" custLinFactNeighborY="-5954">
        <dgm:presLayoutVars>
          <dgm:bulletEnabled val="1"/>
        </dgm:presLayoutVars>
      </dgm:prSet>
      <dgm:spPr/>
    </dgm:pt>
  </dgm:ptLst>
  <dgm:cxnLst>
    <dgm:cxn modelId="{9BA42E06-397C-4145-B13A-F5AAC3EE3F58}" type="presOf" srcId="{D80B6CDB-E096-4E34-BA91-5110BE49F67F}" destId="{D6F8E3E9-987F-4028-9338-7B775E0BFFF9}" srcOrd="0" destOrd="2" presId="urn:microsoft.com/office/officeart/2005/8/layout/chevron2"/>
    <dgm:cxn modelId="{790F4E07-704F-4522-A0DE-FD0806810B81}" type="presOf" srcId="{9CCEB8AD-2A21-4719-879A-1CD404BB1278}" destId="{3328E348-55BA-40A5-BD18-CDBF793BFB03}" srcOrd="0" destOrd="0" presId="urn:microsoft.com/office/officeart/2005/8/layout/chevron2"/>
    <dgm:cxn modelId="{1CB9E30D-C3E4-4CC5-95FF-86560B86227D}" srcId="{9CF99645-5705-4C3C-8A80-75AD41161261}" destId="{3CFCEA68-C7CC-4556-BD26-6BD2F62BF167}" srcOrd="0" destOrd="0" parTransId="{3E216D09-3BBE-479D-BF4E-73A9E9A47390}" sibTransId="{8162F9A3-4F9A-4FDF-ADC9-CAED277CDF6C}"/>
    <dgm:cxn modelId="{B4537518-CA1D-4282-A88E-FC8BA2774C69}" srcId="{9CCEB8AD-2A21-4719-879A-1CD404BB1278}" destId="{4C8026CD-FB99-46A7-A1B2-9CD85C1B78B5}" srcOrd="1" destOrd="0" parTransId="{5F8F0CEF-70EF-416A-80DB-D5C6828C5A22}" sibTransId="{03EB1487-7B01-4E6C-831D-0678DD00648F}"/>
    <dgm:cxn modelId="{590A6E26-5CF2-4161-82CE-61B32B87C894}" type="presOf" srcId="{9810D413-7B7E-4256-8F96-54C8F329363E}" destId="{04675A45-74D0-4726-A090-7CD59185340C}" srcOrd="0" destOrd="1" presId="urn:microsoft.com/office/officeart/2005/8/layout/chevron2"/>
    <dgm:cxn modelId="{D4D14330-0425-497C-AF30-3A1929FBB335}" srcId="{ECACAF2B-7E20-4315-9E80-11A0A8EAC592}" destId="{9CF99645-5705-4C3C-8A80-75AD41161261}" srcOrd="1" destOrd="0" parTransId="{B5FC84C0-46C9-446B-982B-DDE638BA5C13}" sibTransId="{A3A3B965-AA41-4A2D-ABAC-D10B65535ED8}"/>
    <dgm:cxn modelId="{171D9930-6B29-446F-8655-777AE0CFE2B6}" srcId="{9CCEB8AD-2A21-4719-879A-1CD404BB1278}" destId="{08BA086C-FF5B-47A7-B76E-BD6BEEE294E7}" srcOrd="0" destOrd="0" parTransId="{498986B0-06CE-4CF3-B728-9E477E55EFD3}" sibTransId="{9947A2D0-9C2D-447D-83DB-0623CE12082B}"/>
    <dgm:cxn modelId="{D1C95D6B-8DB4-4374-A03D-9CD37C671F5B}" srcId="{ECACAF2B-7E20-4315-9E80-11A0A8EAC592}" destId="{9CCEB8AD-2A21-4719-879A-1CD404BB1278}" srcOrd="0" destOrd="0" parTransId="{B4A75AB7-3804-40FA-9605-DDBEC10D6531}" sibTransId="{40837329-6E08-4EB8-B3B1-0FADAE9C1C9E}"/>
    <dgm:cxn modelId="{450C1272-760C-44E5-A7D9-EF0CC25881CA}" srcId="{9CCEB8AD-2A21-4719-879A-1CD404BB1278}" destId="{D80B6CDB-E096-4E34-BA91-5110BE49F67F}" srcOrd="2" destOrd="0" parTransId="{19C0A6E1-34E3-42CA-8655-06D7ED41AA29}" sibTransId="{F7E2C5D6-FFEC-4929-89E3-28AB7AD1A20E}"/>
    <dgm:cxn modelId="{8D21CA74-AB05-4C7F-9721-E515488D9C23}" type="presOf" srcId="{3CFCEA68-C7CC-4556-BD26-6BD2F62BF167}" destId="{04675A45-74D0-4726-A090-7CD59185340C}" srcOrd="0" destOrd="0" presId="urn:microsoft.com/office/officeart/2005/8/layout/chevron2"/>
    <dgm:cxn modelId="{9AA81355-F841-4E6A-8F7F-4A1A69208645}" srcId="{9CF99645-5705-4C3C-8A80-75AD41161261}" destId="{A1E21A2A-282F-4A74-817B-F29A9AA8B54E}" srcOrd="2" destOrd="0" parTransId="{4651657F-28BB-405A-BEC5-0D10CE1E1FCF}" sibTransId="{99B66ED5-2570-4F31-8496-7357B45DDC71}"/>
    <dgm:cxn modelId="{D6CE255A-552A-43AF-A49C-9CFF40E3BBB0}" type="presOf" srcId="{ECACAF2B-7E20-4315-9E80-11A0A8EAC592}" destId="{C4BBE56B-1BF4-43DD-916C-429334BFB137}" srcOrd="0" destOrd="0" presId="urn:microsoft.com/office/officeart/2005/8/layout/chevron2"/>
    <dgm:cxn modelId="{878F0F8A-1431-4BDF-95A7-95166F9E2F4C}" type="presOf" srcId="{A1E21A2A-282F-4A74-817B-F29A9AA8B54E}" destId="{04675A45-74D0-4726-A090-7CD59185340C}" srcOrd="0" destOrd="2" presId="urn:microsoft.com/office/officeart/2005/8/layout/chevron2"/>
    <dgm:cxn modelId="{A2D1308B-E60E-4DAE-9CAF-2BE8ECD7F4BC}" type="presOf" srcId="{9CF99645-5705-4C3C-8A80-75AD41161261}" destId="{F749B99B-3649-4D16-A390-DC5CDC8A8AE4}" srcOrd="0" destOrd="0" presId="urn:microsoft.com/office/officeart/2005/8/layout/chevron2"/>
    <dgm:cxn modelId="{113F8391-6FDD-492B-9A80-DBBE8F9E4DD4}" type="presOf" srcId="{4C8026CD-FB99-46A7-A1B2-9CD85C1B78B5}" destId="{D6F8E3E9-987F-4028-9338-7B775E0BFFF9}" srcOrd="0" destOrd="1" presId="urn:microsoft.com/office/officeart/2005/8/layout/chevron2"/>
    <dgm:cxn modelId="{3C1DF8AE-C3E6-4F56-8970-ACA3AB8CE387}" type="presOf" srcId="{2F1C356B-8195-431A-82DD-18D7AFF47858}" destId="{04675A45-74D0-4726-A090-7CD59185340C}" srcOrd="0" destOrd="3" presId="urn:microsoft.com/office/officeart/2005/8/layout/chevron2"/>
    <dgm:cxn modelId="{03BF7EC6-A6AA-4BD4-A28B-9BE97C1BDC86}" srcId="{9CF99645-5705-4C3C-8A80-75AD41161261}" destId="{2F1C356B-8195-431A-82DD-18D7AFF47858}" srcOrd="3" destOrd="0" parTransId="{148EA22A-A5DE-4647-9416-E2E5A57FD9DC}" sibTransId="{25F6BC8F-8289-455B-A6AE-3F7397748F0E}"/>
    <dgm:cxn modelId="{2C74D0D7-8131-44F7-8268-B41E88487E80}" type="presOf" srcId="{08BA086C-FF5B-47A7-B76E-BD6BEEE294E7}" destId="{D6F8E3E9-987F-4028-9338-7B775E0BFFF9}" srcOrd="0" destOrd="0" presId="urn:microsoft.com/office/officeart/2005/8/layout/chevron2"/>
    <dgm:cxn modelId="{132AEFF4-9686-4DD6-838C-B1A1AF38BB7E}" srcId="{9CF99645-5705-4C3C-8A80-75AD41161261}" destId="{9810D413-7B7E-4256-8F96-54C8F329363E}" srcOrd="1" destOrd="0" parTransId="{D009475D-07EC-4BC3-932F-1B4950593401}" sibTransId="{F9261372-2782-4C08-9687-94C68B6E9856}"/>
    <dgm:cxn modelId="{30266A11-BD2F-41BA-B7FA-5E504342A843}" type="presParOf" srcId="{C4BBE56B-1BF4-43DD-916C-429334BFB137}" destId="{7CE74101-21A9-41AB-9A52-F4DD04E6E2AC}" srcOrd="0" destOrd="0" presId="urn:microsoft.com/office/officeart/2005/8/layout/chevron2"/>
    <dgm:cxn modelId="{AE347792-C47B-4788-AA87-4D86C8A23DB7}" type="presParOf" srcId="{7CE74101-21A9-41AB-9A52-F4DD04E6E2AC}" destId="{3328E348-55BA-40A5-BD18-CDBF793BFB03}" srcOrd="0" destOrd="0" presId="urn:microsoft.com/office/officeart/2005/8/layout/chevron2"/>
    <dgm:cxn modelId="{E63324AE-9235-47F7-81BF-DCF481426380}" type="presParOf" srcId="{7CE74101-21A9-41AB-9A52-F4DD04E6E2AC}" destId="{D6F8E3E9-987F-4028-9338-7B775E0BFFF9}" srcOrd="1" destOrd="0" presId="urn:microsoft.com/office/officeart/2005/8/layout/chevron2"/>
    <dgm:cxn modelId="{4F4CC6DB-3A09-41E4-A1CE-D7E4B31B7D63}" type="presParOf" srcId="{C4BBE56B-1BF4-43DD-916C-429334BFB137}" destId="{F29856B7-86E0-463F-B222-5F41D934075C}" srcOrd="1" destOrd="0" presId="urn:microsoft.com/office/officeart/2005/8/layout/chevron2"/>
    <dgm:cxn modelId="{85A7E371-FA3D-4A7D-B029-634EB4358547}" type="presParOf" srcId="{C4BBE56B-1BF4-43DD-916C-429334BFB137}" destId="{CE48385E-FF93-41B2-B364-A3661523F758}" srcOrd="2" destOrd="0" presId="urn:microsoft.com/office/officeart/2005/8/layout/chevron2"/>
    <dgm:cxn modelId="{E4279A1E-2973-48CF-B6D3-EB434D739CFC}" type="presParOf" srcId="{CE48385E-FF93-41B2-B364-A3661523F758}" destId="{F749B99B-3649-4D16-A390-DC5CDC8A8AE4}" srcOrd="0" destOrd="0" presId="urn:microsoft.com/office/officeart/2005/8/layout/chevron2"/>
    <dgm:cxn modelId="{35F51E21-3767-4DFB-B785-F8A176C58947}" type="presParOf" srcId="{CE48385E-FF93-41B2-B364-A3661523F758}" destId="{04675A45-74D0-4726-A090-7CD59185340C}"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8E348-55BA-40A5-BD18-CDBF793BFB03}">
      <dsp:nvSpPr>
        <dsp:cNvPr id="0" name=""/>
        <dsp:cNvSpPr/>
      </dsp:nvSpPr>
      <dsp:spPr>
        <a:xfrm rot="5400000">
          <a:off x="-133123" y="492522"/>
          <a:ext cx="1382157" cy="96751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ru-RU" sz="2700" kern="1200" dirty="0"/>
            <a:t>01</a:t>
          </a:r>
        </a:p>
      </dsp:txBody>
      <dsp:txXfrm rot="-5400000">
        <a:off x="74201" y="768953"/>
        <a:ext cx="967510" cy="414647"/>
      </dsp:txXfrm>
    </dsp:sp>
    <dsp:sp modelId="{D6F8E3E9-987F-4028-9338-7B775E0BFFF9}">
      <dsp:nvSpPr>
        <dsp:cNvPr id="0" name=""/>
        <dsp:cNvSpPr/>
      </dsp:nvSpPr>
      <dsp:spPr>
        <a:xfrm rot="5400000">
          <a:off x="805374" y="693346"/>
          <a:ext cx="1369937" cy="1242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749B99B-3649-4D16-A390-DC5CDC8A8AE4}">
      <dsp:nvSpPr>
        <dsp:cNvPr id="0" name=""/>
        <dsp:cNvSpPr/>
      </dsp:nvSpPr>
      <dsp:spPr>
        <a:xfrm rot="5400000">
          <a:off x="-133123" y="2361639"/>
          <a:ext cx="1382157" cy="96751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ru-RU" sz="2700" kern="1200" dirty="0"/>
            <a:t>001</a:t>
          </a:r>
        </a:p>
      </dsp:txBody>
      <dsp:txXfrm rot="-5400000">
        <a:off x="74201" y="2638070"/>
        <a:ext cx="967510" cy="414647"/>
      </dsp:txXfrm>
    </dsp:sp>
    <dsp:sp modelId="{04675A45-74D0-4726-A090-7CD59185340C}">
      <dsp:nvSpPr>
        <dsp:cNvPr id="0" name=""/>
        <dsp:cNvSpPr/>
      </dsp:nvSpPr>
      <dsp:spPr>
        <a:xfrm rot="5400000">
          <a:off x="3896364" y="-1228740"/>
          <a:ext cx="2140946" cy="7764005"/>
        </a:xfrm>
        <a:prstGeom prst="round2Same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endParaRPr lang="ru-RU" sz="1800" kern="1200" dirty="0">
            <a:latin typeface="Arial" pitchFamily="34" charset="0"/>
            <a:cs typeface="Arial" pitchFamily="34" charset="0"/>
          </a:endParaRPr>
        </a:p>
        <a:p>
          <a:pPr marL="171450" lvl="1" indent="-171450" algn="l" defTabSz="800100">
            <a:lnSpc>
              <a:spcPct val="90000"/>
            </a:lnSpc>
            <a:spcBef>
              <a:spcPct val="0"/>
            </a:spcBef>
            <a:spcAft>
              <a:spcPct val="15000"/>
            </a:spcAft>
            <a:buChar char="•"/>
          </a:pPr>
          <a:r>
            <a:rPr lang="ru-RU" sz="1800" kern="1200" dirty="0">
              <a:latin typeface="Arial" pitchFamily="34" charset="0"/>
              <a:cs typeface="Arial" pitchFamily="34" charset="0"/>
            </a:rPr>
            <a:t>По программе 124 001 «Услуги по обеспечению деятельности акима района в городе, города районного значения, поселка, села, сельского округа» расходы за 8 месяцев текущего года  составили в сумме – </a:t>
          </a:r>
          <a:r>
            <a:rPr lang="ru-RU" sz="1800" b="1" kern="1200" dirty="0">
              <a:solidFill>
                <a:srgbClr val="FF0000"/>
              </a:solidFill>
              <a:latin typeface="Arial" pitchFamily="34" charset="0"/>
              <a:ea typeface="+mn-ea"/>
              <a:cs typeface="Arial" pitchFamily="34" charset="0"/>
            </a:rPr>
            <a:t>25 852,6 </a:t>
          </a:r>
          <a:r>
            <a:rPr lang="ru-RU" sz="1800" kern="1200" dirty="0">
              <a:latin typeface="Arial" pitchFamily="34" charset="0"/>
              <a:cs typeface="Arial" pitchFamily="34" charset="0"/>
            </a:rPr>
            <a:t>тыс. тенге;</a:t>
          </a:r>
        </a:p>
        <a:p>
          <a:pPr marL="114300" lvl="1" indent="-114300" algn="l" defTabSz="622300">
            <a:lnSpc>
              <a:spcPct val="90000"/>
            </a:lnSpc>
            <a:spcBef>
              <a:spcPct val="0"/>
            </a:spcBef>
            <a:spcAft>
              <a:spcPct val="15000"/>
            </a:spcAft>
            <a:buChar char="•"/>
          </a:pPr>
          <a:r>
            <a:rPr lang="ru-RU" sz="1400" kern="1200" dirty="0">
              <a:latin typeface="Arial" pitchFamily="34" charset="0"/>
              <a:cs typeface="Arial" pitchFamily="34" charset="0"/>
            </a:rPr>
            <a:t>на выплату заработной платы  с отчислениями госслужащих (4 единицы). на выплату заработной платы  с отчислениями техперсонала (8,5 единиц);</a:t>
          </a:r>
        </a:p>
        <a:p>
          <a:pPr marL="114300" lvl="1" indent="-114300" algn="l" defTabSz="622300">
            <a:lnSpc>
              <a:spcPct val="90000"/>
            </a:lnSpc>
            <a:spcBef>
              <a:spcPct val="0"/>
            </a:spcBef>
            <a:spcAft>
              <a:spcPct val="15000"/>
            </a:spcAft>
            <a:buChar char="•"/>
          </a:pPr>
          <a:r>
            <a:rPr lang="ru-RU" sz="1400" kern="1200" dirty="0">
              <a:latin typeface="Arial" pitchFamily="34" charset="0"/>
              <a:cs typeface="Arial" pitchFamily="34" charset="0"/>
            </a:rPr>
            <a:t>на оплату коммунальных услуг и услуг связи,  приобретение ГСМ, угля и прочих товаров;</a:t>
          </a:r>
        </a:p>
        <a:p>
          <a:pPr marL="114300" lvl="1" indent="-114300" algn="l" defTabSz="622300">
            <a:lnSpc>
              <a:spcPct val="90000"/>
            </a:lnSpc>
            <a:spcBef>
              <a:spcPct val="0"/>
            </a:spcBef>
            <a:spcAft>
              <a:spcPct val="15000"/>
            </a:spcAft>
            <a:buChar char="•"/>
          </a:pPr>
          <a:endParaRPr lang="ru-RU" sz="1400" kern="1200" dirty="0">
            <a:latin typeface="Arial" pitchFamily="34" charset="0"/>
            <a:cs typeface="Arial" pitchFamily="34" charset="0"/>
          </a:endParaRPr>
        </a:p>
        <a:p>
          <a:pPr marL="114300" lvl="1" indent="-114300" algn="l" defTabSz="622300">
            <a:lnSpc>
              <a:spcPct val="90000"/>
            </a:lnSpc>
            <a:spcBef>
              <a:spcPct val="0"/>
            </a:spcBef>
            <a:spcAft>
              <a:spcPct val="15000"/>
            </a:spcAft>
            <a:buChar char="•"/>
          </a:pPr>
          <a:endParaRPr lang="ru-RU" sz="1400" kern="1200" dirty="0">
            <a:latin typeface="Arial" pitchFamily="34" charset="0"/>
            <a:cs typeface="Arial" pitchFamily="34" charset="0"/>
          </a:endParaRPr>
        </a:p>
      </dsp:txBody>
      <dsp:txXfrm rot="-5400000">
        <a:off x="1084835" y="1687301"/>
        <a:ext cx="7659493" cy="1931922"/>
      </dsp:txXfrm>
    </dsp:sp>
    <dsp:sp modelId="{93E044CF-B76D-4AE1-B46F-B17F47B06E95}">
      <dsp:nvSpPr>
        <dsp:cNvPr id="0" name=""/>
        <dsp:cNvSpPr/>
      </dsp:nvSpPr>
      <dsp:spPr>
        <a:xfrm rot="5400000">
          <a:off x="-377595" y="2381487"/>
          <a:ext cx="1813514" cy="96751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ru-RU" sz="2800" kern="1200" dirty="0">
              <a:latin typeface="Arial" pitchFamily="34" charset="0"/>
              <a:cs typeface="Arial" pitchFamily="34" charset="0"/>
            </a:rPr>
            <a:t>001</a:t>
          </a:r>
        </a:p>
      </dsp:txBody>
      <dsp:txXfrm rot="-5400000">
        <a:off x="45407" y="2442240"/>
        <a:ext cx="967510" cy="846004"/>
      </dsp:txXfrm>
    </dsp:sp>
    <dsp:sp modelId="{26B71420-CC30-4549-9D29-E3EFBAE348A1}">
      <dsp:nvSpPr>
        <dsp:cNvPr id="0" name=""/>
        <dsp:cNvSpPr/>
      </dsp:nvSpPr>
      <dsp:spPr>
        <a:xfrm rot="5400000">
          <a:off x="4190067" y="825886"/>
          <a:ext cx="1549510" cy="7764005"/>
        </a:xfrm>
        <a:prstGeom prst="round2Same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ru-RU" sz="1400" kern="1200" dirty="0">
              <a:latin typeface="Arial" pitchFamily="34" charset="0"/>
              <a:cs typeface="Arial" pitchFamily="34" charset="0"/>
            </a:rPr>
            <a:t>на оплату прочих работ и услуг (ремонт и </a:t>
          </a:r>
          <a:r>
            <a:rPr lang="ru-RU" sz="1400" kern="1200" dirty="0" err="1">
              <a:latin typeface="Arial" pitchFamily="34" charset="0"/>
              <a:cs typeface="Arial" pitchFamily="34" charset="0"/>
            </a:rPr>
            <a:t>обслуж</a:t>
          </a:r>
          <a:r>
            <a:rPr lang="ru-RU" sz="1400" kern="1200" dirty="0">
              <a:latin typeface="Arial" pitchFamily="34" charset="0"/>
              <a:cs typeface="Arial" pitchFamily="34" charset="0"/>
            </a:rPr>
            <a:t>. орг. техники, текущий ремонт автомашины, изготовление сметной документации, услуги АО "Информационный-учетный </a:t>
          </a:r>
          <a:r>
            <a:rPr lang="ru-RU" sz="1400" kern="1200" dirty="0" err="1">
              <a:latin typeface="Arial" pitchFamily="34" charset="0"/>
              <a:cs typeface="Arial" pitchFamily="34" charset="0"/>
            </a:rPr>
            <a:t>центр"по</a:t>
          </a:r>
          <a:r>
            <a:rPr lang="ru-RU" sz="1400" kern="1200" dirty="0">
              <a:latin typeface="Arial" pitchFamily="34" charset="0"/>
              <a:cs typeface="Arial" pitchFamily="34" charset="0"/>
            </a:rPr>
            <a:t> обеспечению бесперебойного доступа к данным реестра </a:t>
          </a:r>
          <a:r>
            <a:rPr lang="ru-RU" sz="1400" kern="1200" dirty="0" err="1">
              <a:latin typeface="Arial" pitchFamily="34" charset="0"/>
              <a:cs typeface="Arial" pitchFamily="34" charset="0"/>
            </a:rPr>
            <a:t>гос.имущества</a:t>
          </a:r>
          <a:r>
            <a:rPr lang="ru-RU" sz="1400" kern="1200" dirty="0">
              <a:latin typeface="Arial" pitchFamily="34" charset="0"/>
              <a:cs typeface="Arial" pitchFamily="34" charset="0"/>
            </a:rPr>
            <a:t>);</a:t>
          </a:r>
        </a:p>
        <a:p>
          <a:pPr marL="114300" lvl="1" indent="-114300" algn="l" defTabSz="622300">
            <a:lnSpc>
              <a:spcPct val="90000"/>
            </a:lnSpc>
            <a:spcBef>
              <a:spcPct val="0"/>
            </a:spcBef>
            <a:spcAft>
              <a:spcPct val="15000"/>
            </a:spcAft>
            <a:buChar char="•"/>
          </a:pPr>
          <a:r>
            <a:rPr lang="ru-RU" sz="1400" kern="1200" dirty="0">
              <a:solidFill>
                <a:prstClr val="black">
                  <a:hueOff val="0"/>
                  <a:satOff val="0"/>
                  <a:lumOff val="0"/>
                  <a:alphaOff val="0"/>
                </a:prstClr>
              </a:solidFill>
              <a:latin typeface="Arial" pitchFamily="34" charset="0"/>
              <a:ea typeface="+mn-ea"/>
              <a:cs typeface="Arial" pitchFamily="34" charset="0"/>
            </a:rPr>
            <a:t>прочие текущие затраты – техосмотр автомашины с прицепом;</a:t>
          </a:r>
        </a:p>
        <a:p>
          <a:pPr marL="114300" lvl="1" indent="-114300" algn="l" defTabSz="622300">
            <a:lnSpc>
              <a:spcPct val="90000"/>
            </a:lnSpc>
            <a:spcBef>
              <a:spcPct val="0"/>
            </a:spcBef>
            <a:spcAft>
              <a:spcPct val="15000"/>
            </a:spcAft>
            <a:buChar char="•"/>
          </a:pPr>
          <a:r>
            <a:rPr lang="ru-RU" sz="1400" kern="1200" dirty="0">
              <a:solidFill>
                <a:prstClr val="black">
                  <a:hueOff val="0"/>
                  <a:satOff val="0"/>
                  <a:lumOff val="0"/>
                  <a:alphaOff val="0"/>
                </a:prstClr>
              </a:solidFill>
              <a:latin typeface="Arial" pitchFamily="34" charset="0"/>
              <a:ea typeface="+mn-ea"/>
              <a:cs typeface="Arial" pitchFamily="34" charset="0"/>
            </a:rPr>
            <a:t>приобретение </a:t>
          </a:r>
          <a:r>
            <a:rPr lang="ru-RU" sz="1400" kern="1200" dirty="0" err="1">
              <a:solidFill>
                <a:prstClr val="black">
                  <a:hueOff val="0"/>
                  <a:satOff val="0"/>
                  <a:lumOff val="0"/>
                  <a:alphaOff val="0"/>
                </a:prstClr>
              </a:solidFill>
              <a:latin typeface="Arial" pitchFamily="34" charset="0"/>
              <a:ea typeface="+mn-ea"/>
              <a:cs typeface="Arial" pitchFamily="34" charset="0"/>
            </a:rPr>
            <a:t>госсимволики</a:t>
          </a:r>
          <a:endParaRPr lang="ru-RU" sz="1400" kern="1200" dirty="0">
            <a:solidFill>
              <a:prstClr val="black">
                <a:hueOff val="0"/>
                <a:satOff val="0"/>
                <a:lumOff val="0"/>
                <a:alphaOff val="0"/>
              </a:prstClr>
            </a:solidFill>
            <a:latin typeface="Arial" pitchFamily="34" charset="0"/>
            <a:ea typeface="+mn-ea"/>
            <a:cs typeface="Arial" pitchFamily="34" charset="0"/>
          </a:endParaRPr>
        </a:p>
        <a:p>
          <a:pPr marL="114300" lvl="1" indent="-114300" algn="l" defTabSz="622300">
            <a:lnSpc>
              <a:spcPct val="90000"/>
            </a:lnSpc>
            <a:spcBef>
              <a:spcPct val="0"/>
            </a:spcBef>
            <a:spcAft>
              <a:spcPct val="15000"/>
            </a:spcAft>
            <a:buChar char="•"/>
          </a:pPr>
          <a:endParaRPr lang="ru-RU" sz="1400" kern="1200" dirty="0"/>
        </a:p>
      </dsp:txBody>
      <dsp:txXfrm rot="-5400000">
        <a:off x="1082820" y="4008775"/>
        <a:ext cx="7688364" cy="13982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8E348-55BA-40A5-BD18-CDBF793BFB03}">
      <dsp:nvSpPr>
        <dsp:cNvPr id="0" name=""/>
        <dsp:cNvSpPr/>
      </dsp:nvSpPr>
      <dsp:spPr>
        <a:xfrm rot="5400000">
          <a:off x="-251935" y="252123"/>
          <a:ext cx="1660643" cy="11624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ru-RU" sz="3200" kern="1200" dirty="0">
              <a:solidFill>
                <a:srgbClr val="FF0000"/>
              </a:solidFill>
            </a:rPr>
            <a:t>07</a:t>
          </a:r>
        </a:p>
      </dsp:txBody>
      <dsp:txXfrm rot="-5400000">
        <a:off x="-2838" y="584251"/>
        <a:ext cx="1162450" cy="498193"/>
      </dsp:txXfrm>
    </dsp:sp>
    <dsp:sp modelId="{D6F8E3E9-987F-4028-9338-7B775E0BFFF9}">
      <dsp:nvSpPr>
        <dsp:cNvPr id="0" name=""/>
        <dsp:cNvSpPr/>
      </dsp:nvSpPr>
      <dsp:spPr>
        <a:xfrm rot="5400000">
          <a:off x="4431164" y="-3277232"/>
          <a:ext cx="1079418" cy="7633883"/>
        </a:xfrm>
        <a:prstGeom prst="round2SameRect">
          <a:avLst/>
        </a:prstGeom>
        <a:solidFill>
          <a:schemeClr val="tx2">
            <a:lumMod val="40000"/>
            <a:lumOff val="6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ctr" defTabSz="889000">
            <a:lnSpc>
              <a:spcPct val="90000"/>
            </a:lnSpc>
            <a:spcBef>
              <a:spcPct val="0"/>
            </a:spcBef>
            <a:spcAft>
              <a:spcPct val="15000"/>
            </a:spcAft>
            <a:buChar char="•"/>
          </a:pPr>
          <a:r>
            <a:rPr lang="ru-RU" sz="2000" b="1" kern="1200" dirty="0">
              <a:latin typeface="Arial" pitchFamily="34" charset="0"/>
              <a:cs typeface="Arial" pitchFamily="34" charset="0"/>
            </a:rPr>
            <a:t>Расходы по функциональной группе 07 «</a:t>
          </a:r>
          <a:r>
            <a:rPr lang="ru-RU" sz="2000" b="1" kern="1200" dirty="0" err="1">
              <a:latin typeface="Arial" pitchFamily="34" charset="0"/>
              <a:cs typeface="Arial" pitchFamily="34" charset="0"/>
            </a:rPr>
            <a:t>Жилищно</a:t>
          </a:r>
          <a:r>
            <a:rPr lang="ru-RU" sz="2000" b="1" kern="1200" dirty="0">
              <a:latin typeface="Arial" pitchFamily="34" charset="0"/>
              <a:cs typeface="Arial" pitchFamily="34" charset="0"/>
            </a:rPr>
            <a:t> - коммунальное хозяйство» предусмотрены в сумме – </a:t>
          </a:r>
          <a:r>
            <a:rPr lang="ru-RU" sz="2000" b="1" kern="1200" dirty="0">
              <a:solidFill>
                <a:srgbClr val="FF0000"/>
              </a:solidFill>
              <a:latin typeface="Arial" pitchFamily="34" charset="0"/>
              <a:cs typeface="Arial" pitchFamily="34" charset="0"/>
            </a:rPr>
            <a:t>26561,0</a:t>
          </a:r>
          <a:r>
            <a:rPr lang="ru-RU" sz="2000" b="1" kern="1200" dirty="0">
              <a:latin typeface="Arial" pitchFamily="34" charset="0"/>
              <a:cs typeface="Arial" pitchFamily="34" charset="0"/>
            </a:rPr>
            <a:t> тыс. тенге, </a:t>
          </a:r>
          <a:r>
            <a:rPr lang="ru-RU" sz="2000" b="1" kern="1200" dirty="0">
              <a:latin typeface="Times New Roman" panose="02020603050405020304" pitchFamily="18" charset="0"/>
              <a:cs typeface="Times New Roman" panose="02020603050405020304" pitchFamily="18" charset="0"/>
            </a:rPr>
            <a:t>исполнение за 8 месяцев составило – </a:t>
          </a:r>
          <a:r>
            <a:rPr lang="ru-RU" sz="2000" b="1" kern="1200" dirty="0">
              <a:solidFill>
                <a:srgbClr val="FF0000"/>
              </a:solidFill>
              <a:latin typeface="Times New Roman" panose="02020603050405020304" pitchFamily="18" charset="0"/>
              <a:cs typeface="Times New Roman" panose="02020603050405020304" pitchFamily="18" charset="0"/>
            </a:rPr>
            <a:t>20854,9 </a:t>
          </a:r>
          <a:r>
            <a:rPr lang="ru-RU" sz="2000" b="1" kern="1200" dirty="0">
              <a:solidFill>
                <a:schemeClr val="tx1"/>
              </a:solidFill>
              <a:latin typeface="Times New Roman" panose="02020603050405020304" pitchFamily="18" charset="0"/>
              <a:cs typeface="Times New Roman" panose="02020603050405020304" pitchFamily="18" charset="0"/>
            </a:rPr>
            <a:t>тыс. тенге</a:t>
          </a:r>
          <a:endParaRPr lang="ru-RU" sz="2000" b="1" kern="1200" dirty="0">
            <a:solidFill>
              <a:schemeClr val="tx1"/>
            </a:solidFill>
            <a:latin typeface="Arial" pitchFamily="34" charset="0"/>
            <a:cs typeface="Arial" pitchFamily="34" charset="0"/>
          </a:endParaRPr>
        </a:p>
      </dsp:txBody>
      <dsp:txXfrm rot="-5400000">
        <a:off x="1153932" y="52693"/>
        <a:ext cx="7581190" cy="974032"/>
      </dsp:txXfrm>
    </dsp:sp>
    <dsp:sp modelId="{F749B99B-3649-4D16-A390-DC5CDC8A8AE4}">
      <dsp:nvSpPr>
        <dsp:cNvPr id="0" name=""/>
        <dsp:cNvSpPr/>
      </dsp:nvSpPr>
      <dsp:spPr>
        <a:xfrm rot="5400000">
          <a:off x="-251935" y="2254797"/>
          <a:ext cx="1660643" cy="1162450"/>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ru-RU" sz="3200" kern="1200" dirty="0"/>
            <a:t>008</a:t>
          </a:r>
        </a:p>
      </dsp:txBody>
      <dsp:txXfrm rot="-5400000">
        <a:off x="-2838" y="2586925"/>
        <a:ext cx="1162450" cy="498193"/>
      </dsp:txXfrm>
    </dsp:sp>
    <dsp:sp modelId="{04675A45-74D0-4726-A090-7CD59185340C}">
      <dsp:nvSpPr>
        <dsp:cNvPr id="0" name=""/>
        <dsp:cNvSpPr/>
      </dsp:nvSpPr>
      <dsp:spPr>
        <a:xfrm rot="5400000">
          <a:off x="3815421" y="-1265092"/>
          <a:ext cx="2247942" cy="7547367"/>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a:solidFill>
                <a:schemeClr val="dk1">
                  <a:hueOff val="0"/>
                  <a:satOff val="0"/>
                  <a:lumOff val="0"/>
                  <a:alphaOff val="0"/>
                </a:schemeClr>
              </a:solidFill>
              <a:latin typeface="+mn-lt"/>
              <a:ea typeface="+mn-ea"/>
              <a:cs typeface="+mn-cs"/>
            </a:rPr>
            <a:t>По программе 008 «Освещение улиц населенных пунктов» предусмотрено  - </a:t>
          </a:r>
          <a:r>
            <a:rPr lang="ru-RU" sz="2000" kern="1200" dirty="0">
              <a:solidFill>
                <a:srgbClr val="FF0000"/>
              </a:solidFill>
              <a:latin typeface="+mn-lt"/>
              <a:ea typeface="+mn-ea"/>
              <a:cs typeface="+mn-cs"/>
            </a:rPr>
            <a:t>4 497,0 </a:t>
          </a:r>
          <a:r>
            <a:rPr lang="ru-RU" sz="2000" kern="1200" dirty="0">
              <a:solidFill>
                <a:schemeClr val="dk1">
                  <a:hueOff val="0"/>
                  <a:satOff val="0"/>
                  <a:lumOff val="0"/>
                  <a:alphaOff val="0"/>
                </a:schemeClr>
              </a:solidFill>
              <a:latin typeface="+mn-lt"/>
              <a:ea typeface="+mn-ea"/>
              <a:cs typeface="+mn-cs"/>
            </a:rPr>
            <a:t>тыс. тенге:</a:t>
          </a:r>
        </a:p>
        <a:p>
          <a:pPr marL="171450" lvl="1" indent="-171450" algn="l" defTabSz="800100">
            <a:lnSpc>
              <a:spcPct val="90000"/>
            </a:lnSpc>
            <a:spcBef>
              <a:spcPct val="0"/>
            </a:spcBef>
            <a:spcAft>
              <a:spcPct val="15000"/>
            </a:spcAft>
            <a:buChar char="•"/>
          </a:pPr>
          <a:r>
            <a:rPr lang="ru-RU" sz="1800" kern="1200" dirty="0">
              <a:solidFill>
                <a:schemeClr val="dk1">
                  <a:hueOff val="0"/>
                  <a:satOff val="0"/>
                  <a:lumOff val="0"/>
                  <a:alphaOff val="0"/>
                </a:schemeClr>
              </a:solidFill>
              <a:latin typeface="+mn-lt"/>
              <a:ea typeface="+mn-ea"/>
              <a:cs typeface="+mn-cs"/>
            </a:rPr>
            <a:t>Оплата электроэнергии за уличное освещение  (165 </a:t>
          </a:r>
          <a:r>
            <a:rPr lang="ru-RU" sz="1800" kern="1200" dirty="0" err="1">
              <a:solidFill>
                <a:schemeClr val="dk1">
                  <a:hueOff val="0"/>
                  <a:satOff val="0"/>
                  <a:lumOff val="0"/>
                  <a:alphaOff val="0"/>
                </a:schemeClr>
              </a:solidFill>
              <a:latin typeface="+mn-lt"/>
              <a:ea typeface="+mn-ea"/>
              <a:cs typeface="+mn-cs"/>
            </a:rPr>
            <a:t>светоточек</a:t>
          </a:r>
          <a:r>
            <a:rPr lang="ru-RU" sz="1800" kern="1200" dirty="0">
              <a:solidFill>
                <a:schemeClr val="dk1">
                  <a:hueOff val="0"/>
                  <a:satOff val="0"/>
                  <a:lumOff val="0"/>
                  <a:alphaOff val="0"/>
                </a:schemeClr>
              </a:solidFill>
              <a:latin typeface="+mn-lt"/>
              <a:ea typeface="+mn-ea"/>
              <a:cs typeface="+mn-cs"/>
            </a:rPr>
            <a:t>)  - 2600,0 тыс. тенге, </a:t>
          </a:r>
          <a:r>
            <a:rPr lang="ru-RU" sz="1800" b="0" kern="1200" dirty="0">
              <a:latin typeface="Times New Roman" panose="02020603050405020304" pitchFamily="18" charset="0"/>
              <a:cs typeface="Times New Roman" panose="02020603050405020304" pitchFamily="18" charset="0"/>
            </a:rPr>
            <a:t>исполнение за 8 месяцев составило – </a:t>
          </a:r>
          <a:r>
            <a:rPr lang="ru-RU" sz="1800" b="0" kern="1200" dirty="0">
              <a:solidFill>
                <a:srgbClr val="FF0000"/>
              </a:solidFill>
              <a:latin typeface="Times New Roman" panose="02020603050405020304" pitchFamily="18" charset="0"/>
              <a:cs typeface="Times New Roman" panose="02020603050405020304" pitchFamily="18" charset="0"/>
            </a:rPr>
            <a:t>1 623,1 </a:t>
          </a:r>
          <a:r>
            <a:rPr lang="ru-RU" sz="1800" b="0" kern="1200" dirty="0">
              <a:solidFill>
                <a:schemeClr val="tx1"/>
              </a:solidFill>
              <a:latin typeface="Times New Roman" panose="02020603050405020304" pitchFamily="18" charset="0"/>
              <a:cs typeface="Times New Roman" panose="02020603050405020304" pitchFamily="18" charset="0"/>
            </a:rPr>
            <a:t>тыс. тенге</a:t>
          </a:r>
          <a:endParaRPr lang="ru-RU" sz="1800" b="0" kern="1200" dirty="0">
            <a:solidFill>
              <a:schemeClr val="dk1">
                <a:hueOff val="0"/>
                <a:satOff val="0"/>
                <a:lumOff val="0"/>
                <a:alphaOff val="0"/>
              </a:schemeClr>
            </a:solidFill>
            <a:latin typeface="+mn-lt"/>
            <a:ea typeface="+mn-ea"/>
            <a:cs typeface="+mn-cs"/>
          </a:endParaRPr>
        </a:p>
        <a:p>
          <a:pPr marL="171450" lvl="1" indent="-171450" algn="l" defTabSz="800100">
            <a:lnSpc>
              <a:spcPct val="90000"/>
            </a:lnSpc>
            <a:spcBef>
              <a:spcPct val="0"/>
            </a:spcBef>
            <a:spcAft>
              <a:spcPct val="15000"/>
            </a:spcAft>
            <a:buChar char="•"/>
          </a:pPr>
          <a:r>
            <a:rPr lang="ru-RU" sz="1800" kern="1200" dirty="0">
              <a:solidFill>
                <a:schemeClr val="dk1">
                  <a:hueOff val="0"/>
                  <a:satOff val="0"/>
                  <a:lumOff val="0"/>
                  <a:alphaOff val="0"/>
                </a:schemeClr>
              </a:solidFill>
              <a:latin typeface="+mn-lt"/>
              <a:ea typeface="+mn-ea"/>
              <a:cs typeface="+mn-cs"/>
            </a:rPr>
            <a:t>Текущий ремонт и обслуживание ЛЭП – 599,0 тыс. тенге, </a:t>
          </a:r>
          <a:r>
            <a:rPr lang="ru-RU" sz="1800" b="1" kern="1200" dirty="0">
              <a:latin typeface="Times New Roman" panose="02020603050405020304" pitchFamily="18" charset="0"/>
              <a:cs typeface="Times New Roman" panose="02020603050405020304" pitchFamily="18" charset="0"/>
            </a:rPr>
            <a:t>исполнение за 8 месяцев составило – </a:t>
          </a:r>
          <a:r>
            <a:rPr lang="ru-RU" sz="1800" b="1" kern="1200" dirty="0">
              <a:solidFill>
                <a:srgbClr val="FF0000"/>
              </a:solidFill>
              <a:latin typeface="Times New Roman" panose="02020603050405020304" pitchFamily="18" charset="0"/>
              <a:cs typeface="Times New Roman" panose="02020603050405020304" pitchFamily="18" charset="0"/>
            </a:rPr>
            <a:t>1 695,2  </a:t>
          </a:r>
          <a:r>
            <a:rPr lang="ru-RU" sz="1800" b="1" kern="1200" dirty="0">
              <a:solidFill>
                <a:schemeClr val="tx1"/>
              </a:solidFill>
              <a:latin typeface="Times New Roman" panose="02020603050405020304" pitchFamily="18" charset="0"/>
              <a:cs typeface="Times New Roman" panose="02020603050405020304" pitchFamily="18" charset="0"/>
            </a:rPr>
            <a:t>тыс. тенге</a:t>
          </a:r>
          <a:endParaRPr lang="ru-RU" sz="1800" kern="1200" dirty="0">
            <a:solidFill>
              <a:schemeClr val="dk1">
                <a:hueOff val="0"/>
                <a:satOff val="0"/>
                <a:lumOff val="0"/>
                <a:alphaOff val="0"/>
              </a:schemeClr>
            </a:solidFill>
            <a:latin typeface="+mn-lt"/>
            <a:ea typeface="+mn-ea"/>
            <a:cs typeface="+mn-cs"/>
          </a:endParaRPr>
        </a:p>
        <a:p>
          <a:pPr marL="114300" lvl="1" indent="-114300" algn="l" defTabSz="533400">
            <a:lnSpc>
              <a:spcPct val="90000"/>
            </a:lnSpc>
            <a:spcBef>
              <a:spcPct val="0"/>
            </a:spcBef>
            <a:spcAft>
              <a:spcPct val="15000"/>
            </a:spcAft>
            <a:buChar char="•"/>
          </a:pPr>
          <a:endParaRPr lang="ru-RU" sz="1200" kern="1200" dirty="0"/>
        </a:p>
        <a:p>
          <a:pPr marL="114300" lvl="1" indent="-114300" algn="l" defTabSz="533400">
            <a:lnSpc>
              <a:spcPct val="90000"/>
            </a:lnSpc>
            <a:spcBef>
              <a:spcPct val="0"/>
            </a:spcBef>
            <a:spcAft>
              <a:spcPct val="15000"/>
            </a:spcAft>
            <a:buChar char="•"/>
          </a:pPr>
          <a:endParaRPr lang="ru-RU" sz="1200" kern="1200" dirty="0"/>
        </a:p>
      </dsp:txBody>
      <dsp:txXfrm rot="-5400000">
        <a:off x="1165709" y="1494355"/>
        <a:ext cx="7437632" cy="202847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8E348-55BA-40A5-BD18-CDBF793BFB03}">
      <dsp:nvSpPr>
        <dsp:cNvPr id="0" name=""/>
        <dsp:cNvSpPr/>
      </dsp:nvSpPr>
      <dsp:spPr>
        <a:xfrm rot="5400000">
          <a:off x="-241572" y="244229"/>
          <a:ext cx="1610483" cy="112733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685" tIns="19685" rIns="19685" bIns="19685" numCol="1" spcCol="1270" anchor="ctr" anchorCtr="0">
          <a:noAutofit/>
        </a:bodyPr>
        <a:lstStyle/>
        <a:p>
          <a:pPr marL="0" lvl="0" indent="0" algn="ctr" defTabSz="1377950">
            <a:lnSpc>
              <a:spcPct val="90000"/>
            </a:lnSpc>
            <a:spcBef>
              <a:spcPct val="0"/>
            </a:spcBef>
            <a:spcAft>
              <a:spcPct val="35000"/>
            </a:spcAft>
            <a:buNone/>
          </a:pPr>
          <a:r>
            <a:rPr lang="ru-RU" sz="3100" kern="1200" dirty="0"/>
            <a:t>08</a:t>
          </a:r>
        </a:p>
      </dsp:txBody>
      <dsp:txXfrm rot="-5400000">
        <a:off x="1" y="566325"/>
        <a:ext cx="1127338" cy="483145"/>
      </dsp:txXfrm>
    </dsp:sp>
    <dsp:sp modelId="{D6F8E3E9-987F-4028-9338-7B775E0BFFF9}">
      <dsp:nvSpPr>
        <dsp:cNvPr id="0" name=""/>
        <dsp:cNvSpPr/>
      </dsp:nvSpPr>
      <dsp:spPr>
        <a:xfrm rot="5400000">
          <a:off x="4342723" y="-2741742"/>
          <a:ext cx="1046814" cy="6530298"/>
        </a:xfrm>
        <a:prstGeom prst="round2Same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ru-RU" sz="2000" kern="1200" dirty="0">
              <a:latin typeface="Arial" pitchFamily="34" charset="0"/>
              <a:cs typeface="Arial" pitchFamily="34" charset="0"/>
            </a:rPr>
            <a:t>Расходы по функциональной группе 08 «Культура, спорт, туризм и информационное пространство» на 2026 год предусмотрены в сумме </a:t>
          </a:r>
          <a:r>
            <a:rPr lang="ru-RU" sz="2000" kern="1200" dirty="0">
              <a:solidFill>
                <a:srgbClr val="FF0000"/>
              </a:solidFill>
              <a:latin typeface="Arial" pitchFamily="34" charset="0"/>
              <a:cs typeface="Arial" pitchFamily="34" charset="0"/>
            </a:rPr>
            <a:t>- 400 </a:t>
          </a:r>
          <a:r>
            <a:rPr lang="ru-RU" sz="2000" kern="1200" dirty="0">
              <a:latin typeface="Arial" pitchFamily="34" charset="0"/>
              <a:cs typeface="Arial" pitchFamily="34" charset="0"/>
            </a:rPr>
            <a:t>тыс. тенге, исполнение за 4 месяца составило – 0 тенге</a:t>
          </a:r>
        </a:p>
        <a:p>
          <a:pPr marL="228600" lvl="1" indent="-228600" algn="l" defTabSz="1066800">
            <a:lnSpc>
              <a:spcPct val="90000"/>
            </a:lnSpc>
            <a:spcBef>
              <a:spcPct val="0"/>
            </a:spcBef>
            <a:spcAft>
              <a:spcPct val="15000"/>
            </a:spcAft>
            <a:buChar char="•"/>
          </a:pPr>
          <a:endParaRPr lang="ru-RU" sz="2400" kern="1200" dirty="0">
            <a:latin typeface="Arial" pitchFamily="34" charset="0"/>
            <a:cs typeface="Arial" pitchFamily="34" charset="0"/>
          </a:endParaRPr>
        </a:p>
        <a:p>
          <a:pPr marL="228600" lvl="1" indent="-228600" algn="l" defTabSz="1066800">
            <a:lnSpc>
              <a:spcPct val="90000"/>
            </a:lnSpc>
            <a:spcBef>
              <a:spcPct val="0"/>
            </a:spcBef>
            <a:spcAft>
              <a:spcPct val="15000"/>
            </a:spcAft>
            <a:buChar char="•"/>
          </a:pPr>
          <a:r>
            <a:rPr lang="ru-RU" sz="2400" kern="1200" dirty="0">
              <a:latin typeface="Arial" pitchFamily="34" charset="0"/>
              <a:cs typeface="Arial" pitchFamily="34" charset="0"/>
            </a:rPr>
            <a:t>  </a:t>
          </a:r>
        </a:p>
      </dsp:txBody>
      <dsp:txXfrm rot="-5400000">
        <a:off x="1600982" y="51100"/>
        <a:ext cx="6479197" cy="944612"/>
      </dsp:txXfrm>
    </dsp:sp>
    <dsp:sp modelId="{F749B99B-3649-4D16-A390-DC5CDC8A8AE4}">
      <dsp:nvSpPr>
        <dsp:cNvPr id="0" name=""/>
        <dsp:cNvSpPr/>
      </dsp:nvSpPr>
      <dsp:spPr>
        <a:xfrm rot="5400000">
          <a:off x="-396580" y="2145919"/>
          <a:ext cx="1925639" cy="1127338"/>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ru-RU" sz="3200" kern="1200" dirty="0"/>
            <a:t>006            028</a:t>
          </a:r>
        </a:p>
      </dsp:txBody>
      <dsp:txXfrm rot="-5400000">
        <a:off x="2571" y="2310437"/>
        <a:ext cx="1127338" cy="798301"/>
      </dsp:txXfrm>
    </dsp:sp>
    <dsp:sp modelId="{04675A45-74D0-4726-A090-7CD59185340C}">
      <dsp:nvSpPr>
        <dsp:cNvPr id="0" name=""/>
        <dsp:cNvSpPr/>
      </dsp:nvSpPr>
      <dsp:spPr>
        <a:xfrm rot="5400000">
          <a:off x="3909285" y="-1466048"/>
          <a:ext cx="2093743" cy="7657637"/>
        </a:xfrm>
        <a:prstGeom prst="round2SameRect">
          <a:avLst/>
        </a:prstGeom>
        <a:no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ru-RU" sz="1600" kern="1200" dirty="0">
              <a:latin typeface="Arial" pitchFamily="34" charset="0"/>
              <a:cs typeface="Arial" pitchFamily="34" charset="0"/>
            </a:rPr>
            <a:t>По программе 006   «Поддержка культурно-досуговой работы» -200 тыс. тенге,  исполнение за 8 месяца составило – 172,0 тенге:</a:t>
          </a:r>
        </a:p>
        <a:p>
          <a:pPr marL="171450" lvl="1" indent="-171450" algn="l" defTabSz="711200">
            <a:lnSpc>
              <a:spcPct val="90000"/>
            </a:lnSpc>
            <a:spcBef>
              <a:spcPct val="0"/>
            </a:spcBef>
            <a:spcAft>
              <a:spcPct val="15000"/>
            </a:spcAft>
            <a:buChar char="•"/>
          </a:pPr>
          <a:r>
            <a:rPr lang="ru-RU" sz="1600" kern="1200" dirty="0">
              <a:latin typeface="Arial" pitchFamily="34" charset="0"/>
              <a:cs typeface="Arial" pitchFamily="34" charset="0"/>
            </a:rPr>
            <a:t>организация спортивных мероприятии приобретение грамот, кубков, призов</a:t>
          </a:r>
        </a:p>
        <a:p>
          <a:pPr marL="171450" lvl="1" indent="-171450" algn="l" defTabSz="711200">
            <a:lnSpc>
              <a:spcPct val="90000"/>
            </a:lnSpc>
            <a:spcBef>
              <a:spcPct val="0"/>
            </a:spcBef>
            <a:spcAft>
              <a:spcPct val="15000"/>
            </a:spcAft>
            <a:buChar char="•"/>
          </a:pPr>
          <a:r>
            <a:rPr lang="ru-RU" sz="1600" kern="1200" dirty="0">
              <a:latin typeface="Arial" pitchFamily="34" charset="0"/>
              <a:cs typeface="Arial" pitchFamily="34" charset="0"/>
            </a:rPr>
            <a:t>По программе 028   «Проведение физкультурно-оздоровительных и спортивных мероприятий на местном уровне» -200 тыс. тенге, исполнение за 8 месяца составило – 0 тенге;</a:t>
          </a:r>
        </a:p>
        <a:p>
          <a:pPr marL="171450" lvl="1" indent="-171450" algn="l" defTabSz="711200">
            <a:lnSpc>
              <a:spcPct val="90000"/>
            </a:lnSpc>
            <a:spcBef>
              <a:spcPct val="0"/>
            </a:spcBef>
            <a:spcAft>
              <a:spcPct val="15000"/>
            </a:spcAft>
            <a:buChar char="•"/>
          </a:pPr>
          <a:r>
            <a:rPr lang="ru-RU" sz="1600" kern="1200" dirty="0">
              <a:latin typeface="Arial" pitchFamily="34" charset="0"/>
              <a:cs typeface="Arial" pitchFamily="34" charset="0"/>
            </a:rPr>
            <a:t> организация спортивных мероприятии приобретение грамот, кубков, призов,</a:t>
          </a:r>
          <a:r>
            <a:rPr lang="ru-RU" sz="1800" kern="1200" dirty="0">
              <a:latin typeface="Arial" pitchFamily="34" charset="0"/>
              <a:cs typeface="Arial" pitchFamily="34" charset="0"/>
            </a:rPr>
            <a:t> </a:t>
          </a:r>
          <a:endParaRPr lang="ru-RU" sz="1400" kern="1200" dirty="0">
            <a:latin typeface="Arial" pitchFamily="34" charset="0"/>
            <a:cs typeface="Arial" pitchFamily="34" charset="0"/>
          </a:endParaRPr>
        </a:p>
      </dsp:txBody>
      <dsp:txXfrm rot="-5400000">
        <a:off x="1127338" y="1418107"/>
        <a:ext cx="7555429" cy="188932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C46DFB-38F0-436A-94A2-9495D27CFE19}" type="datetimeFigureOut">
              <a:rPr lang="en-US" smtClean="0"/>
              <a:t>9/8/2026</a:t>
            </a:fld>
            <a:endParaRPr lang="en-US"/>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9EC210-5AC0-4F03-9190-A34FAEFA2966}" type="slidenum">
              <a:rPr lang="en-US" smtClean="0"/>
              <a:t>‹#›</a:t>
            </a:fld>
            <a:endParaRPr lang="en-US"/>
          </a:p>
        </p:txBody>
      </p:sp>
    </p:spTree>
    <p:extLst>
      <p:ext uri="{BB962C8B-B14F-4D97-AF65-F5344CB8AC3E}">
        <p14:creationId xmlns:p14="http://schemas.microsoft.com/office/powerpoint/2010/main" val="3513436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2</a:t>
            </a:fld>
            <a:endParaRPr lang="en-US"/>
          </a:p>
        </p:txBody>
      </p:sp>
    </p:spTree>
    <p:extLst>
      <p:ext uri="{BB962C8B-B14F-4D97-AF65-F5344CB8AC3E}">
        <p14:creationId xmlns:p14="http://schemas.microsoft.com/office/powerpoint/2010/main" val="3567039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759EC210-5AC0-4F03-9190-A34FAEFA2966}" type="slidenum">
              <a:rPr lang="en-US" smtClean="0"/>
              <a:t>3</a:t>
            </a:fld>
            <a:endParaRPr lang="en-US"/>
          </a:p>
        </p:txBody>
      </p:sp>
    </p:spTree>
    <p:extLst>
      <p:ext uri="{BB962C8B-B14F-4D97-AF65-F5344CB8AC3E}">
        <p14:creationId xmlns:p14="http://schemas.microsoft.com/office/powerpoint/2010/main" val="33667482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4</a:t>
            </a:fld>
            <a:endParaRPr lang="en-US"/>
          </a:p>
        </p:txBody>
      </p:sp>
    </p:spTree>
    <p:extLst>
      <p:ext uri="{BB962C8B-B14F-4D97-AF65-F5344CB8AC3E}">
        <p14:creationId xmlns:p14="http://schemas.microsoft.com/office/powerpoint/2010/main" val="3145153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5</a:t>
            </a:fld>
            <a:endParaRPr lang="en-US"/>
          </a:p>
        </p:txBody>
      </p:sp>
    </p:spTree>
    <p:extLst>
      <p:ext uri="{BB962C8B-B14F-4D97-AF65-F5344CB8AC3E}">
        <p14:creationId xmlns:p14="http://schemas.microsoft.com/office/powerpoint/2010/main" val="2698733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7</a:t>
            </a:fld>
            <a:endParaRPr lang="en-US"/>
          </a:p>
        </p:txBody>
      </p:sp>
    </p:spTree>
    <p:extLst>
      <p:ext uri="{BB962C8B-B14F-4D97-AF65-F5344CB8AC3E}">
        <p14:creationId xmlns:p14="http://schemas.microsoft.com/office/powerpoint/2010/main" val="2439856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8</a:t>
            </a:fld>
            <a:endParaRPr lang="en-US"/>
          </a:p>
        </p:txBody>
      </p:sp>
    </p:spTree>
    <p:extLst>
      <p:ext uri="{BB962C8B-B14F-4D97-AF65-F5344CB8AC3E}">
        <p14:creationId xmlns:p14="http://schemas.microsoft.com/office/powerpoint/2010/main" val="19557658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759EC210-5AC0-4F03-9190-A34FAEFA2966}" type="slidenum">
              <a:rPr lang="en-US" smtClean="0"/>
              <a:t>10</a:t>
            </a:fld>
            <a:endParaRPr lang="en-US"/>
          </a:p>
        </p:txBody>
      </p:sp>
    </p:spTree>
    <p:extLst>
      <p:ext uri="{BB962C8B-B14F-4D97-AF65-F5344CB8AC3E}">
        <p14:creationId xmlns:p14="http://schemas.microsoft.com/office/powerpoint/2010/main" val="1200102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11</a:t>
            </a:fld>
            <a:endParaRPr lang="en-US"/>
          </a:p>
        </p:txBody>
      </p:sp>
    </p:spTree>
    <p:extLst>
      <p:ext uri="{BB962C8B-B14F-4D97-AF65-F5344CB8AC3E}">
        <p14:creationId xmlns:p14="http://schemas.microsoft.com/office/powerpoint/2010/main" val="2877985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759EC210-5AC0-4F03-9190-A34FAEFA2966}" type="slidenum">
              <a:rPr lang="en-US" smtClean="0"/>
              <a:t>12</a:t>
            </a:fld>
            <a:endParaRPr lang="en-US"/>
          </a:p>
        </p:txBody>
      </p:sp>
    </p:spTree>
    <p:extLst>
      <p:ext uri="{BB962C8B-B14F-4D97-AF65-F5344CB8AC3E}">
        <p14:creationId xmlns:p14="http://schemas.microsoft.com/office/powerpoint/2010/main" val="10977398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5B106E36-FD25-4E2D-B0AA-010F637433A0}" type="datetimeFigureOut">
              <a:rPr lang="ru-RU" smtClean="0"/>
              <a:pPr/>
              <a:t>08.09.2026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08.09.2026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5.png"/><Relationship Id="rId4" Type="http://schemas.openxmlformats.org/officeDocument/2006/relationships/diagramLayout" Target="../diagrams/layout2.xml"/><Relationship Id="rId9"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hyperlink" Target="https://www.google.com/imgres?imgurl=https://abcbiznes.ru/wp-content/uploads/2014/06/1402942938_1.jpg&amp;imgrefurl=https://abcbiznes.ru/biznes-idei/400-mini-futbolnoe-pole-i-biznes.html&amp;tbnid=QIPQAF8G5sgoTM&amp;vet=12ahUKEwjQ552xxI7vAhVGtioKHX02Ca8QMygAegUIARCkAQ..i&amp;docid=I8pqm50SGdjMmM&amp;w=600&amp;h=450&amp;q=%D1%84%D0%BE%D1%82%D0%BE%20%D0%BC%D0%B8%D0%BD%D0%B8%D1%84%D1%83%D1%82%D0%B1%D0%BE%D0%BB%D1%8C%D0%BD%D0%BE%D0%B5%20%D0%BF%D0%BE%D0%BB%D0%B5&amp;ved=2ahUKEwjQ552xxI7vAhVGtioKHX02Ca8QMygAegUIARCkAQ" TargetMode="Externa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1916832"/>
            <a:ext cx="8305800" cy="4752528"/>
          </a:xfrm>
        </p:spPr>
        <p:txBody>
          <a:bodyPr>
            <a:normAutofit/>
          </a:bodyPr>
          <a:lstStyle/>
          <a:p>
            <a:br>
              <a:rPr lang="ru-RU" sz="4400" b="1" dirty="0">
                <a:solidFill>
                  <a:srgbClr val="002060"/>
                </a:solidFill>
                <a:latin typeface="Arial" pitchFamily="34" charset="0"/>
                <a:cs typeface="Arial" pitchFamily="34" charset="0"/>
              </a:rPr>
            </a:br>
            <a:r>
              <a:rPr lang="ru-RU" sz="4900" b="1" dirty="0">
                <a:solidFill>
                  <a:srgbClr val="002060"/>
                </a:solidFill>
                <a:latin typeface="Arial" pitchFamily="34" charset="0"/>
                <a:cs typeface="Arial" pitchFamily="34" charset="0"/>
              </a:rPr>
              <a:t>ГРАЖДАНСКИИ БЮДЖЕТ</a:t>
            </a:r>
            <a:br>
              <a:rPr lang="ru-RU" sz="4400" b="1" dirty="0">
                <a:solidFill>
                  <a:srgbClr val="002060"/>
                </a:solidFill>
                <a:latin typeface="Arial" pitchFamily="34" charset="0"/>
                <a:cs typeface="Arial" pitchFamily="34" charset="0"/>
              </a:rPr>
            </a:br>
            <a:r>
              <a:rPr lang="ru-RU" sz="4400" b="1" dirty="0">
                <a:solidFill>
                  <a:srgbClr val="002060"/>
                </a:solidFill>
                <a:latin typeface="Arial" pitchFamily="34" charset="0"/>
                <a:cs typeface="Arial" pitchFamily="34" charset="0"/>
              </a:rPr>
              <a:t>	</a:t>
            </a:r>
            <a:r>
              <a:rPr lang="ru-RU" sz="4400" b="1" dirty="0" err="1">
                <a:solidFill>
                  <a:srgbClr val="002060"/>
                </a:solidFill>
                <a:latin typeface="Arial" pitchFamily="34" charset="0"/>
                <a:cs typeface="Arial" pitchFamily="34" charset="0"/>
              </a:rPr>
              <a:t>Кызылкаинского</a:t>
            </a:r>
            <a:br>
              <a:rPr lang="ru-RU" sz="4400" b="1" dirty="0">
                <a:solidFill>
                  <a:srgbClr val="002060"/>
                </a:solidFill>
                <a:latin typeface="Arial" pitchFamily="34" charset="0"/>
                <a:cs typeface="Arial" pitchFamily="34" charset="0"/>
              </a:rPr>
            </a:br>
            <a:r>
              <a:rPr lang="ru-RU" b="1" dirty="0">
                <a:solidFill>
                  <a:srgbClr val="002060"/>
                </a:solidFill>
                <a:latin typeface="Arial" pitchFamily="34" charset="0"/>
                <a:cs typeface="Arial" pitchFamily="34" charset="0"/>
              </a:rPr>
              <a:t>       сельского округа</a:t>
            </a:r>
            <a:r>
              <a:rPr lang="ru-RU" sz="4400" b="1" dirty="0">
                <a:solidFill>
                  <a:srgbClr val="002060"/>
                </a:solidFill>
                <a:latin typeface="Arial" pitchFamily="34" charset="0"/>
                <a:cs typeface="Arial" pitchFamily="34" charset="0"/>
              </a:rPr>
              <a:t>	</a:t>
            </a:r>
            <a:br>
              <a:rPr lang="ru-RU" sz="4400" b="1" dirty="0">
                <a:solidFill>
                  <a:srgbClr val="002060"/>
                </a:solidFill>
                <a:latin typeface="Arial" pitchFamily="34" charset="0"/>
                <a:cs typeface="Arial" pitchFamily="34" charset="0"/>
              </a:rPr>
            </a:br>
            <a:r>
              <a:rPr lang="ru-RU" sz="4400" b="1" dirty="0">
                <a:solidFill>
                  <a:srgbClr val="002060"/>
                </a:solidFill>
                <a:latin typeface="Arial" pitchFamily="34" charset="0"/>
                <a:cs typeface="Arial" pitchFamily="34" charset="0"/>
              </a:rPr>
              <a:t>за 2026 год</a:t>
            </a:r>
            <a:br>
              <a:rPr lang="ru-RU" dirty="0">
                <a:solidFill>
                  <a:srgbClr val="002060"/>
                </a:solidFill>
              </a:rPr>
            </a:br>
            <a:endParaRPr lang="ru-RU" dirty="0">
              <a:solidFill>
                <a:srgbClr val="002060"/>
              </a:solidFill>
            </a:endParaRPr>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2695" y="0"/>
            <a:ext cx="1938610" cy="19168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stretch>
            <a:fillRect/>
          </a:stretch>
        </p:blipFill>
        <p:spPr>
          <a:xfrm>
            <a:off x="456843" y="332656"/>
            <a:ext cx="8230313" cy="1008112"/>
          </a:xfrm>
          <a:prstGeom prst="rect">
            <a:avLst/>
          </a:prstGeom>
          <a:solidFill>
            <a:srgbClr val="00B0F0"/>
          </a:solidFill>
          <a:ln>
            <a:solidFill>
              <a:srgbClr val="00B0F0"/>
            </a:solidFill>
          </a:ln>
        </p:spPr>
      </p:pic>
      <p:sp>
        <p:nvSpPr>
          <p:cNvPr id="5" name="Прямоугольник 4"/>
          <p:cNvSpPr/>
          <p:nvPr/>
        </p:nvSpPr>
        <p:spPr>
          <a:xfrm>
            <a:off x="611560" y="1997839"/>
            <a:ext cx="7992888" cy="3108543"/>
          </a:xfrm>
          <a:prstGeom prst="rect">
            <a:avLst/>
          </a:prstGeom>
        </p:spPr>
        <p:txBody>
          <a:bodyPr wrap="square">
            <a:spAutoFit/>
          </a:bodyPr>
          <a:lstStyle/>
          <a:p>
            <a:pPr lvl="0" indent="360363" algn="just">
              <a:spcBef>
                <a:spcPct val="20000"/>
              </a:spcBef>
              <a:buClr>
                <a:srgbClr val="31B6FD"/>
              </a:buClr>
              <a:buSzPct val="100000"/>
            </a:pPr>
            <a:r>
              <a:rPr lang="ru-RU" sz="2800" dirty="0">
                <a:solidFill>
                  <a:srgbClr val="073E87">
                    <a:lumMod val="75000"/>
                  </a:srgbClr>
                </a:solidFill>
                <a:latin typeface="Arial" panose="020B0604020202020204" pitchFamily="34" charset="0"/>
                <a:cs typeface="Arial" panose="020B0604020202020204" pitchFamily="34" charset="0"/>
              </a:rPr>
              <a:t>Вашему вниманию представлен гражданский бюджет </a:t>
            </a:r>
            <a:r>
              <a:rPr lang="ru-RU" sz="2800" dirty="0" err="1">
                <a:solidFill>
                  <a:srgbClr val="073E87">
                    <a:lumMod val="75000"/>
                  </a:srgbClr>
                </a:solidFill>
                <a:latin typeface="Arial" panose="020B0604020202020204" pitchFamily="34" charset="0"/>
                <a:cs typeface="Arial" panose="020B0604020202020204" pitchFamily="34" charset="0"/>
              </a:rPr>
              <a:t>Кызылкаинского</a:t>
            </a:r>
            <a:r>
              <a:rPr lang="ru-RU" sz="2800" dirty="0">
                <a:solidFill>
                  <a:srgbClr val="073E87">
                    <a:lumMod val="75000"/>
                  </a:srgbClr>
                </a:solidFill>
                <a:latin typeface="Arial" panose="020B0604020202020204" pitchFamily="34" charset="0"/>
                <a:cs typeface="Arial" panose="020B0604020202020204" pitchFamily="34" charset="0"/>
              </a:rPr>
              <a:t> сельского округа за 8 месяцев 2026 года, в рамках которого Вы можете ознакомиться с исполнением местного бюджета, основными направлениями расходования бюджетных средств округа.</a:t>
            </a:r>
          </a:p>
        </p:txBody>
      </p:sp>
    </p:spTree>
    <p:extLst>
      <p:ext uri="{BB962C8B-B14F-4D97-AF65-F5344CB8AC3E}">
        <p14:creationId xmlns:p14="http://schemas.microsoft.com/office/powerpoint/2010/main" val="414244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88640"/>
            <a:ext cx="8507288" cy="648072"/>
          </a:xfrm>
        </p:spPr>
        <p:txBody>
          <a:bodyPr>
            <a:normAutofit fontScale="90000"/>
          </a:bodyPr>
          <a:lstStyle/>
          <a:p>
            <a:br>
              <a:rPr lang="ru-RU" sz="2200" b="1" dirty="0">
                <a:solidFill>
                  <a:srgbClr val="002060"/>
                </a:solidFill>
                <a:latin typeface="Arial" pitchFamily="34" charset="0"/>
                <a:cs typeface="Arial" pitchFamily="34" charset="0"/>
              </a:rPr>
            </a:br>
            <a:br>
              <a:rPr lang="ru-RU" sz="2200" b="1" dirty="0">
                <a:solidFill>
                  <a:srgbClr val="002060"/>
                </a:solidFill>
                <a:latin typeface="Arial" pitchFamily="34" charset="0"/>
                <a:cs typeface="Arial" pitchFamily="34" charset="0"/>
              </a:rPr>
            </a:br>
            <a:r>
              <a:rPr lang="ru-RU" sz="2200" b="1" dirty="0">
                <a:solidFill>
                  <a:srgbClr val="002060"/>
                </a:solidFill>
                <a:latin typeface="Arial" pitchFamily="34" charset="0"/>
                <a:cs typeface="Arial" pitchFamily="34" charset="0"/>
              </a:rPr>
              <a:t>Пояснительная записка</a:t>
            </a:r>
            <a:br>
              <a:rPr lang="ru-RU" sz="2200" b="1" dirty="0">
                <a:solidFill>
                  <a:srgbClr val="002060"/>
                </a:solidFill>
                <a:latin typeface="Arial" pitchFamily="34" charset="0"/>
                <a:cs typeface="Arial" pitchFamily="34" charset="0"/>
              </a:rPr>
            </a:br>
            <a:r>
              <a:rPr lang="ru-RU" sz="2200" b="1" dirty="0">
                <a:solidFill>
                  <a:srgbClr val="002060"/>
                </a:solidFill>
                <a:latin typeface="Arial" pitchFamily="34" charset="0"/>
                <a:cs typeface="Arial" pitchFamily="34" charset="0"/>
              </a:rPr>
              <a:t>к размещению гражданского бюджета</a:t>
            </a:r>
            <a:br>
              <a:rPr lang="ru-RU" sz="2200" b="1" dirty="0">
                <a:solidFill>
                  <a:srgbClr val="002060"/>
                </a:solidFill>
                <a:latin typeface="Arial" pitchFamily="34" charset="0"/>
                <a:cs typeface="Arial" pitchFamily="34" charset="0"/>
              </a:rPr>
            </a:br>
            <a:r>
              <a:rPr lang="ru-RU" sz="2200" b="1" dirty="0">
                <a:solidFill>
                  <a:srgbClr val="002060"/>
                </a:solidFill>
                <a:latin typeface="Arial" pitchFamily="34" charset="0"/>
                <a:cs typeface="Arial" pitchFamily="34" charset="0"/>
              </a:rPr>
              <a:t>на стадии исполнения  бюджета за 2026 год</a:t>
            </a:r>
            <a:br>
              <a:rPr lang="ru-RU" sz="1400" i="1" dirty="0">
                <a:solidFill>
                  <a:srgbClr val="002060"/>
                </a:solidFill>
                <a:latin typeface="Arial" pitchFamily="34" charset="0"/>
                <a:cs typeface="Arial" pitchFamily="34" charset="0"/>
              </a:rPr>
            </a:br>
            <a:br>
              <a:rPr lang="ru-RU" sz="1400" i="1" dirty="0">
                <a:solidFill>
                  <a:srgbClr val="002060"/>
                </a:solidFill>
                <a:latin typeface="Arial" pitchFamily="34" charset="0"/>
                <a:cs typeface="Arial" pitchFamily="34" charset="0"/>
              </a:rPr>
            </a:br>
            <a:endParaRPr lang="ru-RU" sz="2000" i="1" dirty="0">
              <a:solidFill>
                <a:srgbClr val="002060"/>
              </a:solidFill>
              <a:latin typeface="Arial" pitchFamily="34" charset="0"/>
              <a:cs typeface="Arial" pitchFamily="34" charset="0"/>
            </a:endParaRPr>
          </a:p>
        </p:txBody>
      </p:sp>
      <p:sp>
        <p:nvSpPr>
          <p:cNvPr id="4" name="Прямоугольник 3"/>
          <p:cNvSpPr/>
          <p:nvPr/>
        </p:nvSpPr>
        <p:spPr>
          <a:xfrm>
            <a:off x="539552" y="1124745"/>
            <a:ext cx="8208912" cy="5793509"/>
          </a:xfrm>
          <a:prstGeom prst="rect">
            <a:avLst/>
          </a:prstGeom>
        </p:spPr>
        <p:txBody>
          <a:bodyPr wrap="square">
            <a:spAutoFit/>
          </a:bodyPr>
          <a:lstStyle/>
          <a:p>
            <a:pPr algn="just">
              <a:lnSpc>
                <a:spcPct val="107000"/>
              </a:lnSpc>
              <a:spcAft>
                <a:spcPts val="800"/>
              </a:spcAft>
            </a:pPr>
            <a:r>
              <a:rPr lang="ru-RU" sz="1600" dirty="0">
                <a:latin typeface="Times New Roman" panose="02020603050405020304" pitchFamily="18" charset="0"/>
                <a:ea typeface="Calibri" panose="020F0502020204030204" pitchFamily="34" charset="0"/>
                <a:cs typeface="Times New Roman" panose="02020603050405020304" pitchFamily="18" charset="0"/>
              </a:rPr>
              <a:t>     Согласно параграфа 3 приказа Министра финансов РК от 09  января 2018 года №15 «Об утверждении Правил и составления гражданского бюджета на стадиях бюджетного планирования и исполнения  бюджетов»</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ru-RU" sz="1600" b="1" u="sng" dirty="0">
                <a:latin typeface="Times New Roman" panose="02020603050405020304" pitchFamily="18" charset="0"/>
                <a:ea typeface="Calibri" panose="020F0502020204030204" pitchFamily="34" charset="0"/>
                <a:cs typeface="Times New Roman" panose="02020603050405020304" pitchFamily="18" charset="0"/>
              </a:rPr>
              <a:t>Исполнение по статьям расходов</a:t>
            </a:r>
          </a:p>
          <a:p>
            <a:pPr algn="just">
              <a:lnSpc>
                <a:spcPct val="107000"/>
              </a:lnSpc>
              <a:spcAft>
                <a:spcPts val="800"/>
              </a:spcAft>
            </a:pPr>
            <a:r>
              <a:rPr lang="ru-RU" sz="1600" dirty="0">
                <a:latin typeface="Times New Roman" panose="02020603050405020304" pitchFamily="18" charset="0"/>
                <a:ea typeface="Calibri" panose="020F0502020204030204" pitchFamily="34" charset="0"/>
              </a:rPr>
              <a:t>      Бюджет </a:t>
            </a:r>
            <a:r>
              <a:rPr lang="ru-RU" sz="1600" dirty="0" err="1">
                <a:latin typeface="Times New Roman" panose="02020603050405020304" pitchFamily="18" charset="0"/>
                <a:ea typeface="Calibri" panose="020F0502020204030204" pitchFamily="34" charset="0"/>
              </a:rPr>
              <a:t>Кызылкаинского</a:t>
            </a:r>
            <a:r>
              <a:rPr lang="ru-RU" sz="1600" dirty="0">
                <a:latin typeface="Times New Roman" panose="02020603050405020304" pitchFamily="18" charset="0"/>
                <a:ea typeface="Calibri" panose="020F0502020204030204" pitchFamily="34" charset="0"/>
              </a:rPr>
              <a:t> сельского округа на трехлетний период (2026-2028 годы) утвержден решением  39 сессии  районного маслихата от  18 декабря 2025 года №39/06 «О бюджетах сел, поселков и сельских округов района на 2026-2028 годы» и будет реализован на основании решения акима </a:t>
            </a:r>
            <a:r>
              <a:rPr lang="ru-RU" sz="1600" dirty="0" err="1">
                <a:latin typeface="Times New Roman" panose="02020603050405020304" pitchFamily="18" charset="0"/>
                <a:ea typeface="Calibri" panose="020F0502020204030204" pitchFamily="34" charset="0"/>
              </a:rPr>
              <a:t>Кызылкаинского</a:t>
            </a:r>
            <a:r>
              <a:rPr lang="ru-RU" sz="1600" dirty="0">
                <a:latin typeface="Times New Roman" panose="02020603050405020304" pitchFamily="18" charset="0"/>
                <a:ea typeface="Calibri" panose="020F0502020204030204" pitchFamily="34" charset="0"/>
              </a:rPr>
              <a:t> сельского округа от 31 декабря 2025 года №9 «О реализации решения районного маслихата «О бюджетах сел, поселков и сельских округов района на 2026-2028  годы». </a:t>
            </a:r>
            <a:endParaRPr lang="en-US" sz="1600" dirty="0">
              <a:latin typeface="Times New Roman" panose="02020603050405020304" pitchFamily="18" charset="0"/>
              <a:ea typeface="Calibri" panose="020F0502020204030204" pitchFamily="34" charset="0"/>
            </a:endParaRPr>
          </a:p>
          <a:p>
            <a:pPr algn="just">
              <a:spcAft>
                <a:spcPts val="800"/>
              </a:spcAft>
            </a:pPr>
            <a:r>
              <a:rPr lang="ru-RU" sz="1600" b="1" dirty="0">
                <a:latin typeface="Times New Roman" panose="02020603050405020304" pitchFamily="18" charset="0"/>
                <a:ea typeface="Calibri" panose="020F0502020204030204" pitchFamily="34" charset="0"/>
                <a:cs typeface="Times New Roman" panose="02020603050405020304" pitchFamily="18" charset="0"/>
              </a:rPr>
              <a:t>     По расходам: </a:t>
            </a:r>
            <a:r>
              <a:rPr lang="ru-RU" sz="1600" dirty="0">
                <a:latin typeface="Times New Roman" panose="02020603050405020304" pitchFamily="18" charset="0"/>
                <a:ea typeface="Calibri" panose="020F0502020204030204" pitchFamily="34" charset="0"/>
                <a:cs typeface="Times New Roman" panose="02020603050405020304" pitchFamily="18" charset="0"/>
              </a:rPr>
              <a:t>при плане на 2026 год – 70 594,0 тыс. тенге текущее исполнение за 8 месяца 2026 года в составило – 49561,8 тыс. тенге, что составляет - 70,2% от годового плана.</a:t>
            </a:r>
          </a:p>
          <a:p>
            <a:pPr algn="just">
              <a:spcAft>
                <a:spcPts val="800"/>
              </a:spcAft>
            </a:pPr>
            <a:r>
              <a:rPr lang="ru-RU" sz="1600" dirty="0">
                <a:latin typeface="Times New Roman" panose="02020603050405020304" pitchFamily="18" charset="0"/>
                <a:ea typeface="Calibri" panose="020F0502020204030204" pitchFamily="34" charset="0"/>
              </a:rPr>
              <a:t>    </a:t>
            </a:r>
            <a:r>
              <a:rPr lang="ru-RU" sz="1400" dirty="0">
                <a:latin typeface="Times New Roman" panose="02020603050405020304" pitchFamily="18" charset="0"/>
                <a:ea typeface="Calibri" panose="020F0502020204030204" pitchFamily="34" charset="0"/>
              </a:rPr>
              <a:t>За 8 месяцев текущего года средства израсходованы на выплату заработной платы госслужащих и техперсонала,  производится работы по текущему ремонту оргтехники, работы по текущему ремонту служебной автомашины, работы по текущему ремонту уличного освещения, работы по текущему ремонту видеонаблюдения с </a:t>
            </a:r>
            <a:r>
              <a:rPr lang="ru-RU" sz="1400" dirty="0" err="1">
                <a:latin typeface="Times New Roman" panose="02020603050405020304" pitchFamily="18" charset="0"/>
                <a:ea typeface="Calibri" panose="020F0502020204030204" pitchFamily="34" charset="0"/>
              </a:rPr>
              <a:t>Кызылкайын</a:t>
            </a:r>
            <a:r>
              <a:rPr lang="ru-RU" sz="1400" dirty="0">
                <a:latin typeface="Times New Roman" panose="02020603050405020304" pitchFamily="18" charset="0"/>
                <a:ea typeface="Calibri" panose="020F0502020204030204" pitchFamily="34" charset="0"/>
              </a:rPr>
              <a:t>, приобретены хозтовары, канцтовары, бумага для офисного оборудования, бензин, произведена подписка на газеты, произведена оплата за услуги связи, электроэнергию, за работы по зимнему содержанию автомобильных дорог, произведена оплата за услуги по рекультивации, вывозу и утилизации ТБО несанкционированных свалок, за работы по бурению скважины в </a:t>
            </a:r>
            <a:r>
              <a:rPr lang="ru-RU" sz="1400" dirty="0" err="1">
                <a:latin typeface="Times New Roman" panose="02020603050405020304" pitchFamily="18" charset="0"/>
                <a:ea typeface="Calibri" panose="020F0502020204030204" pitchFamily="34" charset="0"/>
              </a:rPr>
              <a:t>с.Тасаул</a:t>
            </a:r>
            <a:r>
              <a:rPr lang="ru-RU" sz="1400" dirty="0">
                <a:latin typeface="Times New Roman" panose="02020603050405020304" pitchFamily="18" charset="0"/>
                <a:ea typeface="Calibri" panose="020F0502020204030204" pitchFamily="34" charset="0"/>
              </a:rPr>
              <a:t>, услуги по проведению культурно-досуговых мероприятий</a:t>
            </a:r>
            <a:endParaRPr lang="en-US" sz="1400" dirty="0"/>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1037265800"/>
              </p:ext>
            </p:extLst>
          </p:nvPr>
        </p:nvGraphicFramePr>
        <p:xfrm>
          <a:off x="0" y="836713"/>
          <a:ext cx="9144003" cy="6444751"/>
        </p:xfrm>
        <a:graphic>
          <a:graphicData uri="http://schemas.openxmlformats.org/drawingml/2006/table">
            <a:tbl>
              <a:tblPr firstRow="1" bandRow="1">
                <a:tableStyleId>{6E25E649-3F16-4E02-A733-19D2CDBF48F0}</a:tableStyleId>
              </a:tblPr>
              <a:tblGrid>
                <a:gridCol w="3131840">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576064">
                  <a:extLst>
                    <a:ext uri="{9D8B030D-6E8A-4147-A177-3AD203B41FA5}">
                      <a16:colId xmlns:a16="http://schemas.microsoft.com/office/drawing/2014/main" val="1686467299"/>
                    </a:ext>
                  </a:extLst>
                </a:gridCol>
                <a:gridCol w="720080">
                  <a:extLst>
                    <a:ext uri="{9D8B030D-6E8A-4147-A177-3AD203B41FA5}">
                      <a16:colId xmlns:a16="http://schemas.microsoft.com/office/drawing/2014/main" val="237976327"/>
                    </a:ext>
                  </a:extLst>
                </a:gridCol>
                <a:gridCol w="576064">
                  <a:extLst>
                    <a:ext uri="{9D8B030D-6E8A-4147-A177-3AD203B41FA5}">
                      <a16:colId xmlns:a16="http://schemas.microsoft.com/office/drawing/2014/main" val="1663235539"/>
                    </a:ext>
                  </a:extLst>
                </a:gridCol>
                <a:gridCol w="720080">
                  <a:extLst>
                    <a:ext uri="{9D8B030D-6E8A-4147-A177-3AD203B41FA5}">
                      <a16:colId xmlns:a16="http://schemas.microsoft.com/office/drawing/2014/main" val="189908816"/>
                    </a:ext>
                  </a:extLst>
                </a:gridCol>
                <a:gridCol w="576064">
                  <a:extLst>
                    <a:ext uri="{9D8B030D-6E8A-4147-A177-3AD203B41FA5}">
                      <a16:colId xmlns:a16="http://schemas.microsoft.com/office/drawing/2014/main" val="20002"/>
                    </a:ext>
                  </a:extLst>
                </a:gridCol>
                <a:gridCol w="720080">
                  <a:extLst>
                    <a:ext uri="{9D8B030D-6E8A-4147-A177-3AD203B41FA5}">
                      <a16:colId xmlns:a16="http://schemas.microsoft.com/office/drawing/2014/main" val="20003"/>
                    </a:ext>
                  </a:extLst>
                </a:gridCol>
                <a:gridCol w="709849">
                  <a:extLst>
                    <a:ext uri="{9D8B030D-6E8A-4147-A177-3AD203B41FA5}">
                      <a16:colId xmlns:a16="http://schemas.microsoft.com/office/drawing/2014/main" val="20004"/>
                    </a:ext>
                  </a:extLst>
                </a:gridCol>
                <a:gridCol w="693802">
                  <a:extLst>
                    <a:ext uri="{9D8B030D-6E8A-4147-A177-3AD203B41FA5}">
                      <a16:colId xmlns:a16="http://schemas.microsoft.com/office/drawing/2014/main" val="20005"/>
                    </a:ext>
                  </a:extLst>
                </a:gridCol>
              </a:tblGrid>
              <a:tr h="0">
                <a:tc>
                  <a:txBody>
                    <a:bodyPr/>
                    <a:lstStyle/>
                    <a:p>
                      <a:pPr algn="ctr"/>
                      <a:endParaRPr lang="ru-RU" sz="2000" dirty="0">
                        <a:latin typeface="Arial" pitchFamily="34" charset="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dirty="0">
                          <a:latin typeface="Arial" pitchFamily="34" charset="0"/>
                          <a:cs typeface="Arial" pitchFamily="34" charset="0"/>
                        </a:rPr>
                        <a:t>Наименование</a:t>
                      </a:r>
                    </a:p>
                    <a:p>
                      <a:pPr algn="ctr"/>
                      <a:endParaRPr lang="ru-RU"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kern="1200" dirty="0" err="1">
                          <a:latin typeface="Arial" pitchFamily="34" charset="0"/>
                          <a:cs typeface="Arial" pitchFamily="34" charset="0"/>
                        </a:rPr>
                        <a:t>Утв.бюджет</a:t>
                      </a:r>
                      <a:r>
                        <a:rPr lang="ru-RU" sz="1200" kern="1200" dirty="0">
                          <a:latin typeface="Arial" pitchFamily="34" charset="0"/>
                          <a:cs typeface="Arial" pitchFamily="34" charset="0"/>
                        </a:rPr>
                        <a:t> 2026 год</a:t>
                      </a:r>
                      <a:endParaRPr lang="ru-RU" sz="12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0" kern="1200" dirty="0">
                          <a:solidFill>
                            <a:schemeClr val="lt1"/>
                          </a:solidFill>
                          <a:latin typeface="Arial" pitchFamily="34" charset="0"/>
                          <a:ea typeface="+mn-ea"/>
                          <a:cs typeface="Arial"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kern="1200" dirty="0">
                          <a:solidFill>
                            <a:schemeClr val="lt1"/>
                          </a:solidFill>
                          <a:latin typeface="Arial" pitchFamily="34" charset="0"/>
                          <a:ea typeface="+mn-ea"/>
                          <a:cs typeface="Arial" pitchFamily="34" charset="0"/>
                        </a:rPr>
                        <a:t>Факт пост за 8 мес. 2026 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kern="1200" dirty="0">
                          <a:solidFill>
                            <a:schemeClr val="lt1"/>
                          </a:solidFill>
                          <a:latin typeface="Arial" pitchFamily="34" charset="0"/>
                          <a:ea typeface="+mn-ea"/>
                          <a:cs typeface="Arial" pitchFamily="34" charset="0"/>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1400" kern="1200" dirty="0">
                          <a:latin typeface="Arial" pitchFamily="34" charset="0"/>
                          <a:cs typeface="Arial" pitchFamily="34" charset="0"/>
                        </a:rPr>
                        <a:t>Факт </a:t>
                      </a:r>
                      <a:r>
                        <a:rPr lang="ru-RU" sz="1400" kern="1200" dirty="0" err="1">
                          <a:latin typeface="Arial" pitchFamily="34" charset="0"/>
                          <a:cs typeface="Arial" pitchFamily="34" charset="0"/>
                        </a:rPr>
                        <a:t>пос</a:t>
                      </a:r>
                      <a:r>
                        <a:rPr lang="ru-RU" sz="1400" kern="1200" dirty="0">
                          <a:latin typeface="Arial" pitchFamily="34" charset="0"/>
                          <a:cs typeface="Arial" pitchFamily="34" charset="0"/>
                        </a:rPr>
                        <a:t> за 8 </a:t>
                      </a:r>
                      <a:r>
                        <a:rPr lang="ru-RU" sz="1400" kern="1200" dirty="0" err="1">
                          <a:latin typeface="Arial" pitchFamily="34" charset="0"/>
                          <a:cs typeface="Arial" pitchFamily="34" charset="0"/>
                        </a:rPr>
                        <a:t>мес</a:t>
                      </a:r>
                      <a:r>
                        <a:rPr lang="ru-RU" sz="1400" kern="1200" dirty="0">
                          <a:latin typeface="Arial" pitchFamily="34" charset="0"/>
                          <a:cs typeface="Arial" pitchFamily="34" charset="0"/>
                        </a:rPr>
                        <a:t> 2025 г</a:t>
                      </a:r>
                      <a:endParaRPr lang="ru-RU" sz="1400" b="0" kern="1200" dirty="0">
                        <a:solidFill>
                          <a:schemeClr val="lt1"/>
                        </a:solidFill>
                        <a:latin typeface="Arial" pitchFamily="34" charset="0"/>
                        <a:ea typeface="+mn-ea"/>
                        <a:cs typeface="Arial" pitchFamily="34"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ru-RU" sz="14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latin typeface="Arial" pitchFamily="34" charset="0"/>
                          <a:cs typeface="Arial" pitchFamily="34" charset="0"/>
                        </a:rPr>
                        <a:t>(+/-)</a:t>
                      </a:r>
                      <a:endParaRPr lang="ru-RU" sz="14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0" kern="1200" dirty="0">
                          <a:solidFill>
                            <a:schemeClr val="lt1"/>
                          </a:solidFill>
                          <a:latin typeface="Arial" pitchFamily="34" charset="0"/>
                          <a:ea typeface="+mn-ea"/>
                          <a:cs typeface="Arial" pitchFamily="34" charset="0"/>
                        </a:rPr>
                        <a:t>Факт пост за 8 </a:t>
                      </a:r>
                      <a:r>
                        <a:rPr lang="ru-RU" sz="1400" b="0" kern="1200" dirty="0" err="1">
                          <a:solidFill>
                            <a:schemeClr val="lt1"/>
                          </a:solidFill>
                          <a:latin typeface="Arial" pitchFamily="34" charset="0"/>
                          <a:ea typeface="+mn-ea"/>
                          <a:cs typeface="Arial" pitchFamily="34" charset="0"/>
                        </a:rPr>
                        <a:t>мес</a:t>
                      </a:r>
                      <a:r>
                        <a:rPr lang="ru-RU" sz="1400" b="0" kern="1200" dirty="0">
                          <a:solidFill>
                            <a:schemeClr val="lt1"/>
                          </a:solidFill>
                          <a:latin typeface="Arial" pitchFamily="34" charset="0"/>
                          <a:ea typeface="+mn-ea"/>
                          <a:cs typeface="Arial" pitchFamily="34" charset="0"/>
                        </a:rPr>
                        <a:t> 2024 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latin typeface="Arial" pitchFamily="34" charset="0"/>
                          <a:cs typeface="Arial" pitchFamily="34" charset="0"/>
                        </a:rPr>
                        <a:t>(+/-)</a:t>
                      </a:r>
                      <a:endParaRPr lang="ru-RU" sz="14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kern="1200" dirty="0">
                          <a:latin typeface="Arial" pitchFamily="34" charset="0"/>
                          <a:cs typeface="Arial" pitchFamily="34" charset="0"/>
                        </a:rPr>
                        <a:t>Факт пост за 8 </a:t>
                      </a:r>
                      <a:r>
                        <a:rPr lang="ru-RU" sz="1400" kern="1200" dirty="0" err="1">
                          <a:latin typeface="Arial" pitchFamily="34" charset="0"/>
                          <a:cs typeface="Arial" pitchFamily="34" charset="0"/>
                        </a:rPr>
                        <a:t>мес</a:t>
                      </a:r>
                      <a:r>
                        <a:rPr lang="ru-RU" sz="1400" kern="1200" dirty="0">
                          <a:latin typeface="Arial" pitchFamily="34" charset="0"/>
                          <a:cs typeface="Arial" pitchFamily="34" charset="0"/>
                        </a:rPr>
                        <a:t> 2023г</a:t>
                      </a:r>
                      <a:endParaRPr lang="ru-RU" sz="14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98580">
                <a:tc>
                  <a:txBody>
                    <a:bodyPr/>
                    <a:lstStyle/>
                    <a:p>
                      <a:r>
                        <a:rPr lang="en-US" sz="1100" b="1" dirty="0">
                          <a:latin typeface="Arial" pitchFamily="34" charset="0"/>
                          <a:cs typeface="Arial" pitchFamily="34" charset="0"/>
                        </a:rPr>
                        <a:t>I</a:t>
                      </a:r>
                      <a:r>
                        <a:rPr lang="ru-RU" sz="1100" b="1" dirty="0">
                          <a:latin typeface="Arial" pitchFamily="34" charset="0"/>
                          <a:cs typeface="Arial" pitchFamily="34" charset="0"/>
                        </a:rPr>
                        <a:t>.ДОХОДЫ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54 564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81,3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56115,8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125,6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58389,8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83,6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43527,6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71,3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51551,4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298580">
                <a:tc>
                  <a:txBody>
                    <a:bodyPr/>
                    <a:lstStyle/>
                    <a:p>
                      <a:pPr algn="l" fontAlgn="b"/>
                      <a:r>
                        <a:rPr lang="ru-RU" sz="1100" b="1" i="1" kern="1200" dirty="0">
                          <a:latin typeface="Arial" pitchFamily="34" charset="0"/>
                          <a:cs typeface="Arial" pitchFamily="34" charset="0"/>
                        </a:rPr>
                        <a:t>   НАЛОГОВЫЕ ПОСТУПЛЕНИЯ</a:t>
                      </a:r>
                      <a:endParaRPr lang="ru-RU" sz="1100" b="1" i="1"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11 905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94,5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11244,8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87,6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8556,6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146,0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8095,5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140,9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4564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26419">
                <a:tc>
                  <a:txBody>
                    <a:bodyPr/>
                    <a:lstStyle/>
                    <a:p>
                      <a:pPr algn="l" fontAlgn="b"/>
                      <a:r>
                        <a:rPr lang="ru-RU" sz="1100" b="1" i="1" kern="1200" dirty="0">
                          <a:latin typeface="Arial" pitchFamily="34" charset="0"/>
                          <a:cs typeface="Arial" pitchFamily="34" charset="0"/>
                        </a:rPr>
                        <a:t>   </a:t>
                      </a:r>
                      <a:r>
                        <a:rPr lang="ru-RU" sz="1100" i="0" kern="1200" dirty="0">
                          <a:solidFill>
                            <a:schemeClr val="dk1"/>
                          </a:solidFill>
                          <a:latin typeface="Arial" pitchFamily="34" charset="0"/>
                          <a:ea typeface="+mn-ea"/>
                          <a:cs typeface="Arial" pitchFamily="34" charset="0"/>
                        </a:rPr>
                        <a:t>Индивидуальный подоходный налог с        </a:t>
                      </a:r>
                      <a:r>
                        <a:rPr lang="ru-RU" sz="1100" i="0" kern="1200" baseline="0" dirty="0">
                          <a:solidFill>
                            <a:schemeClr val="dk1"/>
                          </a:solidFill>
                          <a:latin typeface="Arial" pitchFamily="34" charset="0"/>
                          <a:ea typeface="+mn-ea"/>
                          <a:cs typeface="Arial" pitchFamily="34" charset="0"/>
                        </a:rPr>
                        <a:t> </a:t>
                      </a:r>
                      <a:r>
                        <a:rPr lang="ru-RU" sz="1100" i="0" kern="1200" dirty="0">
                          <a:solidFill>
                            <a:schemeClr val="dk1"/>
                          </a:solidFill>
                          <a:latin typeface="Arial" pitchFamily="34" charset="0"/>
                          <a:ea typeface="+mn-ea"/>
                          <a:cs typeface="Arial" pitchFamily="34" charset="0"/>
                        </a:rPr>
                        <a:t> доходов, не облагаемых у источника выплаты</a:t>
                      </a:r>
                      <a:endParaRPr lang="ru-RU" sz="1100" b="1" i="1"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5703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55,6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3168,9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67,7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2892,6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408,3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2654,2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586,8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586,8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54697688"/>
                  </a:ext>
                </a:extLst>
              </a:tr>
              <a:tr h="206714">
                <a:tc>
                  <a:txBody>
                    <a:bodyPr/>
                    <a:lstStyle/>
                    <a:p>
                      <a:pPr algn="l" fontAlgn="b"/>
                      <a:r>
                        <a:rPr lang="ru-RU" sz="1100" i="1" kern="1200" baseline="0" dirty="0">
                          <a:solidFill>
                            <a:schemeClr val="dk1"/>
                          </a:solidFill>
                          <a:latin typeface="Arial" pitchFamily="34" charset="0"/>
                          <a:ea typeface="+mn-ea"/>
                          <a:cs typeface="Arial" pitchFamily="34" charset="0"/>
                        </a:rPr>
                        <a:t>    </a:t>
                      </a:r>
                      <a:r>
                        <a:rPr lang="ru-RU" sz="1100" i="0" kern="1200" baseline="0" dirty="0">
                          <a:solidFill>
                            <a:schemeClr val="dk1"/>
                          </a:solidFill>
                          <a:latin typeface="Arial" pitchFamily="34" charset="0"/>
                          <a:ea typeface="+mn-ea"/>
                          <a:cs typeface="Arial" pitchFamily="34" charset="0"/>
                        </a:rPr>
                        <a:t>Налог на имущество с физических лиц</a:t>
                      </a:r>
                      <a:endParaRPr lang="ru-RU" sz="1100" i="0"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149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46,7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69,6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9,2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99,3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42,2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103,3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127,8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191,7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2213930"/>
                  </a:ext>
                </a:extLst>
              </a:tr>
              <a:tr h="271436">
                <a:tc>
                  <a:txBody>
                    <a:bodyPr/>
                    <a:lstStyle/>
                    <a:p>
                      <a:pPr marL="266700" indent="-266700" algn="l" fontAlgn="b"/>
                      <a:r>
                        <a:rPr lang="ru-RU" sz="1100" kern="1200" dirty="0">
                          <a:latin typeface="Arial" pitchFamily="34" charset="0"/>
                          <a:cs typeface="Arial" pitchFamily="34" charset="0"/>
                        </a:rPr>
                        <a:t>     Земельный налог</a:t>
                      </a:r>
                      <a:endParaRPr lang="ru-RU" sz="1100" i="1"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64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84,3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98,8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61,3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41,6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62,3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148,5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148,5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24270">
                <a:tc>
                  <a:txBody>
                    <a:bodyPr/>
                    <a:lstStyle/>
                    <a:p>
                      <a:pPr marL="266700" indent="0" algn="l" fontAlgn="b"/>
                      <a:r>
                        <a:rPr lang="ru-RU" sz="1100" kern="1200" dirty="0" err="1">
                          <a:latin typeface="Arial" pitchFamily="34" charset="0"/>
                          <a:cs typeface="Arial" pitchFamily="34" charset="0"/>
                        </a:rPr>
                        <a:t>Hалог</a:t>
                      </a:r>
                      <a:r>
                        <a:rPr lang="ru-RU" sz="1100" kern="1200" dirty="0">
                          <a:latin typeface="Arial" pitchFamily="34" charset="0"/>
                          <a:cs typeface="Arial" pitchFamily="34" charset="0"/>
                        </a:rPr>
                        <a:t> на транспортные средства с юридических лиц </a:t>
                      </a:r>
                      <a:endParaRPr lang="ru-RU" sz="1100" i="1"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35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115,5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40,4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110,8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44,3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1,70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267497">
                <a:tc>
                  <a:txBody>
                    <a:bodyPr/>
                    <a:lstStyle/>
                    <a:p>
                      <a:pPr marL="266700" indent="0" algn="l" fontAlgn="b"/>
                      <a:r>
                        <a:rPr lang="ru-RU" sz="1100" kern="1200" dirty="0" err="1">
                          <a:latin typeface="Arial" pitchFamily="34" charset="0"/>
                          <a:cs typeface="Arial" pitchFamily="34" charset="0"/>
                        </a:rPr>
                        <a:t>Hалог</a:t>
                      </a:r>
                      <a:r>
                        <a:rPr lang="ru-RU" sz="1100" kern="1200" dirty="0">
                          <a:latin typeface="Arial" pitchFamily="34" charset="0"/>
                          <a:cs typeface="Arial" pitchFamily="34" charset="0"/>
                        </a:rPr>
                        <a:t> на транспортные средства с физических лиц </a:t>
                      </a:r>
                      <a:endParaRPr lang="ru-RU" sz="1100" i="1"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4500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89,5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4028,7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105,8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4020,1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106,6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3730,4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137,6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2610,5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marL="0" indent="173038" algn="l" fontAlgn="b"/>
                      <a:r>
                        <a:rPr lang="ru-RU" sz="1100" b="1" i="1" kern="1200" dirty="0">
                          <a:solidFill>
                            <a:schemeClr val="dk1"/>
                          </a:solidFill>
                          <a:latin typeface="Arial" pitchFamily="34" charset="0"/>
                          <a:ea typeface="+mn-ea"/>
                          <a:cs typeface="Arial" pitchFamily="34" charset="0"/>
                        </a:rPr>
                        <a:t>   </a:t>
                      </a:r>
                      <a:r>
                        <a:rPr lang="ru-RU" sz="1100" b="0" i="0" kern="1200" dirty="0" err="1">
                          <a:solidFill>
                            <a:schemeClr val="dk1"/>
                          </a:solidFill>
                          <a:latin typeface="Arial" pitchFamily="34" charset="0"/>
                          <a:ea typeface="+mn-ea"/>
                          <a:cs typeface="Arial" pitchFamily="34" charset="0"/>
                        </a:rPr>
                        <a:t>Единный</a:t>
                      </a:r>
                      <a:r>
                        <a:rPr lang="ru-RU" sz="1100" b="0" i="0" kern="1200" dirty="0">
                          <a:solidFill>
                            <a:schemeClr val="dk1"/>
                          </a:solidFill>
                          <a:latin typeface="Arial" pitchFamily="34" charset="0"/>
                          <a:ea typeface="+mn-ea"/>
                          <a:cs typeface="Arial" pitchFamily="34" charset="0"/>
                        </a:rPr>
                        <a:t> земельный налог</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492,3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25,3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203,8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780,5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780,5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3170330"/>
                  </a:ext>
                </a:extLst>
              </a:tr>
              <a:tr h="365669">
                <a:tc>
                  <a:txBody>
                    <a:bodyPr/>
                    <a:lstStyle/>
                    <a:p>
                      <a:pPr marL="0" indent="173038" algn="l" fontAlgn="b"/>
                      <a:r>
                        <a:rPr lang="ru-RU" sz="1100" b="1" i="1" kern="1200" dirty="0">
                          <a:solidFill>
                            <a:schemeClr val="dk1"/>
                          </a:solidFill>
                          <a:latin typeface="Arial" pitchFamily="34" charset="0"/>
                          <a:ea typeface="+mn-ea"/>
                          <a:cs typeface="Arial" pitchFamily="34" charset="0"/>
                        </a:rPr>
                        <a:t>   </a:t>
                      </a:r>
                      <a:r>
                        <a:rPr lang="ru-RU" sz="1100" b="0" i="0" kern="1200" dirty="0">
                          <a:solidFill>
                            <a:schemeClr val="dk1"/>
                          </a:solidFill>
                          <a:latin typeface="Arial" pitchFamily="34" charset="0"/>
                          <a:ea typeface="+mn-ea"/>
                          <a:cs typeface="Arial" pitchFamily="34" charset="0"/>
                        </a:rPr>
                        <a:t>Поступления за использование природных и других ресурсов</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1470,5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2299287"/>
                  </a:ext>
                </a:extLst>
              </a:tr>
              <a:tr h="0">
                <a:tc>
                  <a:txBody>
                    <a:bodyPr/>
                    <a:lstStyle/>
                    <a:p>
                      <a:pPr marL="0" indent="173038" algn="l" fontAlgn="b"/>
                      <a:r>
                        <a:rPr lang="ru-RU" sz="1100" b="0" i="0" kern="1200" dirty="0">
                          <a:solidFill>
                            <a:schemeClr val="dk1"/>
                          </a:solidFill>
                          <a:latin typeface="Arial" pitchFamily="34" charset="0"/>
                          <a:ea typeface="+mn-ea"/>
                          <a:cs typeface="Arial" pitchFamily="34" charset="0"/>
                        </a:rPr>
                        <a:t> Плата за пользование земельными участками</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endParaRPr lang="ru-RU" sz="1100" b="1" kern="1200" dirty="0">
                        <a:solidFill>
                          <a:schemeClr val="tx1"/>
                        </a:solidFill>
                        <a:latin typeface="Arial" pitchFamily="34" charset="0"/>
                        <a:ea typeface="+mn-ea"/>
                        <a:cs typeface="Arial" pitchFamily="34" charset="0"/>
                      </a:endParaRPr>
                    </a:p>
                    <a:p>
                      <a:pPr marL="0" algn="r" defTabSz="914400" rtl="0" eaLnBrk="1" latinLnBrk="0" hangingPunct="1"/>
                      <a:r>
                        <a:rPr lang="ru-RU" sz="1100" b="1" kern="1200" dirty="0">
                          <a:solidFill>
                            <a:schemeClr val="tx1"/>
                          </a:solidFill>
                          <a:latin typeface="Arial" pitchFamily="34" charset="0"/>
                          <a:ea typeface="+mn-ea"/>
                          <a:cs typeface="Arial" pitchFamily="34" charset="0"/>
                        </a:rPr>
                        <a:t>1454,0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132,1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1920,4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170,3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1279,5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75,1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720,5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121,8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548,3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7667951"/>
                  </a:ext>
                </a:extLst>
              </a:tr>
              <a:tr h="204703">
                <a:tc>
                  <a:txBody>
                    <a:bodyPr/>
                    <a:lstStyle/>
                    <a:p>
                      <a:pPr marL="0" indent="173038" algn="l" fontAlgn="b"/>
                      <a:r>
                        <a:rPr lang="ru-RU" sz="1200" b="1" i="1" kern="1200" dirty="0">
                          <a:latin typeface="Arial" pitchFamily="34" charset="0"/>
                          <a:cs typeface="Arial" pitchFamily="34" charset="0"/>
                        </a:rPr>
                        <a:t>НЕНАЛОГОВЫЕ</a:t>
                      </a:r>
                      <a:r>
                        <a:rPr lang="ru-RU" sz="1200" b="1" i="1" kern="1200" baseline="0" dirty="0">
                          <a:latin typeface="Arial" pitchFamily="34" charset="0"/>
                          <a:cs typeface="Arial" pitchFamily="34" charset="0"/>
                        </a:rPr>
                        <a:t> ПОСТУПЛЕНИЯ</a:t>
                      </a:r>
                      <a:endParaRPr lang="ru-RU" sz="1200" b="1" i="1" kern="1200" dirty="0">
                        <a:solidFill>
                          <a:schemeClr val="dk1"/>
                        </a:solidFill>
                        <a:latin typeface="Arial" pitchFamily="34" charset="0"/>
                        <a:ea typeface="+mn-ea"/>
                        <a:cs typeface="Arial"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448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79,2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355,0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129,3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336,2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72,9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291,5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67,9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244,3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810915">
                <a:tc>
                  <a:txBody>
                    <a:bodyPr/>
                    <a:lstStyle/>
                    <a:p>
                      <a:pPr marL="173038" indent="0" fontAlgn="base"/>
                      <a:r>
                        <a:rPr lang="ru-RU" sz="1200" kern="1200" dirty="0">
                          <a:solidFill>
                            <a:schemeClr val="dk1"/>
                          </a:solidFill>
                          <a:latin typeface="Arial" pitchFamily="34" charset="0"/>
                          <a:ea typeface="+mn-ea"/>
                          <a:cs typeface="Arial" pitchFamily="34" charset="0"/>
                        </a:rPr>
                        <a:t>Доходы от аренды имущества коммунальной собственности города районного значения, села, поселка, сельского округа</a:t>
                      </a:r>
                    </a:p>
                  </a:txBody>
                  <a:tcPr marL="47625" marR="47625" marT="28575" marB="2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448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79,2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355,0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129,3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336,2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72,9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291,5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67,9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244,3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214828">
                <a:tc>
                  <a:txBody>
                    <a:bodyPr/>
                    <a:lstStyle/>
                    <a:p>
                      <a:pPr marL="173038" indent="0" algn="l" fontAlgn="ctr"/>
                      <a:r>
                        <a:rPr lang="ru-RU" sz="1200" b="1" i="1" kern="1200" baseline="0" dirty="0">
                          <a:latin typeface="Arial" pitchFamily="34" charset="0"/>
                          <a:cs typeface="Arial" pitchFamily="34" charset="0"/>
                        </a:rPr>
                        <a:t>ПОСТУПЛЕНИЕ ТРАНСФЕРТОВ</a:t>
                      </a:r>
                      <a:endParaRPr lang="ru-RU" sz="1200" b="1" i="1" kern="1200" baseline="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42211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78,5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44516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137,5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49497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81,2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34584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46743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243780">
                <a:tc>
                  <a:txBody>
                    <a:bodyPr/>
                    <a:lstStyle/>
                    <a:p>
                      <a:pPr marL="266700" indent="0" algn="l" fontAlgn="ctr"/>
                      <a:r>
                        <a:rPr lang="ru-RU" sz="1200" kern="1200" dirty="0">
                          <a:latin typeface="Arial" pitchFamily="34" charset="0"/>
                          <a:cs typeface="Arial" pitchFamily="34" charset="0"/>
                        </a:rPr>
                        <a:t>Субвенция</a:t>
                      </a:r>
                      <a:endParaRPr lang="ru-RU" sz="1200" i="1"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38185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72,5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27685</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148,7</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34914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80,6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31463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83,2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35244</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r h="271436">
                <a:tc>
                  <a:txBody>
                    <a:bodyPr/>
                    <a:lstStyle/>
                    <a:p>
                      <a:pPr marL="266700" indent="0" algn="l" fontAlgn="ctr"/>
                      <a:r>
                        <a:rPr lang="ru-RU" sz="1200" kern="1200" dirty="0">
                          <a:latin typeface="Arial" pitchFamily="34" charset="0"/>
                          <a:cs typeface="Arial" pitchFamily="34" charset="0"/>
                        </a:rPr>
                        <a:t>Поступление трансфертов</a:t>
                      </a:r>
                      <a:endParaRPr lang="ru-RU" sz="1200" i="1"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4026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91,0</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16831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67,2</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14583</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86,8</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3121</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43,6</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ru-RU" sz="1100" b="1" kern="1200" dirty="0">
                          <a:solidFill>
                            <a:schemeClr val="tx1"/>
                          </a:solidFill>
                          <a:latin typeface="Arial" pitchFamily="34" charset="0"/>
                          <a:ea typeface="+mn-ea"/>
                          <a:cs typeface="Arial" pitchFamily="34" charset="0"/>
                        </a:rPr>
                        <a:t>11499</a:t>
                      </a:r>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2" name="Заголовок 1"/>
          <p:cNvSpPr>
            <a:spLocks noGrp="1"/>
          </p:cNvSpPr>
          <p:nvPr>
            <p:ph type="title"/>
          </p:nvPr>
        </p:nvSpPr>
        <p:spPr>
          <a:xfrm>
            <a:off x="457200" y="260648"/>
            <a:ext cx="8507288" cy="432048"/>
          </a:xfrm>
        </p:spPr>
        <p:txBody>
          <a:bodyPr>
            <a:normAutofit fontScale="90000"/>
          </a:bodyPr>
          <a:lstStyle/>
          <a:p>
            <a:br>
              <a:rPr lang="ru-RU" sz="2200" b="1" dirty="0">
                <a:solidFill>
                  <a:srgbClr val="002060"/>
                </a:solidFill>
                <a:latin typeface="Arial" pitchFamily="34" charset="0"/>
                <a:cs typeface="Arial" pitchFamily="34" charset="0"/>
              </a:rPr>
            </a:br>
            <a:r>
              <a:rPr lang="ru-RU" sz="2000" b="1" dirty="0">
                <a:solidFill>
                  <a:srgbClr val="002060"/>
                </a:solidFill>
                <a:latin typeface="Arial" pitchFamily="34" charset="0"/>
                <a:cs typeface="Arial" pitchFamily="34" charset="0"/>
              </a:rPr>
              <a:t>Основные параметры бюджета </a:t>
            </a:r>
            <a:br>
              <a:rPr lang="ru-RU" sz="2000" b="1" dirty="0">
                <a:solidFill>
                  <a:srgbClr val="002060"/>
                </a:solidFill>
                <a:latin typeface="Arial" pitchFamily="34" charset="0"/>
                <a:cs typeface="Arial" pitchFamily="34" charset="0"/>
              </a:rPr>
            </a:br>
            <a:r>
              <a:rPr lang="ru-RU" sz="2000" b="1" dirty="0" err="1">
                <a:solidFill>
                  <a:srgbClr val="002060"/>
                </a:solidFill>
                <a:latin typeface="Arial" pitchFamily="34" charset="0"/>
                <a:cs typeface="Arial" pitchFamily="34" charset="0"/>
              </a:rPr>
              <a:t>Кызылкаинского</a:t>
            </a:r>
            <a:r>
              <a:rPr lang="ru-RU" sz="2000" b="1" dirty="0">
                <a:solidFill>
                  <a:srgbClr val="002060"/>
                </a:solidFill>
                <a:latin typeface="Arial" pitchFamily="34" charset="0"/>
                <a:cs typeface="Arial" pitchFamily="34" charset="0"/>
              </a:rPr>
              <a:t> сельского округа </a:t>
            </a:r>
            <a:br>
              <a:rPr lang="ru-RU" sz="2000" b="1" dirty="0">
                <a:solidFill>
                  <a:srgbClr val="002060"/>
                </a:solidFill>
                <a:latin typeface="Arial" pitchFamily="34" charset="0"/>
                <a:cs typeface="Arial" pitchFamily="34" charset="0"/>
              </a:rPr>
            </a:br>
            <a:r>
              <a:rPr lang="ru-RU" sz="2000" b="1" dirty="0">
                <a:solidFill>
                  <a:srgbClr val="002060"/>
                </a:solidFill>
                <a:latin typeface="Arial" pitchFamily="34" charset="0"/>
                <a:cs typeface="Arial" pitchFamily="34" charset="0"/>
              </a:rPr>
              <a:t> на 20</a:t>
            </a:r>
            <a:r>
              <a:rPr lang="kk-KZ" sz="2000" b="1" dirty="0">
                <a:solidFill>
                  <a:srgbClr val="002060"/>
                </a:solidFill>
                <a:latin typeface="Arial" pitchFamily="34" charset="0"/>
                <a:cs typeface="Arial" pitchFamily="34" charset="0"/>
              </a:rPr>
              <a:t>26</a:t>
            </a:r>
            <a:r>
              <a:rPr lang="ru-RU" sz="2000" b="1" dirty="0">
                <a:solidFill>
                  <a:srgbClr val="002060"/>
                </a:solidFill>
                <a:latin typeface="Arial" pitchFamily="34" charset="0"/>
                <a:cs typeface="Arial" pitchFamily="34" charset="0"/>
              </a:rPr>
              <a:t> год</a:t>
            </a:r>
            <a:br>
              <a:rPr lang="ru-RU" sz="2700" b="1" dirty="0">
                <a:solidFill>
                  <a:srgbClr val="002060"/>
                </a:solidFill>
                <a:latin typeface="Arial" pitchFamily="34" charset="0"/>
                <a:cs typeface="Arial" pitchFamily="34" charset="0"/>
              </a:rPr>
            </a:br>
            <a:r>
              <a:rPr lang="ru-RU" sz="1100" b="1" dirty="0">
                <a:solidFill>
                  <a:srgbClr val="002060"/>
                </a:solidFill>
                <a:latin typeface="Arial" pitchFamily="34" charset="0"/>
                <a:cs typeface="Arial" pitchFamily="34" charset="0"/>
              </a:rPr>
              <a:t>    </a:t>
            </a:r>
            <a:r>
              <a:rPr lang="ru-RU" sz="2200" b="1" dirty="0">
                <a:solidFill>
                  <a:srgbClr val="002060"/>
                </a:solidFill>
                <a:latin typeface="Arial" pitchFamily="34" charset="0"/>
                <a:cs typeface="Arial" pitchFamily="34" charset="0"/>
              </a:rPr>
              <a:t>             </a:t>
            </a:r>
            <a:r>
              <a:rPr lang="ru-RU" sz="1100" b="1" dirty="0">
                <a:solidFill>
                  <a:srgbClr val="002060"/>
                </a:solidFill>
                <a:latin typeface="Arial" pitchFamily="34" charset="0"/>
                <a:cs typeface="Arial" pitchFamily="34" charset="0"/>
              </a:rPr>
              <a:t>  </a:t>
            </a:r>
            <a:r>
              <a:rPr lang="ru-RU" sz="2200" b="1" dirty="0">
                <a:solidFill>
                  <a:srgbClr val="002060"/>
                </a:solidFill>
                <a:latin typeface="Arial" pitchFamily="34" charset="0"/>
                <a:cs typeface="Arial" pitchFamily="34" charset="0"/>
              </a:rPr>
              <a:t>                                                                                          </a:t>
            </a:r>
            <a:endParaRPr lang="ru-RU" sz="2000" i="1" dirty="0">
              <a:solidFill>
                <a:srgbClr val="002060"/>
              </a:solidFill>
              <a:latin typeface="Arial" pitchFamily="34" charset="0"/>
              <a:cs typeface="Arial" pitchFamily="34" charset="0"/>
            </a:endParaRPr>
          </a:p>
        </p:txBody>
      </p:sp>
      <p:sp>
        <p:nvSpPr>
          <p:cNvPr id="7" name="Заголовок 1"/>
          <p:cNvSpPr txBox="1">
            <a:spLocks/>
          </p:cNvSpPr>
          <p:nvPr/>
        </p:nvSpPr>
        <p:spPr>
          <a:xfrm>
            <a:off x="7668344" y="620688"/>
            <a:ext cx="1296144" cy="216024"/>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ru-RU" sz="1200" b="0" i="1" u="none" strike="noStrike" kern="1200" cap="none" spc="0" normalizeH="0" baseline="0" noProof="0" dirty="0">
                <a:ln>
                  <a:noFill/>
                </a:ln>
                <a:solidFill>
                  <a:srgbClr val="002060"/>
                </a:solidFill>
                <a:effectLst/>
                <a:uLnTx/>
                <a:uFillTx/>
                <a:latin typeface="Arial" pitchFamily="34" charset="0"/>
                <a:ea typeface="+mj-ea"/>
                <a:cs typeface="Arial" pitchFamily="34" charset="0"/>
              </a:rPr>
              <a:t>тыс.тенге</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507288" cy="764704"/>
          </a:xfrm>
        </p:spPr>
        <p:txBody>
          <a:bodyPr>
            <a:normAutofit fontScale="90000"/>
          </a:bodyPr>
          <a:lstStyle/>
          <a:p>
            <a:r>
              <a:rPr lang="ru-RU" sz="2000" b="1" dirty="0">
                <a:solidFill>
                  <a:srgbClr val="002060"/>
                </a:solidFill>
                <a:latin typeface="Arial" pitchFamily="34" charset="0"/>
                <a:cs typeface="Arial" pitchFamily="34" charset="0"/>
              </a:rPr>
              <a:t>Основные параметры бюджета </a:t>
            </a:r>
            <a:r>
              <a:rPr lang="ru-RU" sz="2000" b="1" dirty="0" err="1">
                <a:solidFill>
                  <a:srgbClr val="002060"/>
                </a:solidFill>
                <a:latin typeface="Arial" pitchFamily="34" charset="0"/>
                <a:cs typeface="Arial" pitchFamily="34" charset="0"/>
              </a:rPr>
              <a:t>Кызылкаинского</a:t>
            </a:r>
            <a:r>
              <a:rPr lang="ru-RU" sz="2000" b="1" dirty="0">
                <a:solidFill>
                  <a:srgbClr val="002060"/>
                </a:solidFill>
                <a:latin typeface="Arial" pitchFamily="34" charset="0"/>
                <a:cs typeface="Arial" pitchFamily="34" charset="0"/>
              </a:rPr>
              <a:t> сельского округа </a:t>
            </a:r>
            <a:br>
              <a:rPr lang="ru-RU" sz="2000" b="1" dirty="0">
                <a:solidFill>
                  <a:srgbClr val="002060"/>
                </a:solidFill>
                <a:latin typeface="Arial" pitchFamily="34" charset="0"/>
                <a:cs typeface="Arial" pitchFamily="34" charset="0"/>
              </a:rPr>
            </a:br>
            <a:r>
              <a:rPr lang="ru-RU" sz="2000" b="1" dirty="0">
                <a:solidFill>
                  <a:srgbClr val="002060"/>
                </a:solidFill>
                <a:latin typeface="Arial" pitchFamily="34" charset="0"/>
                <a:cs typeface="Arial" pitchFamily="34" charset="0"/>
              </a:rPr>
              <a:t> за 20</a:t>
            </a:r>
            <a:r>
              <a:rPr lang="kk-KZ" sz="2000" b="1" dirty="0">
                <a:solidFill>
                  <a:srgbClr val="002060"/>
                </a:solidFill>
                <a:latin typeface="Arial" pitchFamily="34" charset="0"/>
                <a:cs typeface="Arial" pitchFamily="34" charset="0"/>
              </a:rPr>
              <a:t>26</a:t>
            </a:r>
            <a:r>
              <a:rPr lang="ru-RU" sz="2000" b="1" dirty="0">
                <a:solidFill>
                  <a:srgbClr val="002060"/>
                </a:solidFill>
                <a:latin typeface="Arial" pitchFamily="34" charset="0"/>
                <a:cs typeface="Arial" pitchFamily="34" charset="0"/>
              </a:rPr>
              <a:t> год</a:t>
            </a:r>
            <a:endParaRPr lang="ru-RU" sz="2000" i="1" dirty="0">
              <a:solidFill>
                <a:srgbClr val="002060"/>
              </a:solidFill>
              <a:latin typeface="Arial" pitchFamily="34" charset="0"/>
              <a:cs typeface="Arial"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490537584"/>
              </p:ext>
            </p:extLst>
          </p:nvPr>
        </p:nvGraphicFramePr>
        <p:xfrm>
          <a:off x="0" y="620688"/>
          <a:ext cx="9144002" cy="6361739"/>
        </p:xfrm>
        <a:graphic>
          <a:graphicData uri="http://schemas.openxmlformats.org/drawingml/2006/table">
            <a:tbl>
              <a:tblPr firstRow="1" bandRow="1">
                <a:tableStyleId>{6E25E649-3F16-4E02-A733-19D2CDBF48F0}</a:tableStyleId>
              </a:tblPr>
              <a:tblGrid>
                <a:gridCol w="2913133">
                  <a:extLst>
                    <a:ext uri="{9D8B030D-6E8A-4147-A177-3AD203B41FA5}">
                      <a16:colId xmlns:a16="http://schemas.microsoft.com/office/drawing/2014/main" val="20000"/>
                    </a:ext>
                  </a:extLst>
                </a:gridCol>
                <a:gridCol w="794771">
                  <a:extLst>
                    <a:ext uri="{9D8B030D-6E8A-4147-A177-3AD203B41FA5}">
                      <a16:colId xmlns:a16="http://schemas.microsoft.com/office/drawing/2014/main" val="20001"/>
                    </a:ext>
                  </a:extLst>
                </a:gridCol>
                <a:gridCol w="576064">
                  <a:extLst>
                    <a:ext uri="{9D8B030D-6E8A-4147-A177-3AD203B41FA5}">
                      <a16:colId xmlns:a16="http://schemas.microsoft.com/office/drawing/2014/main" val="20002"/>
                    </a:ext>
                  </a:extLst>
                </a:gridCol>
                <a:gridCol w="792088">
                  <a:extLst>
                    <a:ext uri="{9D8B030D-6E8A-4147-A177-3AD203B41FA5}">
                      <a16:colId xmlns:a16="http://schemas.microsoft.com/office/drawing/2014/main" val="20003"/>
                    </a:ext>
                  </a:extLst>
                </a:gridCol>
                <a:gridCol w="695157">
                  <a:extLst>
                    <a:ext uri="{9D8B030D-6E8A-4147-A177-3AD203B41FA5}">
                      <a16:colId xmlns:a16="http://schemas.microsoft.com/office/drawing/2014/main" val="1367941745"/>
                    </a:ext>
                  </a:extLst>
                </a:gridCol>
                <a:gridCol w="817011">
                  <a:extLst>
                    <a:ext uri="{9D8B030D-6E8A-4147-A177-3AD203B41FA5}">
                      <a16:colId xmlns:a16="http://schemas.microsoft.com/office/drawing/2014/main" val="3311055159"/>
                    </a:ext>
                  </a:extLst>
                </a:gridCol>
                <a:gridCol w="532329">
                  <a:extLst>
                    <a:ext uri="{9D8B030D-6E8A-4147-A177-3AD203B41FA5}">
                      <a16:colId xmlns:a16="http://schemas.microsoft.com/office/drawing/2014/main" val="2393836236"/>
                    </a:ext>
                  </a:extLst>
                </a:gridCol>
                <a:gridCol w="691807">
                  <a:extLst>
                    <a:ext uri="{9D8B030D-6E8A-4147-A177-3AD203B41FA5}">
                      <a16:colId xmlns:a16="http://schemas.microsoft.com/office/drawing/2014/main" val="3284400783"/>
                    </a:ext>
                  </a:extLst>
                </a:gridCol>
                <a:gridCol w="582133">
                  <a:extLst>
                    <a:ext uri="{9D8B030D-6E8A-4147-A177-3AD203B41FA5}">
                      <a16:colId xmlns:a16="http://schemas.microsoft.com/office/drawing/2014/main" val="581598101"/>
                    </a:ext>
                  </a:extLst>
                </a:gridCol>
                <a:gridCol w="749509">
                  <a:extLst>
                    <a:ext uri="{9D8B030D-6E8A-4147-A177-3AD203B41FA5}">
                      <a16:colId xmlns:a16="http://schemas.microsoft.com/office/drawing/2014/main" val="173436246"/>
                    </a:ext>
                  </a:extLst>
                </a:gridCol>
              </a:tblGrid>
              <a:tr h="1649628">
                <a:tc>
                  <a:txBody>
                    <a:bodyPr/>
                    <a:lstStyle/>
                    <a:p>
                      <a:pPr algn="ctr"/>
                      <a:endParaRPr lang="en-US" sz="2000" dirty="0">
                        <a:latin typeface="Arial" pitchFamily="34" charset="0"/>
                        <a:cs typeface="Arial"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ru-RU" sz="2000" dirty="0">
                          <a:latin typeface="Arial" pitchFamily="34" charset="0"/>
                          <a:cs typeface="Arial" pitchFamily="34" charset="0"/>
                        </a:rPr>
                        <a:t>Наименование</a:t>
                      </a:r>
                    </a:p>
                    <a:p>
                      <a:pPr algn="ctr"/>
                      <a:endParaRPr lang="en-US" sz="2000" dirty="0">
                        <a:latin typeface="Arial" pitchFamily="34" charset="0"/>
                        <a:cs typeface="Arial" pitchFamily="34" charset="0"/>
                      </a:endParaRPr>
                    </a:p>
                    <a:p>
                      <a:pPr algn="ctr"/>
                      <a:endParaRPr lang="en-US" sz="2000" dirty="0">
                        <a:latin typeface="Arial" pitchFamily="34" charset="0"/>
                        <a:cs typeface="Arial" pitchFamily="34" charset="0"/>
                      </a:endParaRPr>
                    </a:p>
                    <a:p>
                      <a:pPr algn="ctr"/>
                      <a:endParaRPr lang="ru-RU" sz="20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Бюджет 2026 год</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err="1">
                          <a:latin typeface="Arial" pitchFamily="34" charset="0"/>
                          <a:cs typeface="Arial" pitchFamily="34" charset="0"/>
                        </a:rPr>
                        <a:t>Исполнбюджета</a:t>
                      </a:r>
                      <a:r>
                        <a:rPr lang="ru-RU" sz="1300" kern="1200" dirty="0">
                          <a:latin typeface="Arial" pitchFamily="34" charset="0"/>
                          <a:cs typeface="Arial" pitchFamily="34" charset="0"/>
                        </a:rPr>
                        <a:t> за 8 месяца 2026 года</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 </a:t>
                      </a:r>
                      <a:r>
                        <a:rPr lang="ru-RU" sz="1300" b="0" kern="1200" dirty="0" err="1">
                          <a:solidFill>
                            <a:schemeClr val="lt1"/>
                          </a:solidFill>
                          <a:latin typeface="Arial" pitchFamily="34" charset="0"/>
                          <a:ea typeface="+mn-ea"/>
                          <a:cs typeface="Arial" pitchFamily="34" charset="0"/>
                        </a:rPr>
                        <a:t>Испол</a:t>
                      </a:r>
                      <a:r>
                        <a:rPr lang="ru-RU" sz="1300" b="0" kern="1200" dirty="0">
                          <a:solidFill>
                            <a:schemeClr val="lt1"/>
                          </a:solidFill>
                          <a:latin typeface="Arial" pitchFamily="34" charset="0"/>
                          <a:ea typeface="+mn-ea"/>
                          <a:cs typeface="Arial" pitchFamily="34" charset="0"/>
                        </a:rPr>
                        <a:t> бюджета за 8 месяца 2025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года</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err="1">
                          <a:solidFill>
                            <a:schemeClr val="lt1"/>
                          </a:solidFill>
                          <a:latin typeface="Arial" pitchFamily="34" charset="0"/>
                          <a:ea typeface="+mn-ea"/>
                          <a:cs typeface="Arial" pitchFamily="34" charset="0"/>
                        </a:rPr>
                        <a:t>Исполбюдж</a:t>
                      </a:r>
                      <a:r>
                        <a:rPr lang="ru-RU" sz="1300" b="0" kern="1200" dirty="0">
                          <a:solidFill>
                            <a:schemeClr val="lt1"/>
                          </a:solidFill>
                          <a:latin typeface="Arial" pitchFamily="34" charset="0"/>
                          <a:ea typeface="+mn-ea"/>
                          <a:cs typeface="Arial" pitchFamily="34" charset="0"/>
                        </a:rPr>
                        <a:t> за 8 месяца 2024 года</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err="1">
                          <a:solidFill>
                            <a:schemeClr val="lt1"/>
                          </a:solidFill>
                          <a:latin typeface="Arial" pitchFamily="34" charset="0"/>
                          <a:ea typeface="+mn-ea"/>
                          <a:cs typeface="Arial" pitchFamily="34" charset="0"/>
                        </a:rPr>
                        <a:t>Исп</a:t>
                      </a:r>
                      <a:r>
                        <a:rPr lang="ru-RU" sz="1300" b="0" kern="1200" dirty="0">
                          <a:solidFill>
                            <a:schemeClr val="lt1"/>
                          </a:solidFill>
                          <a:latin typeface="Arial" pitchFamily="34" charset="0"/>
                          <a:ea typeface="+mn-ea"/>
                          <a:cs typeface="Arial" pitchFamily="34" charset="0"/>
                        </a:rPr>
                        <a:t> бюджета за 8 месяца 2023 года</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4422">
                <a:tc>
                  <a:txBody>
                    <a:bodyPr/>
                    <a:lstStyle/>
                    <a:p>
                      <a:pPr>
                        <a:tabLst/>
                      </a:pPr>
                      <a:r>
                        <a:rPr lang="en-US" sz="1100" b="1" dirty="0">
                          <a:latin typeface="Arial" pitchFamily="34" charset="0"/>
                          <a:cs typeface="Arial" pitchFamily="34" charset="0"/>
                        </a:rPr>
                        <a:t>II</a:t>
                      </a:r>
                      <a:r>
                        <a:rPr lang="ru-RU" sz="1100" b="1" dirty="0">
                          <a:latin typeface="Arial" pitchFamily="34" charset="0"/>
                          <a:cs typeface="Arial" pitchFamily="34" charset="0"/>
                        </a:rPr>
                        <a:t>.ЗАТРАТЫ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70496,0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17683,9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72,9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46 608,6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62,4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31 703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56,8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kern="1200" dirty="0">
                          <a:solidFill>
                            <a:schemeClr val="tx1"/>
                          </a:solidFill>
                          <a:latin typeface="Arial" pitchFamily="34" charset="0"/>
                          <a:ea typeface="+mn-ea"/>
                          <a:cs typeface="Arial" pitchFamily="34" charset="0"/>
                        </a:rPr>
                        <a:t>41155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35751">
                <a:tc>
                  <a:txBody>
                    <a:bodyPr/>
                    <a:lstStyle/>
                    <a:p>
                      <a:r>
                        <a:rPr lang="ru-RU" sz="1100" b="1" i="1" dirty="0">
                          <a:latin typeface="Arial" pitchFamily="34" charset="0"/>
                          <a:cs typeface="Arial" pitchFamily="34" charset="0"/>
                        </a:rPr>
                        <a:t>01 Государственные услуги общего характера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41352,0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ru-RU" sz="1100" kern="1200" dirty="0">
                          <a:solidFill>
                            <a:schemeClr val="tx1"/>
                          </a:solidFill>
                          <a:latin typeface="Arial" pitchFamily="34" charset="0"/>
                          <a:ea typeface="+mn-ea"/>
                          <a:cs typeface="Arial" pitchFamily="34" charset="0"/>
                        </a:rPr>
                        <a:t>32,8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13575,8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ru-RU" sz="1100" kern="1200" dirty="0">
                          <a:solidFill>
                            <a:schemeClr val="tx1"/>
                          </a:solidFill>
                          <a:latin typeface="Arial" pitchFamily="34" charset="0"/>
                          <a:ea typeface="+mn-ea"/>
                          <a:cs typeface="Arial" pitchFamily="34" charset="0"/>
                        </a:rPr>
                        <a:t>63,4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23 423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23187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25998,7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23290">
                <a:tc>
                  <a:txBody>
                    <a:bodyPr/>
                    <a:lstStyle/>
                    <a:p>
                      <a:pPr algn="l" fontAlgn="ctr"/>
                      <a:r>
                        <a:rPr lang="ru-RU" sz="1100" kern="1200" dirty="0">
                          <a:latin typeface="Arial" pitchFamily="34" charset="0"/>
                          <a:cs typeface="Arial" pitchFamily="34" charset="0"/>
                        </a:rPr>
                        <a:t>Программа 124001 «Услуги по обеспечению деятельности </a:t>
                      </a:r>
                      <a:r>
                        <a:rPr lang="ru-RU" sz="1100" kern="1200" dirty="0" err="1">
                          <a:latin typeface="Arial" pitchFamily="34" charset="0"/>
                          <a:cs typeface="Arial" pitchFamily="34" charset="0"/>
                        </a:rPr>
                        <a:t>акима</a:t>
                      </a:r>
                      <a:r>
                        <a:rPr lang="ru-RU" sz="1100" kern="1200" dirty="0">
                          <a:latin typeface="Arial" pitchFamily="34" charset="0"/>
                          <a:cs typeface="Arial" pitchFamily="34" charset="0"/>
                        </a:rPr>
                        <a:t> города районного значения, села, поселка, сельского округа»</a:t>
                      </a:r>
                      <a:endParaRPr lang="ru-RU" sz="1100" b="0"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latin typeface="Arial" pitchFamily="34" charset="0"/>
                          <a:cs typeface="Arial" pitchFamily="34" charset="0"/>
                        </a:rPr>
                        <a:t>41352</a:t>
                      </a: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ru-RU" sz="1100" kern="1200" dirty="0">
                          <a:solidFill>
                            <a:schemeClr val="tx1"/>
                          </a:solidFill>
                          <a:latin typeface="Arial" pitchFamily="34" charset="0"/>
                          <a:ea typeface="+mn-ea"/>
                          <a:cs typeface="Arial" pitchFamily="34" charset="0"/>
                        </a:rPr>
                        <a:t>32,8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13575,8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ctr" defTabSz="914400" rtl="0" eaLnBrk="1" latinLnBrk="0" hangingPunct="1"/>
                      <a:r>
                        <a:rPr lang="ru-RU" sz="1100" kern="1200" dirty="0">
                          <a:solidFill>
                            <a:schemeClr val="tx1"/>
                          </a:solidFill>
                          <a:latin typeface="Arial" pitchFamily="34" charset="0"/>
                          <a:ea typeface="+mn-ea"/>
                          <a:cs typeface="Arial" pitchFamily="34" charset="0"/>
                        </a:rPr>
                        <a:t>105,5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23 353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22636,9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25708,7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9277">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100" b="1" i="1" kern="1200" dirty="0">
                          <a:solidFill>
                            <a:schemeClr val="dk1"/>
                          </a:solidFill>
                          <a:latin typeface="Arial" pitchFamily="34" charset="0"/>
                          <a:ea typeface="+mn-ea"/>
                          <a:cs typeface="Arial" pitchFamily="34" charset="0"/>
                        </a:rPr>
                        <a:t> 07 Жилищно-коммунальное хозяйство</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25050,0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5,7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1425,9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88,4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20 872,2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47,9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6074,7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9 452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74163">
                <a:tc>
                  <a:txBody>
                    <a:bodyPr/>
                    <a:lstStyle/>
                    <a:p>
                      <a:pPr algn="l" fontAlgn="ctr"/>
                      <a:r>
                        <a:rPr lang="ru-RU" sz="1100" kern="1200" dirty="0">
                          <a:latin typeface="Arial" pitchFamily="34" charset="0"/>
                          <a:cs typeface="Arial" pitchFamily="34" charset="0"/>
                        </a:rPr>
                        <a:t>Программа 124014 «Организация водоснабжения населенных пунктов»</a:t>
                      </a:r>
                      <a:endParaRPr lang="ru-RU" sz="1100" b="0"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15220</a:t>
                      </a:r>
                      <a:r>
                        <a:rPr lang="en-US" sz="1100" dirty="0">
                          <a:solidFill>
                            <a:schemeClr val="tx1"/>
                          </a:solidFill>
                          <a:latin typeface="Arial" pitchFamily="34" charset="0"/>
                          <a:cs typeface="Arial" pitchFamily="34" charset="0"/>
                        </a:rPr>
                        <a:t>,0</a:t>
                      </a:r>
                      <a:endParaRPr lang="ru-RU" sz="11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196,0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95,8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12 603,9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5,4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238,6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6933829"/>
                  </a:ext>
                </a:extLst>
              </a:tr>
              <a:tr h="352102">
                <a:tc>
                  <a:txBody>
                    <a:bodyPr/>
                    <a:lstStyle/>
                    <a:p>
                      <a:pPr algn="l" fontAlgn="ctr"/>
                      <a:r>
                        <a:rPr lang="ru-RU" sz="1100" kern="1200" dirty="0">
                          <a:latin typeface="Arial" pitchFamily="34" charset="0"/>
                          <a:cs typeface="Arial" pitchFamily="34" charset="0"/>
                        </a:rPr>
                        <a:t>Программа 124008 «Освещение улиц в населенных пунктах»</a:t>
                      </a:r>
                      <a:endParaRPr lang="ru-RU" sz="1100" b="0"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4960,0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1107,6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51,5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1 545,2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70,4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5836,2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38,3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786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67217">
                <a:tc>
                  <a:txBody>
                    <a:bodyPr/>
                    <a:lstStyle/>
                    <a:p>
                      <a:pPr algn="l" fontAlgn="ctr"/>
                      <a:r>
                        <a:rPr lang="ru-RU" sz="1100" kern="1200" dirty="0">
                          <a:latin typeface="Arial" pitchFamily="34" charset="0"/>
                          <a:cs typeface="Arial" pitchFamily="34" charset="0"/>
                        </a:rPr>
                        <a:t>Программа 124009 «Обеспечение санитарии населенных пунктов»</a:t>
                      </a:r>
                      <a:endParaRPr lang="ru-RU" sz="1100" b="0"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3 000,0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2065,0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997,0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1445,0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404505">
                <a:tc>
                  <a:txBody>
                    <a:bodyPr/>
                    <a:lstStyle/>
                    <a:p>
                      <a:pPr algn="l" fontAlgn="ctr"/>
                      <a:r>
                        <a:rPr lang="ru-RU" sz="1100" kern="1200" dirty="0">
                          <a:latin typeface="Arial" pitchFamily="34" charset="0"/>
                          <a:cs typeface="Arial" pitchFamily="34" charset="0"/>
                        </a:rPr>
                        <a:t>Программа 124011 «Благоустройство и озеленение населенных пунктов»</a:t>
                      </a:r>
                      <a:endParaRPr lang="ru-RU" sz="1100" b="0"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dirty="0">
                          <a:solidFill>
                            <a:schemeClr val="tx1"/>
                          </a:solidFill>
                          <a:latin typeface="Arial" pitchFamily="34" charset="0"/>
                          <a:cs typeface="Arial" pitchFamily="34" charset="0"/>
                        </a:rPr>
                        <a:t>1870,0</a:t>
                      </a:r>
                      <a:endParaRPr lang="ru-RU" sz="11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709,5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61,7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6 723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838,6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7105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5007381"/>
                  </a:ext>
                </a:extLst>
              </a:tr>
              <a:tr h="396636">
                <a:tc>
                  <a:txBody>
                    <a:bodyPr/>
                    <a:lstStyle/>
                    <a:p>
                      <a:pPr algn="l" fontAlgn="t"/>
                      <a:r>
                        <a:rPr lang="ru-RU" sz="1100" b="1" i="1" kern="1200" dirty="0">
                          <a:solidFill>
                            <a:schemeClr val="dk1"/>
                          </a:solidFill>
                          <a:latin typeface="Arial" pitchFamily="34" charset="0"/>
                          <a:ea typeface="+mn-ea"/>
                          <a:cs typeface="Arial" pitchFamily="34" charset="0"/>
                        </a:rPr>
                        <a:t> 08 Культура, спорт, туризм и информационное пространство</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400,0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172</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44,6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133,9</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99,5</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141,3</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31,2</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b="1" dirty="0">
                          <a:solidFill>
                            <a:schemeClr val="tx1"/>
                          </a:solidFill>
                          <a:latin typeface="Arial" pitchFamily="34" charset="0"/>
                          <a:cs typeface="Arial" pitchFamily="34" charset="0"/>
                        </a:rPr>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60270">
                <a:tc>
                  <a:txBody>
                    <a:bodyPr/>
                    <a:lstStyle/>
                    <a:p>
                      <a:pPr algn="l" fontAlgn="t"/>
                      <a:r>
                        <a:rPr lang="ru-RU" sz="1100" kern="1200" dirty="0">
                          <a:latin typeface="Arial" pitchFamily="34" charset="0"/>
                          <a:cs typeface="Arial" pitchFamily="34" charset="0"/>
                        </a:rPr>
                        <a:t>Программа 124006 «Поддержка культурно-досуговой работы на местном уровне»</a:t>
                      </a:r>
                      <a:endParaRPr lang="ru-RU" sz="1100" b="0" kern="1200" dirty="0">
                        <a:solidFill>
                          <a:schemeClr val="dk1"/>
                        </a:solidFill>
                        <a:latin typeface="Arial" pitchFamily="34" charset="0"/>
                        <a:ea typeface="+mn-ea"/>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86,0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89,3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133,9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100</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b="1" dirty="0">
                          <a:solidFill>
                            <a:schemeClr val="tx1"/>
                          </a:solidFill>
                          <a:latin typeface="Arial" pitchFamily="34" charset="0"/>
                          <a:cs typeface="Arial" pitchFamily="34" charset="0"/>
                        </a:rPr>
                        <a:t>52</a:t>
                      </a:r>
                      <a:endParaRPr lang="en-US" sz="11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694478">
                <a:tc>
                  <a:txBody>
                    <a:bodyPr/>
                    <a:lstStyle/>
                    <a:p>
                      <a:pPr algn="l" fontAlgn="t"/>
                      <a:r>
                        <a:rPr lang="ru-RU" sz="1100" b="0" kern="1200" dirty="0">
                          <a:solidFill>
                            <a:schemeClr val="dk1"/>
                          </a:solidFill>
                          <a:latin typeface="Arial" pitchFamily="34" charset="0"/>
                          <a:ea typeface="+mn-ea"/>
                          <a:cs typeface="Arial" pitchFamily="34" charset="0"/>
                        </a:rPr>
                        <a:t>Программа 124</a:t>
                      </a:r>
                      <a:r>
                        <a:rPr lang="en-US" sz="1100" b="0" kern="1200" dirty="0">
                          <a:solidFill>
                            <a:schemeClr val="dk1"/>
                          </a:solidFill>
                          <a:latin typeface="Arial" pitchFamily="34" charset="0"/>
                          <a:ea typeface="+mn-ea"/>
                          <a:cs typeface="Arial" pitchFamily="34" charset="0"/>
                        </a:rPr>
                        <a:t>02</a:t>
                      </a:r>
                      <a:r>
                        <a:rPr lang="ru-RU" sz="1100" b="0" kern="1200" dirty="0">
                          <a:solidFill>
                            <a:schemeClr val="dk1"/>
                          </a:solidFill>
                          <a:latin typeface="Arial" pitchFamily="34" charset="0"/>
                          <a:ea typeface="+mn-ea"/>
                          <a:cs typeface="Arial" pitchFamily="34" charset="0"/>
                        </a:rPr>
                        <a:t>8 «Проведение физкультурно-оздоровительных и спортивных мероприятий на местном уровне»</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200,0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99,2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89,3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100" dirty="0">
                          <a:solidFill>
                            <a:schemeClr val="tx1"/>
                          </a:solidFill>
                          <a:latin typeface="Arial" pitchFamily="34" charset="0"/>
                          <a:cs typeface="Arial" pitchFamily="34" charset="0"/>
                        </a:rPr>
                        <a:t>62,5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507288" cy="764704"/>
          </a:xfrm>
        </p:spPr>
        <p:txBody>
          <a:bodyPr>
            <a:normAutofit fontScale="90000"/>
          </a:bodyPr>
          <a:lstStyle/>
          <a:p>
            <a:r>
              <a:rPr lang="ru-RU" sz="2000" b="1" dirty="0">
                <a:solidFill>
                  <a:srgbClr val="002060"/>
                </a:solidFill>
                <a:latin typeface="Arial" pitchFamily="34" charset="0"/>
                <a:cs typeface="Arial" pitchFamily="34" charset="0"/>
              </a:rPr>
              <a:t>Основные параметры бюджета </a:t>
            </a:r>
            <a:r>
              <a:rPr lang="ru-RU" sz="2000" b="1" dirty="0" err="1">
                <a:solidFill>
                  <a:srgbClr val="002060"/>
                </a:solidFill>
                <a:latin typeface="Arial" pitchFamily="34" charset="0"/>
                <a:cs typeface="Arial" pitchFamily="34" charset="0"/>
              </a:rPr>
              <a:t>Кызылкаинского</a:t>
            </a:r>
            <a:r>
              <a:rPr lang="ru-RU" sz="2000" b="1" dirty="0">
                <a:solidFill>
                  <a:srgbClr val="002060"/>
                </a:solidFill>
                <a:latin typeface="Arial" pitchFamily="34" charset="0"/>
                <a:cs typeface="Arial" pitchFamily="34" charset="0"/>
              </a:rPr>
              <a:t> сельского округа </a:t>
            </a:r>
            <a:br>
              <a:rPr lang="ru-RU" sz="2000" b="1" dirty="0">
                <a:solidFill>
                  <a:srgbClr val="002060"/>
                </a:solidFill>
                <a:latin typeface="Arial" pitchFamily="34" charset="0"/>
                <a:cs typeface="Arial" pitchFamily="34" charset="0"/>
              </a:rPr>
            </a:br>
            <a:r>
              <a:rPr lang="ru-RU" sz="2000" b="1" dirty="0">
                <a:solidFill>
                  <a:srgbClr val="002060"/>
                </a:solidFill>
                <a:latin typeface="Arial" pitchFamily="34" charset="0"/>
                <a:cs typeface="Arial" pitchFamily="34" charset="0"/>
              </a:rPr>
              <a:t> за 20</a:t>
            </a:r>
            <a:r>
              <a:rPr lang="kk-KZ" sz="2000" b="1" dirty="0">
                <a:solidFill>
                  <a:srgbClr val="002060"/>
                </a:solidFill>
                <a:latin typeface="Arial" pitchFamily="34" charset="0"/>
                <a:cs typeface="Arial" pitchFamily="34" charset="0"/>
              </a:rPr>
              <a:t>25</a:t>
            </a:r>
            <a:r>
              <a:rPr lang="ru-RU" sz="2000" b="1" dirty="0">
                <a:solidFill>
                  <a:srgbClr val="002060"/>
                </a:solidFill>
                <a:latin typeface="Arial" pitchFamily="34" charset="0"/>
                <a:cs typeface="Arial" pitchFamily="34" charset="0"/>
              </a:rPr>
              <a:t>-2027 годы</a:t>
            </a:r>
            <a:endParaRPr lang="ru-RU" sz="2000" i="1" dirty="0">
              <a:solidFill>
                <a:srgbClr val="002060"/>
              </a:solidFill>
              <a:latin typeface="Arial" pitchFamily="34" charset="0"/>
              <a:cs typeface="Arial" pitchFamily="34"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3720791433"/>
              </p:ext>
            </p:extLst>
          </p:nvPr>
        </p:nvGraphicFramePr>
        <p:xfrm>
          <a:off x="0" y="116632"/>
          <a:ext cx="9144002" cy="6589492"/>
        </p:xfrm>
        <a:graphic>
          <a:graphicData uri="http://schemas.openxmlformats.org/drawingml/2006/table">
            <a:tbl>
              <a:tblPr firstRow="1" bandRow="1">
                <a:tableStyleId>{6E25E649-3F16-4E02-A733-19D2CDBF48F0}</a:tableStyleId>
              </a:tblPr>
              <a:tblGrid>
                <a:gridCol w="2699792">
                  <a:extLst>
                    <a:ext uri="{9D8B030D-6E8A-4147-A177-3AD203B41FA5}">
                      <a16:colId xmlns:a16="http://schemas.microsoft.com/office/drawing/2014/main" val="20000"/>
                    </a:ext>
                  </a:extLst>
                </a:gridCol>
                <a:gridCol w="864096">
                  <a:extLst>
                    <a:ext uri="{9D8B030D-6E8A-4147-A177-3AD203B41FA5}">
                      <a16:colId xmlns:a16="http://schemas.microsoft.com/office/drawing/2014/main" val="20001"/>
                    </a:ext>
                  </a:extLst>
                </a:gridCol>
                <a:gridCol w="648072">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576064">
                  <a:extLst>
                    <a:ext uri="{9D8B030D-6E8A-4147-A177-3AD203B41FA5}">
                      <a16:colId xmlns:a16="http://schemas.microsoft.com/office/drawing/2014/main" val="2494152455"/>
                    </a:ext>
                  </a:extLst>
                </a:gridCol>
                <a:gridCol w="792088">
                  <a:extLst>
                    <a:ext uri="{9D8B030D-6E8A-4147-A177-3AD203B41FA5}">
                      <a16:colId xmlns:a16="http://schemas.microsoft.com/office/drawing/2014/main" val="3571483410"/>
                    </a:ext>
                  </a:extLst>
                </a:gridCol>
                <a:gridCol w="648072">
                  <a:extLst>
                    <a:ext uri="{9D8B030D-6E8A-4147-A177-3AD203B41FA5}">
                      <a16:colId xmlns:a16="http://schemas.microsoft.com/office/drawing/2014/main" val="2693801383"/>
                    </a:ext>
                  </a:extLst>
                </a:gridCol>
                <a:gridCol w="648072">
                  <a:extLst>
                    <a:ext uri="{9D8B030D-6E8A-4147-A177-3AD203B41FA5}">
                      <a16:colId xmlns:a16="http://schemas.microsoft.com/office/drawing/2014/main" val="1600805158"/>
                    </a:ext>
                  </a:extLst>
                </a:gridCol>
                <a:gridCol w="720080">
                  <a:extLst>
                    <a:ext uri="{9D8B030D-6E8A-4147-A177-3AD203B41FA5}">
                      <a16:colId xmlns:a16="http://schemas.microsoft.com/office/drawing/2014/main" val="3024085639"/>
                    </a:ext>
                  </a:extLst>
                </a:gridCol>
                <a:gridCol w="683570">
                  <a:extLst>
                    <a:ext uri="{9D8B030D-6E8A-4147-A177-3AD203B41FA5}">
                      <a16:colId xmlns:a16="http://schemas.microsoft.com/office/drawing/2014/main" val="2378741880"/>
                    </a:ext>
                  </a:extLst>
                </a:gridCol>
              </a:tblGrid>
              <a:tr h="778485">
                <a:tc>
                  <a:txBody>
                    <a:bodyPr/>
                    <a:lstStyle/>
                    <a:p>
                      <a:pPr algn="ctr"/>
                      <a:r>
                        <a:rPr lang="ru-RU" sz="2000" dirty="0">
                          <a:latin typeface="Arial" pitchFamily="34" charset="0"/>
                          <a:cs typeface="Arial" pitchFamily="34" charset="0"/>
                        </a:rPr>
                        <a:t>Наименование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err="1">
                          <a:latin typeface="Arial" pitchFamily="34" charset="0"/>
                          <a:cs typeface="Arial" pitchFamily="34" charset="0"/>
                        </a:rPr>
                        <a:t>Утв.бюджет</a:t>
                      </a:r>
                      <a:r>
                        <a:rPr lang="ru-RU" sz="1300" kern="1200" dirty="0">
                          <a:latin typeface="Arial" pitchFamily="34" charset="0"/>
                          <a:cs typeface="Arial" pitchFamily="34" charset="0"/>
                        </a:rPr>
                        <a:t> 2026 год</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Бюджет за 4 месяца 2026 года</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 </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Бюджет за 4 месяца 2025 года</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Бюджет за 4 месяца 2024 года</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p>
                    <a:p>
                      <a:pPr marL="0" marR="0" indent="0" algn="ctr" defTabSz="914400" rtl="0" eaLnBrk="1" fontAlgn="auto" latinLnBrk="0" hangingPunct="1">
                        <a:lnSpc>
                          <a:spcPct val="100000"/>
                        </a:lnSpc>
                        <a:spcBef>
                          <a:spcPts val="0"/>
                        </a:spcBef>
                        <a:spcAft>
                          <a:spcPts val="0"/>
                        </a:spcAft>
                        <a:buClrTx/>
                        <a:buSzTx/>
                        <a:buFontTx/>
                        <a:buNone/>
                        <a:tabLst/>
                        <a:defRPr/>
                      </a:pPr>
                      <a:r>
                        <a:rPr lang="ru-RU" sz="1300" kern="1200" dirty="0">
                          <a:latin typeface="Arial" pitchFamily="34" charset="0"/>
                          <a:cs typeface="Arial" pitchFamily="34" charset="0"/>
                        </a:rPr>
                        <a:t>(+/-)</a:t>
                      </a: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300" b="0" kern="1200" dirty="0">
                          <a:solidFill>
                            <a:schemeClr val="lt1"/>
                          </a:solidFill>
                          <a:latin typeface="Arial" pitchFamily="34" charset="0"/>
                          <a:ea typeface="+mn-ea"/>
                          <a:cs typeface="Arial" pitchFamily="34" charset="0"/>
                        </a:rPr>
                        <a:t>Бюджет за 4 месяца 2023 года</a:t>
                      </a:r>
                    </a:p>
                    <a:p>
                      <a:pPr marL="0" marR="0" indent="0" algn="ctr" defTabSz="914400" rtl="0" eaLnBrk="1" fontAlgn="auto" latinLnBrk="0" hangingPunct="1">
                        <a:lnSpc>
                          <a:spcPct val="100000"/>
                        </a:lnSpc>
                        <a:spcBef>
                          <a:spcPts val="0"/>
                        </a:spcBef>
                        <a:spcAft>
                          <a:spcPts val="0"/>
                        </a:spcAft>
                        <a:buClrTx/>
                        <a:buSzTx/>
                        <a:buFontTx/>
                        <a:buNone/>
                        <a:tabLst/>
                        <a:defRPr/>
                      </a:pPr>
                      <a:endParaRPr lang="ru-RU" sz="1300" b="0" kern="1200" dirty="0">
                        <a:solidFill>
                          <a:schemeClr val="lt1"/>
                        </a:solidFill>
                        <a:latin typeface="Arial" pitchFamily="34" charset="0"/>
                        <a:ea typeface="+mn-ea"/>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17810">
                <a:tc>
                  <a:txBody>
                    <a:bodyPr/>
                    <a:lstStyle/>
                    <a:p>
                      <a:pPr>
                        <a:tabLst/>
                      </a:pPr>
                      <a:r>
                        <a:rPr lang="en-US" sz="1600" b="1" dirty="0">
                          <a:latin typeface="Arial" pitchFamily="34" charset="0"/>
                          <a:cs typeface="Arial" pitchFamily="34" charset="0"/>
                        </a:rPr>
                        <a:t>II</a:t>
                      </a:r>
                      <a:r>
                        <a:rPr lang="ru-RU" sz="1600" b="1" dirty="0">
                          <a:latin typeface="Arial" pitchFamily="34" charset="0"/>
                          <a:cs typeface="Arial" pitchFamily="34" charset="0"/>
                        </a:rPr>
                        <a:t>.ЗАТРАТЫ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9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6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9826">
                <a:tc>
                  <a:txBody>
                    <a:bodyPr/>
                    <a:lstStyle/>
                    <a:p>
                      <a:pPr algn="l" fontAlgn="ctr"/>
                      <a:r>
                        <a:rPr lang="ru-RU" sz="1600" b="1" i="1" kern="1200" dirty="0">
                          <a:solidFill>
                            <a:schemeClr val="dk1"/>
                          </a:solidFill>
                          <a:latin typeface="Arial" pitchFamily="34" charset="0"/>
                          <a:ea typeface="+mn-ea"/>
                          <a:cs typeface="Arial" pitchFamily="34" charset="0"/>
                        </a:rPr>
                        <a:t> 12 Транспорт и коммуникации</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solidFill>
                            <a:schemeClr val="tx1"/>
                          </a:solidFill>
                          <a:latin typeface="Arial" pitchFamily="34" charset="0"/>
                          <a:cs typeface="Arial" pitchFamily="34" charset="0"/>
                        </a:rPr>
                        <a:t> 3</a:t>
                      </a:r>
                      <a:r>
                        <a:rPr lang="ru-RU" sz="1400" b="1" dirty="0">
                          <a:solidFill>
                            <a:schemeClr val="tx1"/>
                          </a:solidFill>
                          <a:latin typeface="Arial" pitchFamily="34" charset="0"/>
                          <a:cs typeface="Arial" pitchFamily="34" charset="0"/>
                        </a:rPr>
                        <a:t> 692</a:t>
                      </a:r>
                      <a:r>
                        <a:rPr lang="en-US" sz="1400" b="1" dirty="0">
                          <a:solidFill>
                            <a:schemeClr val="tx1"/>
                          </a:solidFill>
                          <a:latin typeface="Arial" pitchFamily="34" charset="0"/>
                          <a:cs typeface="Arial" pitchFamily="34" charset="0"/>
                        </a:rPr>
                        <a:t>,</a:t>
                      </a:r>
                      <a:r>
                        <a:rPr lang="ru-RU" sz="1400" b="1" dirty="0">
                          <a:solidFill>
                            <a:schemeClr val="tx1"/>
                          </a:solidFill>
                          <a:latin typeface="Arial" pitchFamily="34" charset="0"/>
                          <a:cs typeface="Arial" pitchFamily="34" charset="0"/>
                        </a:rPr>
                        <a:t>0</a:t>
                      </a:r>
                      <a:endParaRPr lang="en-US"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72,6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2681,0</a:t>
                      </a:r>
                      <a:endParaRPr lang="en-US"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b="1" dirty="0">
                          <a:solidFill>
                            <a:schemeClr val="tx1"/>
                          </a:solidFill>
                          <a:latin typeface="Arial" pitchFamily="34" charset="0"/>
                          <a:cs typeface="Arial" pitchFamily="34" charset="0"/>
                        </a:rPr>
                        <a:t>154,9</a:t>
                      </a:r>
                      <a:endParaRPr lang="en-US" sz="12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2 477,8</a:t>
                      </a:r>
                      <a:endParaRPr lang="en-US"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b="1" dirty="0">
                          <a:solidFill>
                            <a:schemeClr val="tx1"/>
                          </a:solidFill>
                          <a:latin typeface="Arial" pitchFamily="34" charset="0"/>
                          <a:cs typeface="Arial" pitchFamily="34" charset="0"/>
                        </a:rPr>
                        <a:t>154,9</a:t>
                      </a:r>
                      <a:endParaRPr lang="en-US" sz="12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solidFill>
                            <a:schemeClr val="tx1"/>
                          </a:solidFill>
                          <a:latin typeface="Arial" pitchFamily="34" charset="0"/>
                          <a:cs typeface="Arial" pitchFamily="34" charset="0"/>
                        </a:rPr>
                        <a:t>1600</a:t>
                      </a:r>
                      <a:r>
                        <a:rPr lang="ru-RU" sz="1400" b="1" dirty="0">
                          <a:solidFill>
                            <a:schemeClr val="tx1"/>
                          </a:solidFill>
                          <a:latin typeface="Arial" pitchFamily="34" charset="0"/>
                          <a:cs typeface="Arial" pitchFamily="34" charset="0"/>
                        </a:rPr>
                        <a:t>,</a:t>
                      </a:r>
                      <a:endParaRPr lang="en-US"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161,1</a:t>
                      </a:r>
                      <a:endParaRPr lang="en-US" sz="1400" b="1"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b="1" dirty="0">
                          <a:solidFill>
                            <a:schemeClr val="tx1"/>
                          </a:solidFill>
                          <a:latin typeface="Arial" pitchFamily="34" charset="0"/>
                          <a:cs typeface="Arial" pitchFamily="34" charset="0"/>
                        </a:rPr>
                        <a:t>1538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75385">
                <a:tc>
                  <a:txBody>
                    <a:bodyPr/>
                    <a:lstStyle/>
                    <a:p>
                      <a:pPr algn="l" fontAlgn="ctr"/>
                      <a:r>
                        <a:rPr lang="ru-RU" sz="1400" kern="1200" dirty="0">
                          <a:latin typeface="Arial" pitchFamily="34" charset="0"/>
                          <a:cs typeface="Arial" pitchFamily="34" charset="0"/>
                        </a:rPr>
                        <a:t>Программа 124013 «Обеспечение функционирования автомобильных дорог в городах районного значения, селах, поселках, сельских округах»</a:t>
                      </a:r>
                      <a:endParaRPr lang="ru-RU" sz="1400" b="0" kern="1200" dirty="0">
                        <a:solidFill>
                          <a:schemeClr val="dk1"/>
                        </a:solidFill>
                        <a:latin typeface="Arial" pitchFamily="34" charset="0"/>
                        <a:ea typeface="+mn-ea"/>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solidFill>
                          <a:schemeClr val="tx1"/>
                        </a:solidFill>
                        <a:latin typeface="Arial" pitchFamily="34" charset="0"/>
                        <a:cs typeface="Arial" pitchFamily="34" charset="0"/>
                      </a:endParaRPr>
                    </a:p>
                    <a:p>
                      <a:pPr algn="ctr"/>
                      <a:r>
                        <a:rPr lang="en-US" sz="1400" dirty="0">
                          <a:solidFill>
                            <a:schemeClr val="tx1"/>
                          </a:solidFill>
                          <a:latin typeface="Arial" pitchFamily="34" charset="0"/>
                          <a:cs typeface="Arial" pitchFamily="34" charset="0"/>
                        </a:rPr>
                        <a:t>3 </a:t>
                      </a:r>
                      <a:r>
                        <a:rPr lang="ru-RU" sz="1400" dirty="0">
                          <a:solidFill>
                            <a:schemeClr val="tx1"/>
                          </a:solidFill>
                          <a:latin typeface="Arial" pitchFamily="34" charset="0"/>
                          <a:cs typeface="Arial" pitchFamily="34" charset="0"/>
                        </a:rPr>
                        <a:t>692</a:t>
                      </a:r>
                      <a:r>
                        <a:rPr lang="en-US" sz="1400" dirty="0">
                          <a:solidFill>
                            <a:schemeClr val="tx1"/>
                          </a:solidFill>
                          <a:latin typeface="Arial" pitchFamily="34" charset="0"/>
                          <a:cs typeface="Arial" pitchFamily="34" charset="0"/>
                        </a:rPr>
                        <a:t>,0</a:t>
                      </a:r>
                      <a:endParaRPr lang="ru-RU"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solidFill>
                          <a:schemeClr val="tx1"/>
                        </a:solidFill>
                        <a:latin typeface="Arial" pitchFamily="34" charset="0"/>
                        <a:cs typeface="Arial" pitchFamily="34" charset="0"/>
                      </a:endParaRPr>
                    </a:p>
                    <a:p>
                      <a:pPr algn="ctr"/>
                      <a:r>
                        <a:rPr lang="ru-RU" sz="1400" dirty="0">
                          <a:solidFill>
                            <a:schemeClr val="tx1"/>
                          </a:solidFill>
                          <a:latin typeface="Arial" pitchFamily="34" charset="0"/>
                          <a:cs typeface="Arial" pitchFamily="34" charset="0"/>
                        </a:rPr>
                        <a:t>72,6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solidFill>
                          <a:schemeClr val="tx1"/>
                        </a:solidFill>
                        <a:latin typeface="Arial" pitchFamily="34" charset="0"/>
                        <a:cs typeface="Arial" pitchFamily="34" charset="0"/>
                      </a:endParaRPr>
                    </a:p>
                    <a:p>
                      <a:pPr algn="ctr"/>
                      <a:r>
                        <a:rPr lang="ru-RU" sz="1400" dirty="0">
                          <a:solidFill>
                            <a:schemeClr val="tx1"/>
                          </a:solidFill>
                          <a:latin typeface="Arial" pitchFamily="34" charset="0"/>
                          <a:cs typeface="Arial" pitchFamily="34" charset="0"/>
                        </a:rPr>
                        <a:t>2681,0</a:t>
                      </a:r>
                      <a:endParaRPr lang="en-US"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solidFill>
                          <a:schemeClr val="tx1"/>
                        </a:solidFill>
                        <a:latin typeface="Arial" pitchFamily="34" charset="0"/>
                        <a:cs typeface="Arial" pitchFamily="34" charset="0"/>
                      </a:endParaRPr>
                    </a:p>
                    <a:p>
                      <a:pPr algn="ctr"/>
                      <a:endParaRPr lang="ru-RU" sz="1200" dirty="0">
                        <a:solidFill>
                          <a:schemeClr val="tx1"/>
                        </a:solidFill>
                        <a:latin typeface="Arial" pitchFamily="34" charset="0"/>
                        <a:cs typeface="Arial" pitchFamily="34" charset="0"/>
                      </a:endParaRPr>
                    </a:p>
                    <a:p>
                      <a:pPr algn="ctr"/>
                      <a:r>
                        <a:rPr lang="ru-RU" sz="1200" dirty="0">
                          <a:solidFill>
                            <a:schemeClr val="tx1"/>
                          </a:solidFill>
                          <a:latin typeface="Arial" pitchFamily="34" charset="0"/>
                          <a:cs typeface="Arial" pitchFamily="34" charset="0"/>
                        </a:rPr>
                        <a:t>154,9     </a:t>
                      </a:r>
                      <a:endParaRPr lang="en-US" sz="12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400" dirty="0">
                        <a:solidFill>
                          <a:schemeClr val="tx1"/>
                        </a:solidFill>
                        <a:latin typeface="Arial" pitchFamily="34" charset="0"/>
                        <a:cs typeface="Arial" pitchFamily="34" charset="0"/>
                      </a:endParaRPr>
                    </a:p>
                    <a:p>
                      <a:pPr algn="ctr"/>
                      <a:r>
                        <a:rPr lang="ru-RU" sz="1400" dirty="0">
                          <a:solidFill>
                            <a:schemeClr val="tx1"/>
                          </a:solidFill>
                          <a:latin typeface="Arial" pitchFamily="34" charset="0"/>
                          <a:cs typeface="Arial" pitchFamily="34" charset="0"/>
                        </a:rPr>
                        <a:t>2 477,8</a:t>
                      </a:r>
                      <a:endParaRPr lang="en-US"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200" dirty="0">
                        <a:solidFill>
                          <a:schemeClr val="tx1"/>
                        </a:solidFill>
                        <a:latin typeface="Arial" pitchFamily="34" charset="0"/>
                        <a:cs typeface="Arial" pitchFamily="34" charset="0"/>
                      </a:endParaRPr>
                    </a:p>
                    <a:p>
                      <a:pPr algn="ctr"/>
                      <a:endParaRPr lang="ru-RU" sz="1200" dirty="0">
                        <a:solidFill>
                          <a:schemeClr val="tx1"/>
                        </a:solidFill>
                        <a:latin typeface="Arial" pitchFamily="34" charset="0"/>
                        <a:cs typeface="Arial" pitchFamily="34" charset="0"/>
                      </a:endParaRPr>
                    </a:p>
                    <a:p>
                      <a:pPr algn="ctr"/>
                      <a:r>
                        <a:rPr lang="ru-RU" sz="1200" dirty="0">
                          <a:solidFill>
                            <a:schemeClr val="tx1"/>
                          </a:solidFill>
                          <a:latin typeface="Arial" pitchFamily="34" charset="0"/>
                          <a:cs typeface="Arial" pitchFamily="34" charset="0"/>
                        </a:rPr>
                        <a:t>154,9     </a:t>
                      </a:r>
                      <a:endParaRPr lang="en-US" sz="12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chemeClr val="tx1"/>
                        </a:solidFill>
                        <a:latin typeface="Arial" pitchFamily="34" charset="0"/>
                        <a:cs typeface="Arial" pitchFamily="34" charset="0"/>
                      </a:endParaRPr>
                    </a:p>
                    <a:p>
                      <a:pPr algn="ctr"/>
                      <a:r>
                        <a:rPr lang="en-US" sz="1400" dirty="0">
                          <a:solidFill>
                            <a:schemeClr val="tx1"/>
                          </a:solidFill>
                          <a:latin typeface="Arial" pitchFamily="34" charset="0"/>
                          <a:cs typeface="Arial" pitchFamily="34" charset="0"/>
                        </a:rPr>
                        <a:t>1600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chemeClr val="tx1"/>
                        </a:solidFill>
                        <a:latin typeface="Arial" pitchFamily="34" charset="0"/>
                        <a:cs typeface="Arial" pitchFamily="34" charset="0"/>
                      </a:endParaRPr>
                    </a:p>
                    <a:p>
                      <a:pPr algn="ctr"/>
                      <a:r>
                        <a:rPr lang="ru-RU" sz="1400" dirty="0">
                          <a:solidFill>
                            <a:schemeClr val="tx1"/>
                          </a:solidFill>
                          <a:latin typeface="Arial" pitchFamily="34" charset="0"/>
                          <a:cs typeface="Arial" pitchFamily="34" charset="0"/>
                        </a:rPr>
                        <a:t>161,1</a:t>
                      </a:r>
                      <a:endParaRPr lang="en-US"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chemeClr val="tx1"/>
                        </a:solidFill>
                        <a:latin typeface="Arial" pitchFamily="34" charset="0"/>
                        <a:cs typeface="Arial" pitchFamily="34" charset="0"/>
                      </a:endParaRPr>
                    </a:p>
                    <a:p>
                      <a:pPr algn="ctr"/>
                      <a:r>
                        <a:rPr lang="en-US" sz="1400" dirty="0">
                          <a:solidFill>
                            <a:schemeClr val="tx1"/>
                          </a:solidFill>
                          <a:latin typeface="Arial" pitchFamily="34" charset="0"/>
                          <a:cs typeface="Arial" pitchFamily="34" charset="0"/>
                        </a:rPr>
                        <a:t>1538</a:t>
                      </a:r>
                      <a:r>
                        <a:rPr lang="ru-RU" sz="1400" dirty="0">
                          <a:solidFill>
                            <a:schemeClr val="tx1"/>
                          </a:solidFill>
                          <a:latin typeface="Arial" pitchFamily="34" charset="0"/>
                          <a:cs typeface="Arial" pitchFamily="34" charset="0"/>
                        </a:rPr>
                        <a:t>,0</a:t>
                      </a:r>
                      <a:endParaRPr lang="en-US" sz="1400" dirty="0">
                        <a:solidFill>
                          <a:schemeClr val="tx1"/>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64402">
                <a:tc>
                  <a:txBody>
                    <a:bodyPr/>
                    <a:lstStyle/>
                    <a:p>
                      <a:pPr algn="l" fontAlgn="t"/>
                      <a:r>
                        <a:rPr lang="ru-RU" sz="1600" b="1" i="1" kern="1200" dirty="0">
                          <a:solidFill>
                            <a:schemeClr val="dk1"/>
                          </a:solidFill>
                          <a:latin typeface="Arial" pitchFamily="34" charset="0"/>
                          <a:ea typeface="+mn-ea"/>
                          <a:cs typeface="Arial" pitchFamily="34" charset="0"/>
                        </a:rPr>
                        <a:t>15 Трансферты</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63,0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b="1"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b="1"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257,1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b="1" dirty="0">
                          <a:solidFill>
                            <a:schemeClr val="tx1"/>
                          </a:solidFill>
                          <a:latin typeface="Arial" pitchFamily="34" charset="0"/>
                          <a:cs typeface="Arial" pitchFamily="34" charset="0"/>
                        </a:rPr>
                        <a:t>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43627">
                <a:tc>
                  <a:txBody>
                    <a:bodyPr/>
                    <a:lstStyle/>
                    <a:p>
                      <a:pPr algn="l" fontAlgn="t"/>
                      <a:r>
                        <a:rPr lang="ru-RU" sz="1400" b="0" kern="1200" dirty="0">
                          <a:solidFill>
                            <a:schemeClr val="dk1"/>
                          </a:solidFill>
                          <a:latin typeface="Arial" pitchFamily="34" charset="0"/>
                          <a:ea typeface="+mn-ea"/>
                          <a:cs typeface="Arial" pitchFamily="34" charset="0"/>
                        </a:rPr>
                        <a:t>Программа 124338 «Возврат неиспользованных (недоиспользованных) целевых трансфертов»</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63,0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2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257,1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ru-RU" sz="1400" dirty="0">
                          <a:solidFill>
                            <a:schemeClr val="tx1"/>
                          </a:solidFill>
                          <a:latin typeface="Arial" pitchFamily="34" charset="0"/>
                          <a:cs typeface="Arial" pitchFamily="34" charset="0"/>
                        </a:rPr>
                        <a:t>0,7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37398">
                <a:tc>
                  <a:txBody>
                    <a:bodyPr/>
                    <a:lstStyle/>
                    <a:p>
                      <a:pPr algn="l" fontAlgn="t"/>
                      <a:endParaRPr lang="ru-RU" sz="1400" b="0" kern="1200" dirty="0">
                        <a:solidFill>
                          <a:schemeClr val="dk1"/>
                        </a:solidFill>
                        <a:latin typeface="Arial" pitchFamily="34" charset="0"/>
                        <a:ea typeface="+mn-ea"/>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8672783"/>
                  </a:ext>
                </a:extLst>
              </a:tr>
              <a:tr h="543627">
                <a:tc>
                  <a:txBody>
                    <a:bodyPr/>
                    <a:lstStyle/>
                    <a:p>
                      <a:pPr algn="l" fontAlgn="t"/>
                      <a:endParaRPr lang="ru-RU" sz="1400" b="0" kern="1200" dirty="0">
                        <a:solidFill>
                          <a:schemeClr val="dk1"/>
                        </a:solidFill>
                        <a:latin typeface="Arial" pitchFamily="34" charset="0"/>
                        <a:ea typeface="+mn-ea"/>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ru-RU" sz="1400" dirty="0">
                        <a:solidFill>
                          <a:srgbClr val="FF0000"/>
                        </a:solidFill>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23663273"/>
                  </a:ext>
                </a:extLst>
              </a:tr>
            </a:tbl>
          </a:graphicData>
        </a:graphic>
      </p:graphicFrame>
    </p:spTree>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706090"/>
          </a:xfrm>
        </p:spPr>
        <p:txBody>
          <a:bodyPr>
            <a:normAutofit fontScale="90000"/>
          </a:bodyPr>
          <a:lstStyle/>
          <a:p>
            <a:br>
              <a:rPr lang="ru-RU" sz="2700" b="1" i="1" dirty="0">
                <a:solidFill>
                  <a:srgbClr val="FF0000"/>
                </a:solidFill>
                <a:latin typeface="Arial" pitchFamily="34" charset="0"/>
                <a:cs typeface="Arial" pitchFamily="34" charset="0"/>
              </a:rPr>
            </a:br>
            <a:br>
              <a:rPr lang="ru-RU" sz="2700" b="1" i="1" dirty="0">
                <a:solidFill>
                  <a:srgbClr val="FF0000"/>
                </a:solidFill>
                <a:latin typeface="Arial" pitchFamily="34" charset="0"/>
                <a:cs typeface="Arial" pitchFamily="34" charset="0"/>
              </a:rPr>
            </a:br>
            <a:r>
              <a:rPr lang="ru-RU" sz="3100" b="1" i="1" dirty="0">
                <a:solidFill>
                  <a:srgbClr val="FF0000"/>
                </a:solidFill>
                <a:latin typeface="Arial" pitchFamily="34" charset="0"/>
                <a:cs typeface="Arial" pitchFamily="34" charset="0"/>
              </a:rPr>
              <a:t>01 Государственные услуги общего характера</a:t>
            </a:r>
            <a:br>
              <a:rPr lang="ru-RU" sz="2700" b="1" dirty="0">
                <a:solidFill>
                  <a:srgbClr val="FF000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br>
              <a:rPr lang="ru-RU" sz="2700" b="1" dirty="0">
                <a:solidFill>
                  <a:srgbClr val="00206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endParaRPr lang="ru-RU" dirty="0"/>
          </a:p>
        </p:txBody>
      </p:sp>
      <p:graphicFrame>
        <p:nvGraphicFramePr>
          <p:cNvPr id="4" name="Схема 3"/>
          <p:cNvGraphicFramePr/>
          <p:nvPr>
            <p:extLst>
              <p:ext uri="{D42A27DB-BD31-4B8C-83A1-F6EECF244321}">
                <p14:modId xmlns:p14="http://schemas.microsoft.com/office/powerpoint/2010/main" val="278935459"/>
              </p:ext>
            </p:extLst>
          </p:nvPr>
        </p:nvGraphicFramePr>
        <p:xfrm>
          <a:off x="115686" y="1070863"/>
          <a:ext cx="9028314" cy="55125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8" name="Группа 7">
            <a:extLst>
              <a:ext uri="{FF2B5EF4-FFF2-40B4-BE49-F238E27FC236}">
                <a16:creationId xmlns:a16="http://schemas.microsoft.com/office/drawing/2014/main" id="{3CD3F8C2-BB56-402A-93E8-EF756937B412}"/>
              </a:ext>
            </a:extLst>
          </p:cNvPr>
          <p:cNvGrpSpPr/>
          <p:nvPr/>
        </p:nvGrpSpPr>
        <p:grpSpPr>
          <a:xfrm>
            <a:off x="323529" y="5077566"/>
            <a:ext cx="648072" cy="1190264"/>
            <a:chOff x="-12743" y="4791088"/>
            <a:chExt cx="629154" cy="898791"/>
          </a:xfrm>
        </p:grpSpPr>
        <p:sp>
          <p:nvSpPr>
            <p:cNvPr id="9" name="Стрелка: шеврон 8">
              <a:extLst>
                <a:ext uri="{FF2B5EF4-FFF2-40B4-BE49-F238E27FC236}">
                  <a16:creationId xmlns:a16="http://schemas.microsoft.com/office/drawing/2014/main" id="{6D93F8C5-0A66-4007-ABFA-28B69C98C6E8}"/>
                </a:ext>
              </a:extLst>
            </p:cNvPr>
            <p:cNvSpPr/>
            <p:nvPr/>
          </p:nvSpPr>
          <p:spPr>
            <a:xfrm rot="5400000">
              <a:off x="-147562" y="4925907"/>
              <a:ext cx="898791" cy="629154"/>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Стрелка: шеврон 4">
              <a:extLst>
                <a:ext uri="{FF2B5EF4-FFF2-40B4-BE49-F238E27FC236}">
                  <a16:creationId xmlns:a16="http://schemas.microsoft.com/office/drawing/2014/main" id="{4121EBA2-A8C2-49A7-999D-9391E75CE65A}"/>
                </a:ext>
              </a:extLst>
            </p:cNvPr>
            <p:cNvSpPr txBox="1"/>
            <p:nvPr/>
          </p:nvSpPr>
          <p:spPr>
            <a:xfrm>
              <a:off x="-12743" y="5105665"/>
              <a:ext cx="629154" cy="26963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ru-RU" sz="1700" kern="1200" dirty="0"/>
                <a:t>001</a:t>
              </a:r>
            </a:p>
          </p:txBody>
        </p:sp>
      </p:grpSp>
      <p:sp>
        <p:nvSpPr>
          <p:cNvPr id="12" name="Прямоугольник 11"/>
          <p:cNvSpPr/>
          <p:nvPr/>
        </p:nvSpPr>
        <p:spPr>
          <a:xfrm>
            <a:off x="1259632" y="1299948"/>
            <a:ext cx="7884368" cy="1264956"/>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ru-RU" sz="2000" b="1" dirty="0">
                <a:latin typeface="Times New Roman" panose="02020603050405020304" pitchFamily="18" charset="0"/>
                <a:cs typeface="Times New Roman" panose="02020603050405020304" pitchFamily="18" charset="0"/>
              </a:rPr>
              <a:t>Расходы по </a:t>
            </a:r>
            <a:r>
              <a:rPr lang="ru-RU" sz="2000" b="1" dirty="0" err="1">
                <a:latin typeface="Times New Roman" panose="02020603050405020304" pitchFamily="18" charset="0"/>
                <a:cs typeface="Times New Roman" panose="02020603050405020304" pitchFamily="18" charset="0"/>
              </a:rPr>
              <a:t>фунциональной</a:t>
            </a:r>
            <a:r>
              <a:rPr lang="ru-RU" sz="2000" b="1" dirty="0">
                <a:latin typeface="Times New Roman" panose="02020603050405020304" pitchFamily="18" charset="0"/>
                <a:cs typeface="Times New Roman" panose="02020603050405020304" pitchFamily="18" charset="0"/>
              </a:rPr>
              <a:t> группе 01 «Государственные услуги общего характера» на 2026 год предусмотрены в сумме </a:t>
            </a:r>
          </a:p>
          <a:p>
            <a:pPr algn="ctr"/>
            <a:r>
              <a:rPr lang="ru-RU" sz="2000" b="1" dirty="0">
                <a:solidFill>
                  <a:srgbClr val="FF0000"/>
                </a:solidFill>
                <a:latin typeface="Times New Roman" panose="02020603050405020304" pitchFamily="18" charset="0"/>
                <a:cs typeface="Times New Roman" panose="02020603050405020304" pitchFamily="18" charset="0"/>
              </a:rPr>
              <a:t>- 41 352,0 </a:t>
            </a:r>
            <a:r>
              <a:rPr lang="ru-RU" sz="2000" b="1" dirty="0">
                <a:latin typeface="Times New Roman" panose="02020603050405020304" pitchFamily="18" charset="0"/>
                <a:cs typeface="Times New Roman" panose="02020603050405020304" pitchFamily="18" charset="0"/>
              </a:rPr>
              <a:t>тыс. тенге, исполнение за 8 месяцев составило – </a:t>
            </a:r>
            <a:r>
              <a:rPr lang="ru-RU" sz="2000" b="1" dirty="0">
                <a:solidFill>
                  <a:srgbClr val="FF0000"/>
                </a:solidFill>
                <a:latin typeface="Times New Roman" panose="02020603050405020304" pitchFamily="18" charset="0"/>
                <a:cs typeface="Times New Roman" panose="02020603050405020304" pitchFamily="18" charset="0"/>
              </a:rPr>
              <a:t>25852,6 тыс. тенге</a:t>
            </a:r>
            <a:endParaRPr lang="en-US" sz="2000" b="1" dirty="0">
              <a:solidFill>
                <a:srgbClr val="FF0000"/>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274042"/>
          </a:xfrm>
        </p:spPr>
        <p:txBody>
          <a:bodyPr>
            <a:normAutofit fontScale="90000"/>
          </a:bodyPr>
          <a:lstStyle/>
          <a:p>
            <a:br>
              <a:rPr lang="ru-RU" sz="2700" b="1" i="1" dirty="0">
                <a:solidFill>
                  <a:srgbClr val="FF0000"/>
                </a:solidFill>
                <a:latin typeface="Arial" pitchFamily="34" charset="0"/>
                <a:cs typeface="Arial" pitchFamily="34" charset="0"/>
              </a:rPr>
            </a:br>
            <a:br>
              <a:rPr lang="ru-RU" sz="2700" b="1" i="1" dirty="0">
                <a:solidFill>
                  <a:srgbClr val="FF0000"/>
                </a:solidFill>
                <a:latin typeface="Arial" pitchFamily="34" charset="0"/>
                <a:cs typeface="Arial" pitchFamily="34" charset="0"/>
              </a:rPr>
            </a:br>
            <a:r>
              <a:rPr lang="ru-RU" sz="3100" b="1" i="1" dirty="0">
                <a:solidFill>
                  <a:srgbClr val="FF0000"/>
                </a:solidFill>
                <a:latin typeface="Arial" pitchFamily="34" charset="0"/>
                <a:cs typeface="Arial" pitchFamily="34" charset="0"/>
              </a:rPr>
              <a:t>07 Жилищно-коммунальное хозяйство </a:t>
            </a:r>
            <a:br>
              <a:rPr lang="ru-RU" sz="3100" b="1" i="1" dirty="0">
                <a:solidFill>
                  <a:srgbClr val="FF0000"/>
                </a:solidFill>
                <a:latin typeface="Arial" pitchFamily="34" charset="0"/>
                <a:cs typeface="Arial" pitchFamily="34" charset="0"/>
              </a:rPr>
            </a:br>
            <a:r>
              <a:rPr lang="ru-RU" sz="3100" b="1" i="1" dirty="0">
                <a:solidFill>
                  <a:srgbClr val="FF0000"/>
                </a:solidFill>
                <a:latin typeface="Arial" pitchFamily="34" charset="0"/>
                <a:cs typeface="Arial" pitchFamily="34" charset="0"/>
              </a:rPr>
              <a:t> </a:t>
            </a:r>
            <a:br>
              <a:rPr lang="ru-RU" sz="2700" b="1" dirty="0">
                <a:solidFill>
                  <a:srgbClr val="00206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endParaRPr lang="ru-RU" dirty="0"/>
          </a:p>
        </p:txBody>
      </p:sp>
      <p:graphicFrame>
        <p:nvGraphicFramePr>
          <p:cNvPr id="4" name="Схема 3"/>
          <p:cNvGraphicFramePr/>
          <p:nvPr>
            <p:extLst>
              <p:ext uri="{D42A27DB-BD31-4B8C-83A1-F6EECF244321}">
                <p14:modId xmlns:p14="http://schemas.microsoft.com/office/powerpoint/2010/main" val="4185569831"/>
              </p:ext>
            </p:extLst>
          </p:nvPr>
        </p:nvGraphicFramePr>
        <p:xfrm>
          <a:off x="2323" y="692696"/>
          <a:ext cx="8784976"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a:extLst>
              <a:ext uri="{FF2B5EF4-FFF2-40B4-BE49-F238E27FC236}">
                <a16:creationId xmlns:a16="http://schemas.microsoft.com/office/drawing/2014/main" id="{DAC8FC43-91EB-43C6-90F1-E0122ED0BE33}"/>
              </a:ext>
            </a:extLst>
          </p:cNvPr>
          <p:cNvPicPr>
            <a:picLocks noChangeAspect="1"/>
          </p:cNvPicPr>
          <p:nvPr/>
        </p:nvPicPr>
        <p:blipFill>
          <a:blip r:embed="rId8"/>
          <a:stretch>
            <a:fillRect/>
          </a:stretch>
        </p:blipFill>
        <p:spPr>
          <a:xfrm>
            <a:off x="179512" y="4581128"/>
            <a:ext cx="2791062" cy="1973507"/>
          </a:xfrm>
          <a:prstGeom prst="rect">
            <a:avLst/>
          </a:prstGeom>
        </p:spPr>
      </p:pic>
      <p:pic>
        <p:nvPicPr>
          <p:cNvPr id="5" name="Рисунок 4">
            <a:extLst>
              <a:ext uri="{FF2B5EF4-FFF2-40B4-BE49-F238E27FC236}">
                <a16:creationId xmlns:a16="http://schemas.microsoft.com/office/drawing/2014/main" id="{B52393EA-FC2C-425F-8E50-57734A724E46}"/>
              </a:ext>
            </a:extLst>
          </p:cNvPr>
          <p:cNvPicPr>
            <a:picLocks noChangeAspect="1"/>
          </p:cNvPicPr>
          <p:nvPr/>
        </p:nvPicPr>
        <p:blipFill>
          <a:blip r:embed="rId9"/>
          <a:stretch>
            <a:fillRect/>
          </a:stretch>
        </p:blipFill>
        <p:spPr>
          <a:xfrm>
            <a:off x="3297825" y="4581128"/>
            <a:ext cx="2930359" cy="1944216"/>
          </a:xfrm>
          <a:prstGeom prst="rect">
            <a:avLst/>
          </a:prstGeom>
        </p:spPr>
      </p:pic>
      <p:pic>
        <p:nvPicPr>
          <p:cNvPr id="6" name="Рисунок 5">
            <a:extLst>
              <a:ext uri="{FF2B5EF4-FFF2-40B4-BE49-F238E27FC236}">
                <a16:creationId xmlns:a16="http://schemas.microsoft.com/office/drawing/2014/main" id="{587A8B77-E7FF-4BFD-BC43-039179367F67}"/>
              </a:ext>
            </a:extLst>
          </p:cNvPr>
          <p:cNvPicPr>
            <a:picLocks noChangeAspect="1"/>
          </p:cNvPicPr>
          <p:nvPr/>
        </p:nvPicPr>
        <p:blipFill>
          <a:blip r:embed="rId10"/>
          <a:stretch>
            <a:fillRect/>
          </a:stretch>
        </p:blipFill>
        <p:spPr>
          <a:xfrm>
            <a:off x="6444208" y="4581128"/>
            <a:ext cx="2520280" cy="1944216"/>
          </a:xfrm>
          <a:prstGeom prst="rect">
            <a:avLst/>
          </a:prstGeom>
        </p:spPr>
      </p:pic>
    </p:spTree>
    <p:extLst>
      <p:ext uri="{BB962C8B-B14F-4D97-AF65-F5344CB8AC3E}">
        <p14:creationId xmlns:p14="http://schemas.microsoft.com/office/powerpoint/2010/main" val="1745935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457200" y="188640"/>
            <a:ext cx="8229600" cy="504056"/>
          </a:xfrm>
        </p:spPr>
        <p:txBody>
          <a:bodyPr>
            <a:normAutofit fontScale="90000"/>
          </a:bodyPr>
          <a:lstStyle/>
          <a:p>
            <a:r>
              <a:rPr lang="ru-RU" sz="3100" b="1" i="1" dirty="0">
                <a:solidFill>
                  <a:srgbClr val="FF0000"/>
                </a:solidFill>
                <a:latin typeface="Arial" pitchFamily="34" charset="0"/>
                <a:cs typeface="Arial" pitchFamily="34" charset="0"/>
              </a:rPr>
              <a:t>07 Жилищно-коммунальное хозяйство </a:t>
            </a:r>
            <a:br>
              <a:rPr lang="ru-RU" sz="2700" b="1" dirty="0">
                <a:solidFill>
                  <a:srgbClr val="00206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endParaRPr lang="ru-RU" dirty="0"/>
          </a:p>
        </p:txBody>
      </p:sp>
      <p:grpSp>
        <p:nvGrpSpPr>
          <p:cNvPr id="9" name="Группа 8"/>
          <p:cNvGrpSpPr/>
          <p:nvPr/>
        </p:nvGrpSpPr>
        <p:grpSpPr>
          <a:xfrm>
            <a:off x="199440" y="1228096"/>
            <a:ext cx="792088" cy="1178126"/>
            <a:chOff x="-30571" y="929713"/>
            <a:chExt cx="1378210" cy="1968872"/>
          </a:xfrm>
        </p:grpSpPr>
        <p:sp>
          <p:nvSpPr>
            <p:cNvPr id="13" name="Шеврон 12"/>
            <p:cNvSpPr/>
            <p:nvPr/>
          </p:nvSpPr>
          <p:spPr>
            <a:xfrm rot="5400000">
              <a:off x="-325902" y="1225044"/>
              <a:ext cx="1968872" cy="1378210"/>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 name="Шеврон 4"/>
            <p:cNvSpPr txBox="1"/>
            <p:nvPr/>
          </p:nvSpPr>
          <p:spPr>
            <a:xfrm>
              <a:off x="-30571" y="1618818"/>
              <a:ext cx="1378210" cy="5906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ru-RU" sz="3800" kern="1200" dirty="0"/>
                <a:t>014</a:t>
              </a:r>
            </a:p>
          </p:txBody>
        </p:sp>
      </p:grpSp>
      <p:grpSp>
        <p:nvGrpSpPr>
          <p:cNvPr id="10" name="Группа 9"/>
          <p:cNvGrpSpPr/>
          <p:nvPr/>
        </p:nvGrpSpPr>
        <p:grpSpPr>
          <a:xfrm>
            <a:off x="991528" y="548680"/>
            <a:ext cx="7966175" cy="2444931"/>
            <a:chOff x="1060819" y="1847732"/>
            <a:chExt cx="7529051" cy="1701975"/>
          </a:xfrm>
          <a:noFill/>
        </p:grpSpPr>
        <p:sp>
          <p:nvSpPr>
            <p:cNvPr id="11" name="Прямоугольник с двумя скругленными соседними углами 10"/>
            <p:cNvSpPr/>
            <p:nvPr/>
          </p:nvSpPr>
          <p:spPr>
            <a:xfrm rot="5400000">
              <a:off x="3974357" y="-1065805"/>
              <a:ext cx="1701975" cy="7529050"/>
            </a:xfrm>
            <a:prstGeom prst="round2SameRect">
              <a:avLst/>
            </a:prstGeom>
            <a:grp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TextBox 11"/>
            <p:cNvSpPr txBox="1"/>
            <p:nvPr/>
          </p:nvSpPr>
          <p:spPr>
            <a:xfrm>
              <a:off x="1060819" y="2329040"/>
              <a:ext cx="7391553" cy="1046395"/>
            </a:xfrm>
            <a:prstGeom prst="rect">
              <a:avLst/>
            </a:prstGeom>
            <a:grp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endParaRPr lang="ru-KZ" sz="2400" kern="1200" dirty="0"/>
            </a:p>
            <a:p>
              <a:pPr marL="0" lvl="1" algn="l" defTabSz="889000">
                <a:lnSpc>
                  <a:spcPct val="90000"/>
                </a:lnSpc>
                <a:spcBef>
                  <a:spcPct val="0"/>
                </a:spcBef>
                <a:spcAft>
                  <a:spcPct val="15000"/>
                </a:spcAft>
              </a:pPr>
              <a:endParaRPr lang="ru-KZ" sz="2400" kern="1200" dirty="0"/>
            </a:p>
            <a:p>
              <a:pPr lvl="0" algn="ctr"/>
              <a:r>
                <a:rPr lang="ru-RU" sz="2400" b="1" dirty="0">
                  <a:latin typeface="Arial" pitchFamily="34" charset="0"/>
                  <a:cs typeface="Arial" pitchFamily="34" charset="0"/>
                </a:rPr>
                <a:t>По программе 014 «Организация водоснабжения населенных пунктов» предусмотрено  </a:t>
              </a:r>
            </a:p>
            <a:p>
              <a:pPr lvl="0" algn="ctr"/>
              <a:r>
                <a:rPr lang="ru-RU" sz="2400" b="1" dirty="0">
                  <a:latin typeface="Arial" pitchFamily="34" charset="0"/>
                  <a:cs typeface="Arial" pitchFamily="34" charset="0"/>
                </a:rPr>
                <a:t>- 16 220,0тыс. тенге, исполнение за 8 месяцев составило – 14 762,1 тыс. тенге</a:t>
              </a:r>
            </a:p>
            <a:p>
              <a:pPr lvl="0" algn="ctr"/>
              <a:endParaRPr lang="ru-RU" sz="2000" b="1" dirty="0">
                <a:latin typeface="Arial" pitchFamily="34" charset="0"/>
                <a:cs typeface="Arial" pitchFamily="34" charset="0"/>
              </a:endParaRPr>
            </a:p>
            <a:p>
              <a:pPr marL="285750" lvl="0" indent="-285750">
                <a:buFont typeface="Arial" panose="020B0604020202020204" pitchFamily="34" charset="0"/>
                <a:buChar char="•"/>
              </a:pPr>
              <a:r>
                <a:rPr lang="ru-RU" dirty="0">
                  <a:latin typeface="Arial" pitchFamily="34" charset="0"/>
                  <a:cs typeface="Arial" pitchFamily="34" charset="0"/>
                </a:rPr>
                <a:t>Лабораторные исследования воды – 0 тенге</a:t>
              </a:r>
            </a:p>
            <a:p>
              <a:pPr marL="285750" lvl="0" indent="-285750">
                <a:buFont typeface="Arial" panose="020B0604020202020204" pitchFamily="34" charset="0"/>
                <a:buChar char="•"/>
              </a:pPr>
              <a:r>
                <a:rPr lang="ru-RU" dirty="0">
                  <a:latin typeface="Arial" pitchFamily="34" charset="0"/>
                  <a:cs typeface="Arial" pitchFamily="34" charset="0"/>
                </a:rPr>
                <a:t>хлорирование водопроводных сетей – 392,1  </a:t>
              </a:r>
              <a:r>
                <a:rPr lang="ru-RU" dirty="0" err="1">
                  <a:latin typeface="Arial" pitchFamily="34" charset="0"/>
                  <a:cs typeface="Arial" pitchFamily="34" charset="0"/>
                </a:rPr>
                <a:t>тыс.тенге</a:t>
              </a:r>
              <a:r>
                <a:rPr lang="ru-RU" dirty="0">
                  <a:latin typeface="Arial" pitchFamily="34" charset="0"/>
                  <a:cs typeface="Arial" pitchFamily="34" charset="0"/>
                </a:rPr>
                <a:t>,</a:t>
              </a:r>
            </a:p>
            <a:p>
              <a:pPr marL="285750" lvl="0" indent="-285750">
                <a:buFont typeface="Arial" panose="020B0604020202020204" pitchFamily="34" charset="0"/>
                <a:buChar char="•"/>
              </a:pPr>
              <a:r>
                <a:rPr lang="ru-RU" dirty="0">
                  <a:latin typeface="Arial" pitchFamily="34" charset="0"/>
                  <a:cs typeface="Arial" pitchFamily="34" charset="0"/>
                </a:rPr>
                <a:t>Бурение скважины в с. </a:t>
              </a:r>
              <a:r>
                <a:rPr lang="ru-RU" dirty="0" err="1">
                  <a:latin typeface="Arial" pitchFamily="34" charset="0"/>
                  <a:cs typeface="Arial" pitchFamily="34" charset="0"/>
                </a:rPr>
                <a:t>Тасаул</a:t>
              </a:r>
              <a:r>
                <a:rPr lang="ru-RU" dirty="0">
                  <a:latin typeface="Arial" pitchFamily="34" charset="0"/>
                  <a:cs typeface="Arial" pitchFamily="34" charset="0"/>
                </a:rPr>
                <a:t> – 14 370,0 тыс. тенге</a:t>
              </a:r>
            </a:p>
            <a:p>
              <a:pPr marL="285750" lvl="0" indent="-285750">
                <a:buFont typeface="Arial" panose="020B0604020202020204" pitchFamily="34" charset="0"/>
                <a:buChar char="•"/>
              </a:pPr>
              <a:endParaRPr lang="ru-KZ" dirty="0">
                <a:latin typeface="Arial" pitchFamily="34" charset="0"/>
                <a:cs typeface="Arial" pitchFamily="34" charset="0"/>
              </a:endParaRPr>
            </a:p>
            <a:p>
              <a:pPr marL="228600" lvl="1" indent="-228600" algn="l" defTabSz="1155700">
                <a:lnSpc>
                  <a:spcPct val="90000"/>
                </a:lnSpc>
                <a:spcBef>
                  <a:spcPct val="0"/>
                </a:spcBef>
                <a:spcAft>
                  <a:spcPct val="15000"/>
                </a:spcAft>
                <a:buChar char="••"/>
              </a:pPr>
              <a:endParaRPr lang="ru-KZ" sz="2400" kern="1200" dirty="0"/>
            </a:p>
            <a:p>
              <a:pPr marL="228600" lvl="1" indent="-228600" algn="l" defTabSz="1155700">
                <a:lnSpc>
                  <a:spcPct val="90000"/>
                </a:lnSpc>
                <a:spcBef>
                  <a:spcPct val="0"/>
                </a:spcBef>
                <a:spcAft>
                  <a:spcPct val="15000"/>
                </a:spcAft>
                <a:buChar char="••"/>
              </a:pPr>
              <a:endParaRPr lang="ru-KZ" sz="2400" kern="1200" dirty="0"/>
            </a:p>
            <a:p>
              <a:pPr marL="228600" lvl="1" indent="-228600" algn="l" defTabSz="1155700">
                <a:lnSpc>
                  <a:spcPct val="90000"/>
                </a:lnSpc>
                <a:spcBef>
                  <a:spcPct val="0"/>
                </a:spcBef>
                <a:spcAft>
                  <a:spcPct val="15000"/>
                </a:spcAft>
                <a:buChar char="••"/>
              </a:pPr>
              <a:endParaRPr lang="ru-KZ" sz="2400" kern="1200" dirty="0"/>
            </a:p>
          </p:txBody>
        </p:sp>
      </p:grpSp>
      <p:pic>
        <p:nvPicPr>
          <p:cNvPr id="5" name="Рисунок 4"/>
          <p:cNvPicPr>
            <a:picLocks noChangeAspect="1"/>
          </p:cNvPicPr>
          <p:nvPr/>
        </p:nvPicPr>
        <p:blipFill>
          <a:blip r:embed="rId2"/>
          <a:stretch>
            <a:fillRect/>
          </a:stretch>
        </p:blipFill>
        <p:spPr>
          <a:xfrm>
            <a:off x="3347864" y="3428999"/>
            <a:ext cx="2160240" cy="3023823"/>
          </a:xfrm>
          <a:prstGeom prst="rect">
            <a:avLst/>
          </a:prstGeom>
        </p:spPr>
      </p:pic>
      <p:pic>
        <p:nvPicPr>
          <p:cNvPr id="6" name="Рисунок 5"/>
          <p:cNvPicPr>
            <a:picLocks noChangeAspect="1"/>
          </p:cNvPicPr>
          <p:nvPr/>
        </p:nvPicPr>
        <p:blipFill>
          <a:blip r:embed="rId3"/>
          <a:stretch>
            <a:fillRect/>
          </a:stretch>
        </p:blipFill>
        <p:spPr>
          <a:xfrm>
            <a:off x="5683998" y="3428999"/>
            <a:ext cx="3002802" cy="2988785"/>
          </a:xfrm>
          <a:prstGeom prst="rect">
            <a:avLst/>
          </a:prstGeom>
        </p:spPr>
      </p:pic>
      <p:pic>
        <p:nvPicPr>
          <p:cNvPr id="2" name="Рисунок 1">
            <a:extLst>
              <a:ext uri="{FF2B5EF4-FFF2-40B4-BE49-F238E27FC236}">
                <a16:creationId xmlns:a16="http://schemas.microsoft.com/office/drawing/2014/main" id="{40201B57-D49A-46FC-9FB0-74AC33D57DB6}"/>
              </a:ext>
            </a:extLst>
          </p:cNvPr>
          <p:cNvPicPr>
            <a:picLocks noChangeAspect="1"/>
          </p:cNvPicPr>
          <p:nvPr/>
        </p:nvPicPr>
        <p:blipFill>
          <a:blip r:embed="rId4"/>
          <a:stretch>
            <a:fillRect/>
          </a:stretch>
        </p:blipFill>
        <p:spPr>
          <a:xfrm>
            <a:off x="651040" y="3393961"/>
            <a:ext cx="2552808" cy="3023823"/>
          </a:xfrm>
          <a:prstGeom prst="rect">
            <a:avLst/>
          </a:prstGeom>
        </p:spPr>
      </p:pic>
    </p:spTree>
    <p:extLst>
      <p:ext uri="{BB962C8B-B14F-4D97-AF65-F5344CB8AC3E}">
        <p14:creationId xmlns:p14="http://schemas.microsoft.com/office/powerpoint/2010/main" val="4137455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1840CF7E-325B-4904-A011-236FBA246107}"/>
              </a:ext>
            </a:extLst>
          </p:cNvPr>
          <p:cNvPicPr>
            <a:picLocks noChangeAspect="1"/>
          </p:cNvPicPr>
          <p:nvPr/>
        </p:nvPicPr>
        <p:blipFill>
          <a:blip r:embed="rId3"/>
          <a:stretch>
            <a:fillRect/>
          </a:stretch>
        </p:blipFill>
        <p:spPr>
          <a:xfrm>
            <a:off x="456843" y="-19878"/>
            <a:ext cx="8230313" cy="816935"/>
          </a:xfrm>
          <a:prstGeom prst="rect">
            <a:avLst/>
          </a:prstGeom>
        </p:spPr>
      </p:pic>
      <p:pic>
        <p:nvPicPr>
          <p:cNvPr id="4" name="Рисунок 3">
            <a:extLst>
              <a:ext uri="{FF2B5EF4-FFF2-40B4-BE49-F238E27FC236}">
                <a16:creationId xmlns:a16="http://schemas.microsoft.com/office/drawing/2014/main" id="{AFF45F57-84A9-4A11-BC68-0ECE38CB062D}"/>
              </a:ext>
            </a:extLst>
          </p:cNvPr>
          <p:cNvPicPr>
            <a:picLocks noChangeAspect="1"/>
          </p:cNvPicPr>
          <p:nvPr/>
        </p:nvPicPr>
        <p:blipFill>
          <a:blip r:embed="rId4"/>
          <a:stretch>
            <a:fillRect/>
          </a:stretch>
        </p:blipFill>
        <p:spPr>
          <a:xfrm>
            <a:off x="15010" y="908720"/>
            <a:ext cx="1316850" cy="1231499"/>
          </a:xfrm>
          <a:prstGeom prst="rect">
            <a:avLst/>
          </a:prstGeom>
        </p:spPr>
      </p:pic>
      <p:pic>
        <p:nvPicPr>
          <p:cNvPr id="5" name="Рисунок 4">
            <a:extLst>
              <a:ext uri="{FF2B5EF4-FFF2-40B4-BE49-F238E27FC236}">
                <a16:creationId xmlns:a16="http://schemas.microsoft.com/office/drawing/2014/main" id="{1FDB42B1-84D9-4112-AFE1-94EE1067244E}"/>
              </a:ext>
            </a:extLst>
          </p:cNvPr>
          <p:cNvPicPr>
            <a:picLocks noChangeAspect="1"/>
          </p:cNvPicPr>
          <p:nvPr/>
        </p:nvPicPr>
        <p:blipFill>
          <a:blip r:embed="rId5"/>
          <a:stretch>
            <a:fillRect/>
          </a:stretch>
        </p:blipFill>
        <p:spPr>
          <a:xfrm>
            <a:off x="1115616" y="445383"/>
            <a:ext cx="7132938" cy="2158171"/>
          </a:xfrm>
          <a:prstGeom prst="rect">
            <a:avLst/>
          </a:prstGeom>
        </p:spPr>
      </p:pic>
      <p:pic>
        <p:nvPicPr>
          <p:cNvPr id="6" name="Рисунок 5">
            <a:extLst>
              <a:ext uri="{FF2B5EF4-FFF2-40B4-BE49-F238E27FC236}">
                <a16:creationId xmlns:a16="http://schemas.microsoft.com/office/drawing/2014/main" id="{FAD1CA47-47A8-4FF9-BCC6-CA63217B9354}"/>
              </a:ext>
            </a:extLst>
          </p:cNvPr>
          <p:cNvPicPr>
            <a:picLocks noChangeAspect="1"/>
          </p:cNvPicPr>
          <p:nvPr/>
        </p:nvPicPr>
        <p:blipFill>
          <a:blip r:embed="rId6"/>
          <a:stretch>
            <a:fillRect/>
          </a:stretch>
        </p:blipFill>
        <p:spPr>
          <a:xfrm>
            <a:off x="456843" y="3010753"/>
            <a:ext cx="3920068" cy="2938527"/>
          </a:xfrm>
          <a:prstGeom prst="rect">
            <a:avLst/>
          </a:prstGeom>
        </p:spPr>
      </p:pic>
      <p:pic>
        <p:nvPicPr>
          <p:cNvPr id="7" name="Рисунок 6">
            <a:extLst>
              <a:ext uri="{FF2B5EF4-FFF2-40B4-BE49-F238E27FC236}">
                <a16:creationId xmlns:a16="http://schemas.microsoft.com/office/drawing/2014/main" id="{8589CF17-4950-4081-AD5F-2137EDEFCBAE}"/>
              </a:ext>
            </a:extLst>
          </p:cNvPr>
          <p:cNvPicPr>
            <a:picLocks noChangeAspect="1"/>
          </p:cNvPicPr>
          <p:nvPr/>
        </p:nvPicPr>
        <p:blipFill>
          <a:blip r:embed="rId7"/>
          <a:stretch>
            <a:fillRect/>
          </a:stretch>
        </p:blipFill>
        <p:spPr>
          <a:xfrm>
            <a:off x="4571999" y="3004657"/>
            <a:ext cx="4426080" cy="2944623"/>
          </a:xfrm>
          <a:prstGeom prst="rect">
            <a:avLst/>
          </a:prstGeom>
        </p:spPr>
      </p:pic>
    </p:spTree>
    <p:extLst>
      <p:ext uri="{BB962C8B-B14F-4D97-AF65-F5344CB8AC3E}">
        <p14:creationId xmlns:p14="http://schemas.microsoft.com/office/powerpoint/2010/main" val="7200650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Блок-схема: альтернативный процесс 13"/>
          <p:cNvSpPr/>
          <p:nvPr/>
        </p:nvSpPr>
        <p:spPr>
          <a:xfrm>
            <a:off x="2071403" y="958777"/>
            <a:ext cx="6646639" cy="1762544"/>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dirty="0">
              <a:solidFill>
                <a:schemeClr val="tx1"/>
              </a:solidFill>
              <a:latin typeface="Arial" pitchFamily="34" charset="0"/>
              <a:cs typeface="Arial" pitchFamily="34" charset="0"/>
            </a:endParaRPr>
          </a:p>
          <a:p>
            <a:pPr algn="ctr"/>
            <a:r>
              <a:rPr lang="ru-RU" sz="2400" b="1" dirty="0">
                <a:solidFill>
                  <a:schemeClr val="tx1"/>
                </a:solidFill>
                <a:latin typeface="Arial" pitchFamily="34" charset="0"/>
                <a:cs typeface="Arial" pitchFamily="34" charset="0"/>
              </a:rPr>
              <a:t>По программе 011 «Благоустройство и озеленение населенных пунктов» предусмотрено  </a:t>
            </a:r>
            <a:r>
              <a:rPr lang="ru-RU" sz="2400" b="1" dirty="0">
                <a:solidFill>
                  <a:srgbClr val="FF0000"/>
                </a:solidFill>
                <a:latin typeface="Arial" pitchFamily="34" charset="0"/>
                <a:cs typeface="Arial" pitchFamily="34" charset="0"/>
              </a:rPr>
              <a:t>- 1 870,0 </a:t>
            </a:r>
            <a:r>
              <a:rPr lang="ru-RU" sz="2400" b="1" dirty="0">
                <a:solidFill>
                  <a:schemeClr val="tx1"/>
                </a:solidFill>
                <a:latin typeface="Arial" pitchFamily="34" charset="0"/>
                <a:cs typeface="Arial" pitchFamily="34" charset="0"/>
              </a:rPr>
              <a:t>тыс. тенге, </a:t>
            </a:r>
            <a:r>
              <a:rPr lang="ru-RU" sz="2400" b="1" dirty="0" err="1">
                <a:solidFill>
                  <a:schemeClr val="tx1"/>
                </a:solidFill>
                <a:latin typeface="Arial" pitchFamily="34" charset="0"/>
                <a:cs typeface="Arial" pitchFamily="34" charset="0"/>
              </a:rPr>
              <a:t>исполонение</a:t>
            </a:r>
            <a:r>
              <a:rPr lang="ru-RU" sz="2400" b="1" dirty="0">
                <a:solidFill>
                  <a:schemeClr val="tx1"/>
                </a:solidFill>
                <a:latin typeface="Arial" pitchFamily="34" charset="0"/>
                <a:cs typeface="Arial" pitchFamily="34" charset="0"/>
              </a:rPr>
              <a:t> составило – </a:t>
            </a:r>
            <a:r>
              <a:rPr lang="ru-RU" sz="2400" b="1" dirty="0">
                <a:solidFill>
                  <a:srgbClr val="FF0000"/>
                </a:solidFill>
                <a:latin typeface="Arial" pitchFamily="34" charset="0"/>
                <a:cs typeface="Arial" pitchFamily="34" charset="0"/>
              </a:rPr>
              <a:t>709,5</a:t>
            </a:r>
            <a:r>
              <a:rPr lang="ru-RU" sz="2400" b="1" dirty="0">
                <a:solidFill>
                  <a:schemeClr val="tx1"/>
                </a:solidFill>
                <a:latin typeface="Arial" pitchFamily="34" charset="0"/>
                <a:cs typeface="Arial" pitchFamily="34" charset="0"/>
              </a:rPr>
              <a:t> тыс. тенге:</a:t>
            </a:r>
          </a:p>
          <a:p>
            <a:pPr algn="ctr"/>
            <a:endParaRPr lang="ru-RU" dirty="0"/>
          </a:p>
        </p:txBody>
      </p:sp>
      <p:sp>
        <p:nvSpPr>
          <p:cNvPr id="3" name="Объект 8"/>
          <p:cNvSpPr txBox="1">
            <a:spLocks/>
          </p:cNvSpPr>
          <p:nvPr/>
        </p:nvSpPr>
        <p:spPr>
          <a:xfrm>
            <a:off x="2005816" y="2880466"/>
            <a:ext cx="6525610" cy="1762544"/>
          </a:xfrm>
          <a:prstGeom prst="rect">
            <a:avLst/>
          </a:prstGeom>
        </p:spPr>
        <p:style>
          <a:lnRef idx="1">
            <a:schemeClr val="accent1"/>
          </a:lnRef>
          <a:fillRef idx="2">
            <a:schemeClr val="accent1"/>
          </a:fillRef>
          <a:effectRef idx="1">
            <a:schemeClr val="accent1"/>
          </a:effectRef>
          <a:fontRef idx="minor">
            <a:schemeClr val="dk1"/>
          </a:fontRef>
        </p:style>
        <p:txBody>
          <a:bodyPr>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just">
              <a:lnSpc>
                <a:spcPct val="114000"/>
              </a:lnSpc>
            </a:pPr>
            <a:r>
              <a:rPr lang="ru-RU" sz="1700" dirty="0">
                <a:latin typeface="Arial" pitchFamily="34" charset="0"/>
                <a:cs typeface="Arial" pitchFamily="34" charset="0"/>
              </a:rPr>
              <a:t>Изготовление баннерных плакатов – 35,0 тыс. тенге</a:t>
            </a:r>
          </a:p>
          <a:p>
            <a:pPr algn="just">
              <a:lnSpc>
                <a:spcPct val="114000"/>
              </a:lnSpc>
            </a:pPr>
            <a:r>
              <a:rPr lang="ru-RU" sz="1700" dirty="0">
                <a:latin typeface="Arial" pitchFamily="34" charset="0"/>
                <a:cs typeface="Arial" pitchFamily="34" charset="0"/>
              </a:rPr>
              <a:t>Обслуживание 16 </a:t>
            </a:r>
            <a:r>
              <a:rPr lang="ru-RU" sz="1700" dirty="0" err="1">
                <a:latin typeface="Arial" pitchFamily="34" charset="0"/>
                <a:cs typeface="Arial" pitchFamily="34" charset="0"/>
              </a:rPr>
              <a:t>шт</a:t>
            </a:r>
            <a:r>
              <a:rPr lang="ru-RU" sz="1700" dirty="0">
                <a:latin typeface="Arial" pitchFamily="34" charset="0"/>
                <a:cs typeface="Arial" pitchFamily="34" charset="0"/>
              </a:rPr>
              <a:t> камер видеонаблюдения – 174,5  тыс. тенге;</a:t>
            </a:r>
          </a:p>
          <a:p>
            <a:pPr algn="just">
              <a:lnSpc>
                <a:spcPct val="114000"/>
              </a:lnSpc>
            </a:pPr>
            <a:r>
              <a:rPr lang="ru-RU" sz="1700" dirty="0">
                <a:latin typeface="Arial" pitchFamily="34" charset="0"/>
                <a:cs typeface="Arial" pitchFamily="34" charset="0"/>
              </a:rPr>
              <a:t>Установка 2-х камер в с. </a:t>
            </a:r>
            <a:r>
              <a:rPr lang="ru-RU" sz="1700" dirty="0" err="1">
                <a:latin typeface="Arial" pitchFamily="34" charset="0"/>
                <a:cs typeface="Arial" pitchFamily="34" charset="0"/>
              </a:rPr>
              <a:t>Тасаул</a:t>
            </a:r>
            <a:r>
              <a:rPr lang="ru-RU" sz="1700" dirty="0">
                <a:latin typeface="Arial" pitchFamily="34" charset="0"/>
                <a:cs typeface="Arial" pitchFamily="34" charset="0"/>
              </a:rPr>
              <a:t> – 500,0 тыс. тенге;</a:t>
            </a:r>
          </a:p>
          <a:p>
            <a:pPr algn="just">
              <a:lnSpc>
                <a:spcPct val="114000"/>
              </a:lnSpc>
            </a:pPr>
            <a:r>
              <a:rPr lang="ru-RU" sz="1700" dirty="0">
                <a:latin typeface="Arial" pitchFamily="34" charset="0"/>
                <a:cs typeface="Arial" pitchFamily="34" charset="0"/>
              </a:rPr>
              <a:t>Работы по установке детской спортивно-игровой площадки в с. </a:t>
            </a:r>
            <a:r>
              <a:rPr lang="ru-RU" sz="1700" dirty="0" err="1">
                <a:latin typeface="Arial" pitchFamily="34" charset="0"/>
                <a:cs typeface="Arial" pitchFamily="34" charset="0"/>
              </a:rPr>
              <a:t>Кызылкайын</a:t>
            </a:r>
            <a:r>
              <a:rPr lang="ru-RU" sz="1700" dirty="0">
                <a:latin typeface="Arial" pitchFamily="34" charset="0"/>
                <a:cs typeface="Arial" pitchFamily="34" charset="0"/>
              </a:rPr>
              <a:t> – 0 тенге.</a:t>
            </a:r>
          </a:p>
          <a:p>
            <a:pPr marL="0" indent="0" algn="just">
              <a:lnSpc>
                <a:spcPct val="114000"/>
              </a:lnSpc>
              <a:buNone/>
            </a:pPr>
            <a:endParaRPr lang="ru-RU" sz="1700" dirty="0">
              <a:latin typeface="Arial" pitchFamily="34" charset="0"/>
              <a:cs typeface="Arial" pitchFamily="34" charset="0"/>
            </a:endParaRPr>
          </a:p>
          <a:p>
            <a:pPr marL="0" indent="0" algn="just">
              <a:lnSpc>
                <a:spcPct val="114000"/>
              </a:lnSpc>
              <a:buNone/>
            </a:pPr>
            <a:endParaRPr lang="ru-RU" sz="1700" dirty="0">
              <a:latin typeface="Arial" pitchFamily="34" charset="0"/>
              <a:cs typeface="Arial" pitchFamily="34" charset="0"/>
            </a:endParaRPr>
          </a:p>
          <a:p>
            <a:pPr algn="just">
              <a:lnSpc>
                <a:spcPct val="114000"/>
              </a:lnSpc>
            </a:pPr>
            <a:endParaRPr lang="ru-RU" sz="1700" dirty="0">
              <a:latin typeface="Arial" pitchFamily="34" charset="0"/>
              <a:cs typeface="Arial" pitchFamily="34" charset="0"/>
            </a:endParaRPr>
          </a:p>
          <a:p>
            <a:pPr algn="just">
              <a:lnSpc>
                <a:spcPct val="114000"/>
              </a:lnSpc>
            </a:pPr>
            <a:endParaRPr lang="ru-RU" sz="1700" b="1" i="1" dirty="0">
              <a:latin typeface="Arial" pitchFamily="34" charset="0"/>
              <a:cs typeface="Arial" pitchFamily="34" charset="0"/>
            </a:endParaRPr>
          </a:p>
          <a:p>
            <a:pPr algn="just">
              <a:lnSpc>
                <a:spcPct val="114000"/>
              </a:lnSpc>
              <a:buFontTx/>
              <a:buChar char="-"/>
            </a:pPr>
            <a:endParaRPr lang="ru-RU" dirty="0">
              <a:solidFill>
                <a:schemeClr val="tx1"/>
              </a:solidFill>
              <a:latin typeface="Arial" pitchFamily="34" charset="0"/>
              <a:cs typeface="Arial" pitchFamily="34" charset="0"/>
            </a:endParaRPr>
          </a:p>
          <a:p>
            <a:pPr algn="just">
              <a:lnSpc>
                <a:spcPct val="114000"/>
              </a:lnSpc>
              <a:buFontTx/>
              <a:buChar char="-"/>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a:lnSpc>
                <a:spcPct val="114000"/>
              </a:lnSpc>
              <a:buFont typeface="Arial" pitchFamily="34" charset="0"/>
              <a:buNone/>
            </a:pPr>
            <a:endParaRPr lang="ru-RU" b="1" i="1" dirty="0">
              <a:latin typeface="Arial" pitchFamily="34" charset="0"/>
              <a:cs typeface="Arial" pitchFamily="34" charset="0"/>
            </a:endParaRPr>
          </a:p>
          <a:p>
            <a:pPr marL="34290" indent="0">
              <a:buFont typeface="Arial" pitchFamily="34" charset="0"/>
              <a:buNone/>
            </a:pPr>
            <a:endParaRPr lang="ru-RU" dirty="0"/>
          </a:p>
          <a:p>
            <a:pPr marL="34290" indent="0">
              <a:buFont typeface="Arial" pitchFamily="34" charset="0"/>
              <a:buNone/>
            </a:pPr>
            <a:endParaRPr lang="ru-RU" dirty="0"/>
          </a:p>
          <a:p>
            <a:pPr marL="34290" indent="0">
              <a:buFont typeface="Arial" pitchFamily="34" charset="0"/>
              <a:buNone/>
            </a:pPr>
            <a:endParaRPr lang="ru-RU" dirty="0"/>
          </a:p>
        </p:txBody>
      </p:sp>
      <p:sp>
        <p:nvSpPr>
          <p:cNvPr id="2" name="AutoShape 2" descr="Бизнес-идея - Мини-футбольное поле (2021) — с чего начать и сколько можно  заработать - 757 идей для открытия бизнеса"/>
          <p:cNvSpPr>
            <a:spLocks noChangeAspect="1" noChangeArrowheads="1"/>
          </p:cNvSpPr>
          <p:nvPr/>
        </p:nvSpPr>
        <p:spPr bwMode="auto">
          <a:xfrm>
            <a:off x="155575" y="-890588"/>
            <a:ext cx="2466975" cy="1857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Бизнес-идея - Мини-футбольное поле (2021) — с чего начать и сколько можно  заработать - 757 идей для открытия бизнеса">
            <a:hlinkClick r:id="rId3"/>
          </p:cNvPr>
          <p:cNvSpPr>
            <a:spLocks noChangeAspect="1" noChangeArrowheads="1"/>
          </p:cNvSpPr>
          <p:nvPr/>
        </p:nvSpPr>
        <p:spPr bwMode="auto">
          <a:xfrm>
            <a:off x="185848" y="-950391"/>
            <a:ext cx="2466975" cy="1857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6" descr="Бизнес-идея - Мини-футбольное поле (2021) — с чего начать и сколько можно  заработать - 757 идей для открытия бизнеса"/>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8" descr="Бизнес-идея - Мини-футбольное поле (2021) — с чего начать и сколько можно  заработать - 757 идей для открытия бизнеса"/>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10" descr="Детская площадка песочный городок, воркаут, качеля на пружине, рукоходы,  горки, качели балансиры, беседка, цена 4800000 Тг., купить в Алматы —  Satu.kz (ID#47626004)"/>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Рисунок 12"/>
          <p:cNvPicPr>
            <a:picLocks noChangeAspect="1"/>
          </p:cNvPicPr>
          <p:nvPr/>
        </p:nvPicPr>
        <p:blipFill rotWithShape="1">
          <a:blip r:embed="rId4"/>
          <a:srcRect t="21552" r="3794"/>
          <a:stretch/>
        </p:blipFill>
        <p:spPr>
          <a:xfrm>
            <a:off x="6012160" y="4934277"/>
            <a:ext cx="2853657" cy="1762543"/>
          </a:xfrm>
          <a:prstGeom prst="rect">
            <a:avLst/>
          </a:prstGeom>
        </p:spPr>
      </p:pic>
      <p:sp>
        <p:nvSpPr>
          <p:cNvPr id="12" name="Заголовок 1"/>
          <p:cNvSpPr>
            <a:spLocks noGrp="1"/>
          </p:cNvSpPr>
          <p:nvPr>
            <p:ph type="title"/>
          </p:nvPr>
        </p:nvSpPr>
        <p:spPr>
          <a:xfrm>
            <a:off x="460375" y="203055"/>
            <a:ext cx="8229600" cy="504056"/>
          </a:xfrm>
        </p:spPr>
        <p:txBody>
          <a:bodyPr>
            <a:normAutofit fontScale="90000"/>
          </a:bodyPr>
          <a:lstStyle/>
          <a:p>
            <a:r>
              <a:rPr lang="ru-RU" sz="3100" b="1" i="1" dirty="0">
                <a:solidFill>
                  <a:srgbClr val="FF0000"/>
                </a:solidFill>
                <a:latin typeface="Arial" pitchFamily="34" charset="0"/>
                <a:cs typeface="Arial" pitchFamily="34" charset="0"/>
              </a:rPr>
              <a:t>07 Жилищно-коммунальное хозяйство </a:t>
            </a:r>
            <a:br>
              <a:rPr lang="ru-RU" sz="2700" b="1" dirty="0">
                <a:solidFill>
                  <a:srgbClr val="00206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endParaRPr lang="ru-RU" dirty="0"/>
          </a:p>
        </p:txBody>
      </p:sp>
      <p:pic>
        <p:nvPicPr>
          <p:cNvPr id="4098" name="Picture 2" descr="Баннер, изготовление банеров за один день, срочное изготовление баннеров:  продажа, цена в Алматы. Баннеры от &quot;Типография Klim Print&quot; - 93648499"/>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414" t="10741" r="23292" b="12706"/>
          <a:stretch/>
        </p:blipFill>
        <p:spPr bwMode="auto">
          <a:xfrm>
            <a:off x="197116" y="4884518"/>
            <a:ext cx="2873723" cy="1856513"/>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Группа 21"/>
          <p:cNvGrpSpPr/>
          <p:nvPr/>
        </p:nvGrpSpPr>
        <p:grpSpPr>
          <a:xfrm>
            <a:off x="320635" y="587192"/>
            <a:ext cx="1585708" cy="2265298"/>
            <a:chOff x="1" y="1981422"/>
            <a:chExt cx="1585708" cy="2265298"/>
          </a:xfrm>
        </p:grpSpPr>
        <p:sp>
          <p:nvSpPr>
            <p:cNvPr id="23" name="Шеврон 22"/>
            <p:cNvSpPr/>
            <p:nvPr/>
          </p:nvSpPr>
          <p:spPr>
            <a:xfrm rot="5400000">
              <a:off x="-339794" y="2321217"/>
              <a:ext cx="2265298" cy="1585708"/>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Шеврон 4"/>
            <p:cNvSpPr txBox="1"/>
            <p:nvPr/>
          </p:nvSpPr>
          <p:spPr>
            <a:xfrm>
              <a:off x="1" y="2774276"/>
              <a:ext cx="1585708" cy="6795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ru-RU" sz="2300" kern="1200" dirty="0"/>
                <a:t>011            </a:t>
              </a:r>
            </a:p>
          </p:txBody>
        </p:sp>
      </p:grpSp>
      <p:pic>
        <p:nvPicPr>
          <p:cNvPr id="4" name="Рисунок 3">
            <a:extLst>
              <a:ext uri="{FF2B5EF4-FFF2-40B4-BE49-F238E27FC236}">
                <a16:creationId xmlns:a16="http://schemas.microsoft.com/office/drawing/2014/main" id="{64EA822A-1FB7-4B59-A5AC-83E908C2EF26}"/>
              </a:ext>
            </a:extLst>
          </p:cNvPr>
          <p:cNvPicPr>
            <a:picLocks noChangeAspect="1"/>
          </p:cNvPicPr>
          <p:nvPr/>
        </p:nvPicPr>
        <p:blipFill>
          <a:blip r:embed="rId6"/>
          <a:stretch>
            <a:fillRect/>
          </a:stretch>
        </p:blipFill>
        <p:spPr>
          <a:xfrm>
            <a:off x="3300856" y="4884518"/>
            <a:ext cx="2481287" cy="185334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435280" cy="706090"/>
          </a:xfrm>
        </p:spPr>
        <p:txBody>
          <a:bodyPr>
            <a:normAutofit fontScale="90000"/>
          </a:bodyPr>
          <a:lstStyle/>
          <a:p>
            <a:br>
              <a:rPr lang="ru-RU" sz="2700" b="1" i="1" dirty="0">
                <a:solidFill>
                  <a:srgbClr val="FF0000"/>
                </a:solidFill>
                <a:latin typeface="Arial" pitchFamily="34" charset="0"/>
                <a:cs typeface="Arial" pitchFamily="34" charset="0"/>
              </a:rPr>
            </a:br>
            <a:br>
              <a:rPr lang="ru-RU" sz="2700" b="1" i="1" dirty="0">
                <a:solidFill>
                  <a:srgbClr val="FF0000"/>
                </a:solidFill>
                <a:latin typeface="Arial" pitchFamily="34" charset="0"/>
                <a:cs typeface="Arial" pitchFamily="34" charset="0"/>
              </a:rPr>
            </a:br>
            <a:r>
              <a:rPr lang="ru-RU" sz="3100" b="1" i="1" dirty="0">
                <a:solidFill>
                  <a:srgbClr val="FF0000"/>
                </a:solidFill>
                <a:latin typeface="Arial" pitchFamily="34" charset="0"/>
                <a:cs typeface="Arial" pitchFamily="34" charset="0"/>
              </a:rPr>
              <a:t>08 Культура, спорт, туризм и информационное пространство </a:t>
            </a:r>
            <a:br>
              <a:rPr lang="ru-RU" sz="3100" b="1" i="1" dirty="0">
                <a:solidFill>
                  <a:srgbClr val="FF0000"/>
                </a:solidFill>
                <a:latin typeface="Arial" pitchFamily="34" charset="0"/>
                <a:cs typeface="Arial" pitchFamily="34" charset="0"/>
              </a:rPr>
            </a:br>
            <a:r>
              <a:rPr lang="ru-RU" sz="3100" b="1" i="1" dirty="0">
                <a:solidFill>
                  <a:srgbClr val="FF0000"/>
                </a:solidFill>
                <a:latin typeface="Arial" pitchFamily="34" charset="0"/>
                <a:cs typeface="Arial" pitchFamily="34" charset="0"/>
              </a:rPr>
              <a:t> </a:t>
            </a:r>
            <a:br>
              <a:rPr lang="ru-RU" sz="2700" b="1" dirty="0">
                <a:solidFill>
                  <a:srgbClr val="00206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endParaRPr lang="ru-RU" dirty="0"/>
          </a:p>
        </p:txBody>
      </p:sp>
      <p:graphicFrame>
        <p:nvGraphicFramePr>
          <p:cNvPr id="4" name="Схема 3"/>
          <p:cNvGraphicFramePr/>
          <p:nvPr>
            <p:extLst>
              <p:ext uri="{D42A27DB-BD31-4B8C-83A1-F6EECF244321}">
                <p14:modId xmlns:p14="http://schemas.microsoft.com/office/powerpoint/2010/main" val="2704417906"/>
              </p:ext>
            </p:extLst>
          </p:nvPr>
        </p:nvGraphicFramePr>
        <p:xfrm>
          <a:off x="179512" y="1556792"/>
          <a:ext cx="8784976" cy="36724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Рисунок 2"/>
          <p:cNvPicPr>
            <a:picLocks noChangeAspect="1"/>
          </p:cNvPicPr>
          <p:nvPr/>
        </p:nvPicPr>
        <p:blipFill>
          <a:blip r:embed="rId8"/>
          <a:stretch>
            <a:fillRect/>
          </a:stretch>
        </p:blipFill>
        <p:spPr>
          <a:xfrm>
            <a:off x="1907704" y="4581129"/>
            <a:ext cx="3312368" cy="2248292"/>
          </a:xfrm>
          <a:prstGeom prst="rect">
            <a:avLst/>
          </a:prstGeom>
        </p:spPr>
      </p:pic>
      <p:pic>
        <p:nvPicPr>
          <p:cNvPr id="5" name="Рисунок 4"/>
          <p:cNvPicPr>
            <a:picLocks noChangeAspect="1"/>
          </p:cNvPicPr>
          <p:nvPr/>
        </p:nvPicPr>
        <p:blipFill>
          <a:blip r:embed="rId9"/>
          <a:stretch>
            <a:fillRect/>
          </a:stretch>
        </p:blipFill>
        <p:spPr>
          <a:xfrm>
            <a:off x="5436096" y="4581129"/>
            <a:ext cx="2808312" cy="224829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0"/>
            <a:ext cx="8229600" cy="1417638"/>
          </a:xfrm>
        </p:spPr>
        <p:txBody>
          <a:bodyPr>
            <a:normAutofit/>
          </a:bodyPr>
          <a:lstStyle/>
          <a:p>
            <a:r>
              <a:rPr lang="ru-RU" sz="3100" b="1" i="1" dirty="0">
                <a:solidFill>
                  <a:srgbClr val="FF0000"/>
                </a:solidFill>
                <a:latin typeface="Arial" pitchFamily="34" charset="0"/>
                <a:cs typeface="Arial" pitchFamily="34" charset="0"/>
              </a:rPr>
              <a:t>12 Транспорт и коммуникации </a:t>
            </a:r>
            <a:br>
              <a:rPr lang="ru-RU" sz="2700" b="1" dirty="0">
                <a:solidFill>
                  <a:srgbClr val="002060"/>
                </a:solidFill>
                <a:latin typeface="Arial" pitchFamily="34" charset="0"/>
                <a:cs typeface="Arial" pitchFamily="34" charset="0"/>
              </a:rPr>
            </a:br>
            <a:r>
              <a:rPr lang="ru-RU" sz="2700" b="1" dirty="0">
                <a:solidFill>
                  <a:srgbClr val="002060"/>
                </a:solidFill>
                <a:latin typeface="Arial" pitchFamily="34" charset="0"/>
                <a:cs typeface="Arial" pitchFamily="34" charset="0"/>
              </a:rPr>
              <a:t>	</a:t>
            </a:r>
            <a:endParaRPr lang="ru-RU" dirty="0"/>
          </a:p>
        </p:txBody>
      </p:sp>
      <p:sp>
        <p:nvSpPr>
          <p:cNvPr id="11" name="Скругленный прямоугольник 10"/>
          <p:cNvSpPr/>
          <p:nvPr/>
        </p:nvSpPr>
        <p:spPr>
          <a:xfrm>
            <a:off x="1289160" y="908720"/>
            <a:ext cx="7568669" cy="100811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dirty="0"/>
              <a:t> </a:t>
            </a:r>
          </a:p>
          <a:p>
            <a:pPr algn="just"/>
            <a:r>
              <a:rPr lang="ru-RU" sz="2000" b="1" dirty="0">
                <a:solidFill>
                  <a:schemeClr val="tx1"/>
                </a:solidFill>
                <a:latin typeface="Arial" pitchFamily="34" charset="0"/>
                <a:cs typeface="Arial" pitchFamily="34" charset="0"/>
              </a:rPr>
              <a:t>Расходы по функциональной группе 12 «Транспорт и коммуникации» предусмотрены в сумме   </a:t>
            </a:r>
            <a:r>
              <a:rPr lang="ru-RU" sz="2000" b="1" dirty="0">
                <a:solidFill>
                  <a:srgbClr val="FF0000"/>
                </a:solidFill>
                <a:latin typeface="Arial" pitchFamily="34" charset="0"/>
                <a:cs typeface="Arial" pitchFamily="34" charset="0"/>
              </a:rPr>
              <a:t>- 3 181,0 </a:t>
            </a:r>
            <a:r>
              <a:rPr lang="ru-RU" sz="2000" b="1" dirty="0">
                <a:solidFill>
                  <a:schemeClr val="tx1"/>
                </a:solidFill>
                <a:latin typeface="Arial" pitchFamily="34" charset="0"/>
                <a:cs typeface="Arial" pitchFamily="34" charset="0"/>
              </a:rPr>
              <a:t>тыс. тенге.</a:t>
            </a:r>
          </a:p>
          <a:p>
            <a:pPr algn="ctr"/>
            <a:endParaRPr lang="ru-RU" dirty="0"/>
          </a:p>
        </p:txBody>
      </p:sp>
      <p:sp>
        <p:nvSpPr>
          <p:cNvPr id="14" name="Блок-схема: альтернативный процесс 13"/>
          <p:cNvSpPr/>
          <p:nvPr/>
        </p:nvSpPr>
        <p:spPr>
          <a:xfrm>
            <a:off x="1289160" y="2132856"/>
            <a:ext cx="7549314" cy="1224136"/>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000" b="1" dirty="0">
              <a:solidFill>
                <a:schemeClr val="tx1"/>
              </a:solidFill>
              <a:latin typeface="Arial" pitchFamily="34" charset="0"/>
              <a:cs typeface="Arial" pitchFamily="34" charset="0"/>
            </a:endParaRPr>
          </a:p>
          <a:p>
            <a:pPr algn="ctr"/>
            <a:r>
              <a:rPr lang="ru-RU" sz="2000" b="1" dirty="0">
                <a:solidFill>
                  <a:schemeClr val="tx1"/>
                </a:solidFill>
                <a:latin typeface="Arial" pitchFamily="34" charset="0"/>
                <a:cs typeface="Arial" pitchFamily="34" charset="0"/>
              </a:rPr>
              <a:t>По программе 013 «Обеспечение функционирования автомобильных дорог в городах районного значения, селах, поселках, сельских округах» предусмотрено  </a:t>
            </a:r>
          </a:p>
          <a:p>
            <a:pPr algn="ctr"/>
            <a:r>
              <a:rPr lang="ru-RU" sz="2000" b="1" dirty="0">
                <a:solidFill>
                  <a:schemeClr val="tx1"/>
                </a:solidFill>
                <a:latin typeface="Arial" pitchFamily="34" charset="0"/>
                <a:cs typeface="Arial" pitchFamily="34" charset="0"/>
              </a:rPr>
              <a:t>-  </a:t>
            </a:r>
            <a:r>
              <a:rPr lang="ru-RU" sz="2000" b="1" dirty="0">
                <a:solidFill>
                  <a:srgbClr val="FF0000"/>
                </a:solidFill>
                <a:latin typeface="Arial" pitchFamily="34" charset="0"/>
                <a:cs typeface="Arial" pitchFamily="34" charset="0"/>
              </a:rPr>
              <a:t>3 181,0 </a:t>
            </a:r>
            <a:r>
              <a:rPr lang="ru-RU" sz="2000" b="1" dirty="0">
                <a:solidFill>
                  <a:schemeClr val="tx1"/>
                </a:solidFill>
                <a:latin typeface="Arial" pitchFamily="34" charset="0"/>
                <a:cs typeface="Arial" pitchFamily="34" charset="0"/>
              </a:rPr>
              <a:t>тыс. тенге</a:t>
            </a:r>
          </a:p>
          <a:p>
            <a:pPr algn="ctr"/>
            <a:endParaRPr lang="ru-RU" dirty="0"/>
          </a:p>
        </p:txBody>
      </p:sp>
      <p:sp>
        <p:nvSpPr>
          <p:cNvPr id="5" name="Объект 8"/>
          <p:cNvSpPr txBox="1">
            <a:spLocks/>
          </p:cNvSpPr>
          <p:nvPr/>
        </p:nvSpPr>
        <p:spPr>
          <a:xfrm>
            <a:off x="539552" y="3511294"/>
            <a:ext cx="8298922" cy="1292371"/>
          </a:xfrm>
          <a:prstGeom prst="rect">
            <a:avLst/>
          </a:prstGeom>
        </p:spPr>
        <p:style>
          <a:lnRef idx="1">
            <a:schemeClr val="accent1"/>
          </a:lnRef>
          <a:fillRef idx="2">
            <a:schemeClr val="accent1"/>
          </a:fillRef>
          <a:effectRef idx="1">
            <a:schemeClr val="accent1"/>
          </a:effectRef>
          <a:fontRef idx="minor">
            <a:schemeClr val="dk1"/>
          </a:fontRef>
        </p:style>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dk1"/>
                </a:solidFill>
                <a:latin typeface="+mn-lt"/>
                <a:ea typeface="+mn-ea"/>
                <a:cs typeface="+mn-cs"/>
              </a:defRPr>
            </a:lvl9pPr>
          </a:lstStyle>
          <a:p>
            <a:pPr algn="just">
              <a:lnSpc>
                <a:spcPct val="114000"/>
              </a:lnSpc>
            </a:pPr>
            <a:r>
              <a:rPr lang="ru-RU" sz="1800" dirty="0">
                <a:solidFill>
                  <a:schemeClr val="tx1"/>
                </a:solidFill>
                <a:latin typeface="Arial" pitchFamily="34" charset="0"/>
                <a:cs typeface="Arial" pitchFamily="34" charset="0"/>
              </a:rPr>
              <a:t>зимнее содержание внутри поселковых дорог с учетом вывоза снега 14,2 км (с. Саратовка 2,1 км., с. </a:t>
            </a:r>
            <a:r>
              <a:rPr lang="ru-RU" sz="1800" dirty="0" err="1">
                <a:solidFill>
                  <a:schemeClr val="tx1"/>
                </a:solidFill>
                <a:latin typeface="Arial" pitchFamily="34" charset="0"/>
                <a:cs typeface="Arial" pitchFamily="34" charset="0"/>
              </a:rPr>
              <a:t>Кызылкаин</a:t>
            </a:r>
            <a:r>
              <a:rPr lang="ru-RU" sz="1800" dirty="0">
                <a:solidFill>
                  <a:schemeClr val="tx1"/>
                </a:solidFill>
                <a:latin typeface="Arial" pitchFamily="34" charset="0"/>
                <a:cs typeface="Arial" pitchFamily="34" charset="0"/>
              </a:rPr>
              <a:t> 9,3 км., </a:t>
            </a:r>
            <a:r>
              <a:rPr lang="ru-RU" sz="1800" dirty="0" err="1">
                <a:solidFill>
                  <a:schemeClr val="tx1"/>
                </a:solidFill>
                <a:latin typeface="Arial" pitchFamily="34" charset="0"/>
                <a:cs typeface="Arial" pitchFamily="34" charset="0"/>
              </a:rPr>
              <a:t>с.Тасаул</a:t>
            </a:r>
            <a:r>
              <a:rPr lang="ru-RU" sz="1800" dirty="0">
                <a:solidFill>
                  <a:schemeClr val="tx1"/>
                </a:solidFill>
                <a:latin typeface="Arial" pitchFamily="34" charset="0"/>
                <a:cs typeface="Arial" pitchFamily="34" charset="0"/>
              </a:rPr>
              <a:t> 2,8 км.)   - 3071 тыс. тенге, </a:t>
            </a:r>
            <a:r>
              <a:rPr lang="ru-RU" sz="1800" b="1" dirty="0">
                <a:latin typeface="Times New Roman" panose="02020603050405020304" pitchFamily="18" charset="0"/>
                <a:cs typeface="Times New Roman" panose="02020603050405020304" pitchFamily="18" charset="0"/>
              </a:rPr>
              <a:t>исполнение за </a:t>
            </a:r>
            <a:r>
              <a:rPr lang="ru-RU" sz="1800" b="1">
                <a:latin typeface="Times New Roman" panose="02020603050405020304" pitchFamily="18" charset="0"/>
                <a:cs typeface="Times New Roman" panose="02020603050405020304" pitchFamily="18" charset="0"/>
              </a:rPr>
              <a:t>8 месяцев </a:t>
            </a:r>
            <a:r>
              <a:rPr lang="ru-RU" sz="1800" b="1" dirty="0">
                <a:latin typeface="Times New Roman" panose="02020603050405020304" pitchFamily="18" charset="0"/>
                <a:cs typeface="Times New Roman" panose="02020603050405020304" pitchFamily="18" charset="0"/>
              </a:rPr>
              <a:t>составило – </a:t>
            </a:r>
            <a:r>
              <a:rPr lang="ru-RU" sz="1800" b="1" dirty="0">
                <a:solidFill>
                  <a:srgbClr val="FF0000"/>
                </a:solidFill>
                <a:latin typeface="Times New Roman" panose="02020603050405020304" pitchFamily="18" charset="0"/>
                <a:cs typeface="Times New Roman" panose="02020603050405020304" pitchFamily="18" charset="0"/>
              </a:rPr>
              <a:t>2 681,0  </a:t>
            </a:r>
            <a:r>
              <a:rPr lang="ru-RU" sz="1800" b="1" dirty="0">
                <a:solidFill>
                  <a:schemeClr val="tx1"/>
                </a:solidFill>
                <a:latin typeface="Times New Roman" panose="02020603050405020304" pitchFamily="18" charset="0"/>
                <a:cs typeface="Times New Roman" panose="02020603050405020304" pitchFamily="18" charset="0"/>
              </a:rPr>
              <a:t>тыс. тенге</a:t>
            </a:r>
            <a:endParaRPr lang="ru-RU" sz="1800" dirty="0"/>
          </a:p>
          <a:p>
            <a:pPr algn="just">
              <a:lnSpc>
                <a:spcPct val="114000"/>
              </a:lnSpc>
            </a:pPr>
            <a:endParaRPr lang="ru-RU" sz="1800" dirty="0">
              <a:solidFill>
                <a:schemeClr val="tx1"/>
              </a:solidFill>
              <a:latin typeface="Arial" pitchFamily="34" charset="0"/>
              <a:cs typeface="Arial" pitchFamily="34" charset="0"/>
            </a:endParaRPr>
          </a:p>
          <a:p>
            <a:pPr algn="just">
              <a:lnSpc>
                <a:spcPct val="114000"/>
              </a:lnSpc>
              <a:buFontTx/>
              <a:buChar char="-"/>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a:lnSpc>
                <a:spcPct val="114000"/>
              </a:lnSpc>
              <a:buFont typeface="Arial" pitchFamily="34" charset="0"/>
              <a:buNone/>
            </a:pPr>
            <a:endParaRPr lang="ru-RU" sz="1600" b="1" i="1" dirty="0">
              <a:latin typeface="Arial" pitchFamily="34" charset="0"/>
              <a:cs typeface="Arial" pitchFamily="34" charset="0"/>
            </a:endParaRPr>
          </a:p>
          <a:p>
            <a:pPr marL="34290" indent="0">
              <a:buFont typeface="Arial" pitchFamily="34" charset="0"/>
              <a:buNone/>
            </a:pPr>
            <a:endParaRPr lang="ru-RU" sz="1600" dirty="0"/>
          </a:p>
          <a:p>
            <a:pPr marL="34290" indent="0">
              <a:buFont typeface="Arial" pitchFamily="34" charset="0"/>
              <a:buNone/>
            </a:pPr>
            <a:endParaRPr lang="ru-RU" sz="1600" dirty="0"/>
          </a:p>
          <a:p>
            <a:pPr marL="34290" indent="0">
              <a:buFont typeface="Arial" pitchFamily="34" charset="0"/>
              <a:buNone/>
            </a:pPr>
            <a:endParaRPr lang="ru-RU" sz="1600" dirty="0"/>
          </a:p>
        </p:txBody>
      </p:sp>
      <p:pic>
        <p:nvPicPr>
          <p:cNvPr id="7" name="Объект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6043" y="4983405"/>
            <a:ext cx="2722837" cy="1704266"/>
          </a:xfrm>
          <a:prstGeom prst="rect">
            <a:avLst/>
          </a:prstGeom>
        </p:spPr>
      </p:pic>
      <p:grpSp>
        <p:nvGrpSpPr>
          <p:cNvPr id="8" name="Группа 7"/>
          <p:cNvGrpSpPr/>
          <p:nvPr/>
        </p:nvGrpSpPr>
        <p:grpSpPr>
          <a:xfrm>
            <a:off x="286171" y="2132856"/>
            <a:ext cx="792088" cy="1178126"/>
            <a:chOff x="-30571" y="929713"/>
            <a:chExt cx="1378210" cy="1968872"/>
          </a:xfrm>
        </p:grpSpPr>
        <p:sp>
          <p:nvSpPr>
            <p:cNvPr id="9" name="Шеврон 8"/>
            <p:cNvSpPr/>
            <p:nvPr/>
          </p:nvSpPr>
          <p:spPr>
            <a:xfrm rot="5400000">
              <a:off x="-325902" y="1225044"/>
              <a:ext cx="1968872" cy="1378210"/>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Шеврон 4"/>
            <p:cNvSpPr txBox="1"/>
            <p:nvPr/>
          </p:nvSpPr>
          <p:spPr>
            <a:xfrm>
              <a:off x="-30571" y="1618818"/>
              <a:ext cx="1378210" cy="5906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ru-RU" sz="3800" kern="1200" dirty="0"/>
                <a:t>013</a:t>
              </a:r>
            </a:p>
          </p:txBody>
        </p:sp>
      </p:grpSp>
      <p:grpSp>
        <p:nvGrpSpPr>
          <p:cNvPr id="13" name="Группа 12"/>
          <p:cNvGrpSpPr/>
          <p:nvPr/>
        </p:nvGrpSpPr>
        <p:grpSpPr>
          <a:xfrm>
            <a:off x="286171" y="883308"/>
            <a:ext cx="792088" cy="1178126"/>
            <a:chOff x="-30571" y="929713"/>
            <a:chExt cx="1378210" cy="1968872"/>
          </a:xfrm>
        </p:grpSpPr>
        <p:sp>
          <p:nvSpPr>
            <p:cNvPr id="15" name="Шеврон 14"/>
            <p:cNvSpPr/>
            <p:nvPr/>
          </p:nvSpPr>
          <p:spPr>
            <a:xfrm rot="5400000">
              <a:off x="-325902" y="1225044"/>
              <a:ext cx="1968872" cy="1378210"/>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Шеврон 4"/>
            <p:cNvSpPr txBox="1"/>
            <p:nvPr/>
          </p:nvSpPr>
          <p:spPr>
            <a:xfrm>
              <a:off x="-30571" y="1618818"/>
              <a:ext cx="1378210" cy="59066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4130" tIns="24130" rIns="24130" bIns="24130" numCol="1" spcCol="1270" anchor="ctr" anchorCtr="0">
              <a:noAutofit/>
            </a:bodyPr>
            <a:lstStyle/>
            <a:p>
              <a:pPr lvl="0" algn="ctr" defTabSz="1689100">
                <a:lnSpc>
                  <a:spcPct val="90000"/>
                </a:lnSpc>
                <a:spcBef>
                  <a:spcPct val="0"/>
                </a:spcBef>
                <a:spcAft>
                  <a:spcPct val="35000"/>
                </a:spcAft>
              </a:pPr>
              <a:r>
                <a:rPr lang="ru-RU" sz="3800" kern="1200" dirty="0"/>
                <a:t>012</a:t>
              </a:r>
            </a:p>
          </p:txBody>
        </p:sp>
      </p:grpSp>
      <p:pic>
        <p:nvPicPr>
          <p:cNvPr id="3" name="Рисунок 2">
            <a:extLst>
              <a:ext uri="{FF2B5EF4-FFF2-40B4-BE49-F238E27FC236}">
                <a16:creationId xmlns:a16="http://schemas.microsoft.com/office/drawing/2014/main" id="{ECD4EB4A-0969-46BE-83A1-9B413DD2BAB0}"/>
              </a:ext>
            </a:extLst>
          </p:cNvPr>
          <p:cNvPicPr>
            <a:picLocks noChangeAspect="1"/>
          </p:cNvPicPr>
          <p:nvPr/>
        </p:nvPicPr>
        <p:blipFill>
          <a:blip r:embed="rId3"/>
          <a:stretch>
            <a:fillRect/>
          </a:stretch>
        </p:blipFill>
        <p:spPr>
          <a:xfrm>
            <a:off x="3196988" y="4999241"/>
            <a:ext cx="2455133" cy="1694636"/>
          </a:xfrm>
          <a:prstGeom prst="rect">
            <a:avLst/>
          </a:prstGeom>
        </p:spPr>
      </p:pic>
      <p:pic>
        <p:nvPicPr>
          <p:cNvPr id="6" name="Рисунок 5">
            <a:extLst>
              <a:ext uri="{FF2B5EF4-FFF2-40B4-BE49-F238E27FC236}">
                <a16:creationId xmlns:a16="http://schemas.microsoft.com/office/drawing/2014/main" id="{14B8E38D-FB2C-4156-A808-A01B45A9B487}"/>
              </a:ext>
            </a:extLst>
          </p:cNvPr>
          <p:cNvPicPr>
            <a:picLocks noChangeAspect="1"/>
          </p:cNvPicPr>
          <p:nvPr/>
        </p:nvPicPr>
        <p:blipFill>
          <a:blip r:embed="rId4"/>
          <a:stretch>
            <a:fillRect/>
          </a:stretch>
        </p:blipFill>
        <p:spPr>
          <a:xfrm>
            <a:off x="5940152" y="4999241"/>
            <a:ext cx="2746648" cy="1689900"/>
          </a:xfrm>
          <a:prstGeom prst="rect">
            <a:avLst/>
          </a:prstGeom>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4193</TotalTime>
  <Words>1664</Words>
  <Application>Microsoft Office PowerPoint</Application>
  <PresentationFormat>Экран (4:3)</PresentationFormat>
  <Paragraphs>462</Paragraphs>
  <Slides>13</Slides>
  <Notes>9</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13</vt:i4>
      </vt:variant>
    </vt:vector>
  </HeadingPairs>
  <TitlesOfParts>
    <vt:vector size="17" baseType="lpstr">
      <vt:lpstr>Arial</vt:lpstr>
      <vt:lpstr>Calibri</vt:lpstr>
      <vt:lpstr>Times New Roman</vt:lpstr>
      <vt:lpstr>Тема Office</vt:lpstr>
      <vt:lpstr> ГРАЖДАНСКИИ БЮДЖЕТ  Кызылкаинского        сельского округа  за 2026 год </vt:lpstr>
      <vt:lpstr>Презентация PowerPoint</vt:lpstr>
      <vt:lpstr>  Пояснительная записка к размещению гражданского бюджета на стадии исполнения  бюджета за 2026 год  </vt:lpstr>
      <vt:lpstr> Основные параметры бюджета  Кызылкаинского сельского округа   на 2026 год                                                                                                              </vt:lpstr>
      <vt:lpstr>Основные параметры бюджета Кызылкаинского сельского округа   за 2026 год</vt:lpstr>
      <vt:lpstr>Основные параметры бюджета Кызылкаинского сельского округа   за 2025-2027 годы</vt:lpstr>
      <vt:lpstr>  01 Государственные услуги общего характера    </vt:lpstr>
      <vt:lpstr>  07 Жилищно-коммунальное хозяйство     </vt:lpstr>
      <vt:lpstr>07 Жилищно-коммунальное хозяйство   </vt:lpstr>
      <vt:lpstr>Презентация PowerPoint</vt:lpstr>
      <vt:lpstr>07 Жилищно-коммунальное хозяйство   </vt:lpstr>
      <vt:lpstr>  08 Культура, спорт, туризм и информационное пространство     </vt:lpstr>
      <vt:lpstr>12 Транспорт и коммуникации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User</cp:lastModifiedBy>
  <cp:revision>267</cp:revision>
  <dcterms:created xsi:type="dcterms:W3CDTF">2021-02-25T08:50:16Z</dcterms:created>
  <dcterms:modified xsi:type="dcterms:W3CDTF">2026-09-08T06:28:24Z</dcterms:modified>
</cp:coreProperties>
</file>