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Override6.xml" ContentType="application/vnd.openxmlformats-officedocument.themeOverr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heme/themeOverride7.xml" ContentType="application/vnd.openxmlformats-officedocument.themeOverr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theme/themeOverride8.xml" ContentType="application/vnd.openxmlformats-officedocument.themeOverr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theme/themeOverride9.xml" ContentType="application/vnd.openxmlformats-officedocument.themeOverr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theme/themeOverride10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5" r:id="rId8"/>
    <p:sldId id="271" r:id="rId9"/>
    <p:sldId id="272" r:id="rId10"/>
    <p:sldId id="273" r:id="rId11"/>
    <p:sldId id="274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9631B5-78F2-41C9-869B-9F39066F8104}" styleName="Средний стиль 3 - 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21" autoAdjust="0"/>
    <p:restoredTop sz="94291" autoAdjust="0"/>
  </p:normalViewPr>
  <p:slideViewPr>
    <p:cSldViewPr>
      <p:cViewPr varScale="1">
        <p:scale>
          <a:sx n="74" d="100"/>
          <a:sy n="74" d="100"/>
        </p:scale>
        <p:origin x="1278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#5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CACAF2B-7E20-4315-9E80-11A0A8EAC592}" type="doc">
      <dgm:prSet loTypeId="urn:microsoft.com/office/officeart/2005/8/layout/chevron2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ru-RU"/>
        </a:p>
      </dgm:t>
    </dgm:pt>
    <dgm:pt modelId="{9CCEB8AD-2A21-4719-879A-1CD404BB1278}">
      <dgm:prSet phldrT="[Текст]"/>
      <dgm:spPr/>
      <dgm:t>
        <a:bodyPr/>
        <a:lstStyle/>
        <a:p>
          <a:r>
            <a:rPr lang="ru-RU" dirty="0"/>
            <a:t>01</a:t>
          </a:r>
        </a:p>
      </dgm:t>
    </dgm:pt>
    <dgm:pt modelId="{B4A75AB7-3804-40FA-9605-DDBEC10D6531}" type="parTrans" cxnId="{D1C95D6B-8DB4-4374-A03D-9CD37C671F5B}">
      <dgm:prSet/>
      <dgm:spPr/>
      <dgm:t>
        <a:bodyPr/>
        <a:lstStyle/>
        <a:p>
          <a:endParaRPr lang="ru-RU"/>
        </a:p>
      </dgm:t>
    </dgm:pt>
    <dgm:pt modelId="{40837329-6E08-4EB8-B3B1-0FADAE9C1C9E}" type="sibTrans" cxnId="{D1C95D6B-8DB4-4374-A03D-9CD37C671F5B}">
      <dgm:prSet/>
      <dgm:spPr/>
      <dgm:t>
        <a:bodyPr/>
        <a:lstStyle/>
        <a:p>
          <a:endParaRPr lang="ru-RU"/>
        </a:p>
      </dgm:t>
    </dgm:pt>
    <dgm:pt modelId="{08BA086C-FF5B-47A7-B76E-BD6BEEE294E7}">
      <dgm:prSet phldrT="[Текст]" custT="1"/>
      <dgm:spPr/>
      <dgm:t>
        <a:bodyPr/>
        <a:lstStyle/>
        <a:p>
          <a:r>
            <a:rPr lang="ru-RU" sz="2000" dirty="0">
              <a:latin typeface="Arial" pitchFamily="34" charset="0"/>
              <a:cs typeface="Arial" pitchFamily="34" charset="0"/>
            </a:rPr>
            <a:t>Расходы по функциональной группе 01 «Государственные услуги общего характера» на 2026</a:t>
          </a:r>
          <a:r>
            <a:rPr lang="en-US" sz="2000" dirty="0">
              <a:latin typeface="Arial" pitchFamily="34" charset="0"/>
              <a:cs typeface="Arial" pitchFamily="34" charset="0"/>
            </a:rPr>
            <a:t> </a:t>
          </a:r>
          <a:r>
            <a:rPr lang="ru-RU" sz="2000" dirty="0">
              <a:latin typeface="Arial" pitchFamily="34" charset="0"/>
              <a:cs typeface="Arial" pitchFamily="34" charset="0"/>
            </a:rPr>
            <a:t>год предусмотрены в сумме </a:t>
          </a:r>
          <a:r>
            <a:rPr lang="en-US" sz="2400" dirty="0">
              <a:solidFill>
                <a:srgbClr val="FF0000"/>
              </a:solidFill>
              <a:latin typeface="Arial" pitchFamily="34" charset="0"/>
              <a:cs typeface="Arial" pitchFamily="34" charset="0"/>
            </a:rPr>
            <a:t>4</a:t>
          </a:r>
          <a:r>
            <a:rPr lang="ru-RU" sz="2400" dirty="0">
              <a:solidFill>
                <a:srgbClr val="FF0000"/>
              </a:solidFill>
              <a:latin typeface="Arial" pitchFamily="34" charset="0"/>
              <a:cs typeface="Arial" pitchFamily="34" charset="0"/>
            </a:rPr>
            <a:t>6059,0 </a:t>
          </a:r>
          <a:r>
            <a:rPr lang="ru-RU" sz="2000" dirty="0">
              <a:latin typeface="Arial" pitchFamily="34" charset="0"/>
              <a:cs typeface="Arial" pitchFamily="34" charset="0"/>
            </a:rPr>
            <a:t>тыс. тенге.   </a:t>
          </a:r>
        </a:p>
      </dgm:t>
    </dgm:pt>
    <dgm:pt modelId="{498986B0-06CE-4CF3-B728-9E477E55EFD3}" type="parTrans" cxnId="{171D9930-6B29-446F-8655-777AE0CFE2B6}">
      <dgm:prSet/>
      <dgm:spPr/>
      <dgm:t>
        <a:bodyPr/>
        <a:lstStyle/>
        <a:p>
          <a:endParaRPr lang="ru-RU"/>
        </a:p>
      </dgm:t>
    </dgm:pt>
    <dgm:pt modelId="{9947A2D0-9C2D-447D-83DB-0623CE12082B}" type="sibTrans" cxnId="{171D9930-6B29-446F-8655-777AE0CFE2B6}">
      <dgm:prSet/>
      <dgm:spPr/>
      <dgm:t>
        <a:bodyPr/>
        <a:lstStyle/>
        <a:p>
          <a:endParaRPr lang="ru-RU"/>
        </a:p>
      </dgm:t>
    </dgm:pt>
    <dgm:pt modelId="{9CF99645-5705-4C3C-8A80-75AD41161261}">
      <dgm:prSet phldrT="[Текст]"/>
      <dgm:spPr/>
      <dgm:t>
        <a:bodyPr/>
        <a:lstStyle/>
        <a:p>
          <a:r>
            <a:rPr lang="ru-RU" dirty="0"/>
            <a:t>001</a:t>
          </a:r>
        </a:p>
      </dgm:t>
    </dgm:pt>
    <dgm:pt modelId="{B5FC84C0-46C9-446B-982B-DDE638BA5C13}" type="parTrans" cxnId="{D4D14330-0425-497C-AF30-3A1929FBB335}">
      <dgm:prSet/>
      <dgm:spPr/>
      <dgm:t>
        <a:bodyPr/>
        <a:lstStyle/>
        <a:p>
          <a:endParaRPr lang="ru-RU"/>
        </a:p>
      </dgm:t>
    </dgm:pt>
    <dgm:pt modelId="{A3A3B965-AA41-4A2D-ABAC-D10B65535ED8}" type="sibTrans" cxnId="{D4D14330-0425-497C-AF30-3A1929FBB335}">
      <dgm:prSet/>
      <dgm:spPr/>
      <dgm:t>
        <a:bodyPr/>
        <a:lstStyle/>
        <a:p>
          <a:endParaRPr lang="ru-RU"/>
        </a:p>
      </dgm:t>
    </dgm:pt>
    <dgm:pt modelId="{3CFCEA68-C7CC-4556-BD26-6BD2F62BF167}">
      <dgm:prSet phldrT="[Текст]" custT="1"/>
      <dgm:spPr/>
      <dgm:t>
        <a:bodyPr/>
        <a:lstStyle/>
        <a:p>
          <a:r>
            <a:rPr lang="ru-RU" sz="1800" dirty="0">
              <a:latin typeface="Arial" pitchFamily="34" charset="0"/>
              <a:cs typeface="Arial" pitchFamily="34" charset="0"/>
            </a:rPr>
            <a:t>По программе 124 001 «Услуги по обеспечению деятельности акима района в городе, города районного значения, поселка, села, сельского округа» в сумме </a:t>
          </a:r>
          <a:r>
            <a:rPr lang="ru-RU" sz="2000" dirty="0">
              <a:solidFill>
                <a:srgbClr val="FF0000"/>
              </a:solidFill>
              <a:latin typeface="Arial" pitchFamily="34" charset="0"/>
              <a:cs typeface="Arial" pitchFamily="34" charset="0"/>
            </a:rPr>
            <a:t>46059,0 </a:t>
          </a:r>
          <a:r>
            <a:rPr lang="ru-RU" sz="1800" dirty="0">
              <a:latin typeface="Arial" pitchFamily="34" charset="0"/>
              <a:cs typeface="Arial" pitchFamily="34" charset="0"/>
            </a:rPr>
            <a:t>тыс. тенге</a:t>
          </a:r>
        </a:p>
      </dgm:t>
    </dgm:pt>
    <dgm:pt modelId="{3E216D09-3BBE-479D-BF4E-73A9E9A47390}" type="parTrans" cxnId="{1CB9E30D-C3E4-4CC5-95FF-86560B86227D}">
      <dgm:prSet/>
      <dgm:spPr/>
      <dgm:t>
        <a:bodyPr/>
        <a:lstStyle/>
        <a:p>
          <a:endParaRPr lang="ru-RU"/>
        </a:p>
      </dgm:t>
    </dgm:pt>
    <dgm:pt modelId="{8162F9A3-4F9A-4FDF-ADC9-CAED277CDF6C}" type="sibTrans" cxnId="{1CB9E30D-C3E4-4CC5-95FF-86560B86227D}">
      <dgm:prSet/>
      <dgm:spPr/>
      <dgm:t>
        <a:bodyPr/>
        <a:lstStyle/>
        <a:p>
          <a:endParaRPr lang="ru-RU"/>
        </a:p>
      </dgm:t>
    </dgm:pt>
    <dgm:pt modelId="{0F6A9BF1-9DF9-4FE7-880D-21DB310397CB}">
      <dgm:prSet phldrT="[Текст]"/>
      <dgm:spPr/>
      <dgm:t>
        <a:bodyPr/>
        <a:lstStyle/>
        <a:p>
          <a:r>
            <a:rPr lang="ru-RU" sz="1500" dirty="0"/>
            <a:t>Содержание </a:t>
          </a:r>
          <a:r>
            <a:rPr lang="en-US" sz="1500" dirty="0"/>
            <a:t>6</a:t>
          </a:r>
          <a:r>
            <a:rPr lang="ru-RU" sz="1500" dirty="0"/>
            <a:t> государственных служащих и </a:t>
          </a:r>
          <a:r>
            <a:rPr lang="en-US" sz="1500" dirty="0"/>
            <a:t>8</a:t>
          </a:r>
          <a:r>
            <a:rPr lang="ru-RU" sz="1500" dirty="0"/>
            <a:t>,5 работников по договору , фонд заработной платы  и отчислений , коммунальные услуги, приобретение ГСМ и прочих товаров, прочие услуги и работы. </a:t>
          </a:r>
        </a:p>
      </dgm:t>
    </dgm:pt>
    <dgm:pt modelId="{23284524-7D82-43F5-A924-06EDF5DD02FC}" type="parTrans" cxnId="{1E4B6755-B2F1-4E48-A0D3-75C4D9747232}">
      <dgm:prSet/>
      <dgm:spPr/>
      <dgm:t>
        <a:bodyPr/>
        <a:lstStyle/>
        <a:p>
          <a:endParaRPr lang="ru-RU"/>
        </a:p>
      </dgm:t>
    </dgm:pt>
    <dgm:pt modelId="{843A8CC4-09B2-4D51-8F4E-85286B08AD33}" type="sibTrans" cxnId="{1E4B6755-B2F1-4E48-A0D3-75C4D9747232}">
      <dgm:prSet/>
      <dgm:spPr/>
      <dgm:t>
        <a:bodyPr/>
        <a:lstStyle/>
        <a:p>
          <a:endParaRPr lang="ru-RU"/>
        </a:p>
      </dgm:t>
    </dgm:pt>
    <dgm:pt modelId="{35CACCA6-78A0-4ADE-AA0A-0C1B89F0B220}">
      <dgm:prSet phldrT="[Текст]"/>
      <dgm:spPr/>
      <dgm:t>
        <a:bodyPr/>
        <a:lstStyle/>
        <a:p>
          <a:r>
            <a:rPr lang="ru-RU" dirty="0"/>
            <a:t>022</a:t>
          </a:r>
        </a:p>
      </dgm:t>
    </dgm:pt>
    <dgm:pt modelId="{993D35EE-6DBF-43F6-AD75-CD5A27EC9DEE}" type="parTrans" cxnId="{783368D1-9F77-42E1-8A46-D1028DDB5864}">
      <dgm:prSet/>
      <dgm:spPr/>
      <dgm:t>
        <a:bodyPr/>
        <a:lstStyle/>
        <a:p>
          <a:endParaRPr lang="ru-RU"/>
        </a:p>
      </dgm:t>
    </dgm:pt>
    <dgm:pt modelId="{90050EA7-E608-48F5-AB5F-CFFC2020E78C}" type="sibTrans" cxnId="{783368D1-9F77-42E1-8A46-D1028DDB5864}">
      <dgm:prSet/>
      <dgm:spPr/>
      <dgm:t>
        <a:bodyPr/>
        <a:lstStyle/>
        <a:p>
          <a:endParaRPr lang="ru-RU"/>
        </a:p>
      </dgm:t>
    </dgm:pt>
    <dgm:pt modelId="{10497CFA-866B-4CAE-938E-64F8BB45C02F}">
      <dgm:prSet phldrT="[Текст]" custT="1"/>
      <dgm:spPr/>
      <dgm:t>
        <a:bodyPr/>
        <a:lstStyle/>
        <a:p>
          <a:r>
            <a:rPr lang="ru-RU" sz="1800" dirty="0">
              <a:latin typeface="Arial" pitchFamily="34" charset="0"/>
              <a:cs typeface="Arial" pitchFamily="34" charset="0"/>
            </a:rPr>
            <a:t>По программе 124 022 «Капитальные расходы государственного органа » в сумме 0,0 тыс. тенге</a:t>
          </a:r>
        </a:p>
      </dgm:t>
    </dgm:pt>
    <dgm:pt modelId="{0BD03A89-BE9F-475B-8F16-4F32916B5E36}" type="parTrans" cxnId="{F6803FA4-D861-4C73-B1B1-823BBCC91C41}">
      <dgm:prSet/>
      <dgm:spPr/>
      <dgm:t>
        <a:bodyPr/>
        <a:lstStyle/>
        <a:p>
          <a:endParaRPr lang="ru-RU"/>
        </a:p>
      </dgm:t>
    </dgm:pt>
    <dgm:pt modelId="{B2B572DF-BD67-4261-A86E-E28BD7A33442}" type="sibTrans" cxnId="{F6803FA4-D861-4C73-B1B1-823BBCC91C41}">
      <dgm:prSet/>
      <dgm:spPr/>
      <dgm:t>
        <a:bodyPr/>
        <a:lstStyle/>
        <a:p>
          <a:endParaRPr lang="ru-RU"/>
        </a:p>
      </dgm:t>
    </dgm:pt>
    <dgm:pt modelId="{F08F9C5A-D53C-4939-A9BC-3541E35E70B8}">
      <dgm:prSet phldrT="[Текст]"/>
      <dgm:spPr/>
      <dgm:t>
        <a:bodyPr/>
        <a:lstStyle/>
        <a:p>
          <a:r>
            <a:rPr lang="ru-RU" sz="1500" dirty="0"/>
            <a:t>Приобретение основных средств не предусмотрено</a:t>
          </a:r>
        </a:p>
      </dgm:t>
    </dgm:pt>
    <dgm:pt modelId="{1DC8DC31-4877-432C-8866-802556E24F17}" type="parTrans" cxnId="{B151F5DF-5AB3-41A5-B00A-E4CAD4F86AB7}">
      <dgm:prSet/>
      <dgm:spPr/>
      <dgm:t>
        <a:bodyPr/>
        <a:lstStyle/>
        <a:p>
          <a:endParaRPr lang="ru-RU"/>
        </a:p>
      </dgm:t>
    </dgm:pt>
    <dgm:pt modelId="{48664444-49D6-4F2B-8A3E-A6BF4BCCA1D7}" type="sibTrans" cxnId="{B151F5DF-5AB3-41A5-B00A-E4CAD4F86AB7}">
      <dgm:prSet/>
      <dgm:spPr/>
      <dgm:t>
        <a:bodyPr/>
        <a:lstStyle/>
        <a:p>
          <a:endParaRPr lang="ru-RU"/>
        </a:p>
      </dgm:t>
    </dgm:pt>
    <dgm:pt modelId="{C4BBE56B-1BF4-43DD-916C-429334BFB137}" type="pres">
      <dgm:prSet presAssocID="{ECACAF2B-7E20-4315-9E80-11A0A8EAC592}" presName="linearFlow" presStyleCnt="0">
        <dgm:presLayoutVars>
          <dgm:dir/>
          <dgm:animLvl val="lvl"/>
          <dgm:resizeHandles val="exact"/>
        </dgm:presLayoutVars>
      </dgm:prSet>
      <dgm:spPr/>
    </dgm:pt>
    <dgm:pt modelId="{7CE74101-21A9-41AB-9A52-F4DD04E6E2AC}" type="pres">
      <dgm:prSet presAssocID="{9CCEB8AD-2A21-4719-879A-1CD404BB1278}" presName="composite" presStyleCnt="0"/>
      <dgm:spPr/>
    </dgm:pt>
    <dgm:pt modelId="{3328E348-55BA-40A5-BD18-CDBF793BFB03}" type="pres">
      <dgm:prSet presAssocID="{9CCEB8AD-2A21-4719-879A-1CD404BB1278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D6F8E3E9-987F-4028-9338-7B775E0BFFF9}" type="pres">
      <dgm:prSet presAssocID="{9CCEB8AD-2A21-4719-879A-1CD404BB1278}" presName="descendantText" presStyleLbl="alignAcc1" presStyleIdx="0" presStyleCnt="3">
        <dgm:presLayoutVars>
          <dgm:bulletEnabled val="1"/>
        </dgm:presLayoutVars>
      </dgm:prSet>
      <dgm:spPr/>
    </dgm:pt>
    <dgm:pt modelId="{F29856B7-86E0-463F-B222-5F41D934075C}" type="pres">
      <dgm:prSet presAssocID="{40837329-6E08-4EB8-B3B1-0FADAE9C1C9E}" presName="sp" presStyleCnt="0"/>
      <dgm:spPr/>
    </dgm:pt>
    <dgm:pt modelId="{CE48385E-FF93-41B2-B364-A3661523F758}" type="pres">
      <dgm:prSet presAssocID="{9CF99645-5705-4C3C-8A80-75AD41161261}" presName="composite" presStyleCnt="0"/>
      <dgm:spPr/>
    </dgm:pt>
    <dgm:pt modelId="{F749B99B-3649-4D16-A390-DC5CDC8A8AE4}" type="pres">
      <dgm:prSet presAssocID="{9CF99645-5705-4C3C-8A80-75AD41161261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04675A45-74D0-4726-A090-7CD59185340C}" type="pres">
      <dgm:prSet presAssocID="{9CF99645-5705-4C3C-8A80-75AD41161261}" presName="descendantText" presStyleLbl="alignAcc1" presStyleIdx="1" presStyleCnt="3" custScaleY="150992">
        <dgm:presLayoutVars>
          <dgm:bulletEnabled val="1"/>
        </dgm:presLayoutVars>
      </dgm:prSet>
      <dgm:spPr/>
    </dgm:pt>
    <dgm:pt modelId="{1786F148-F4C1-43FF-BA2E-DB6D6BE9F4BB}" type="pres">
      <dgm:prSet presAssocID="{A3A3B965-AA41-4A2D-ABAC-D10B65535ED8}" presName="sp" presStyleCnt="0"/>
      <dgm:spPr/>
    </dgm:pt>
    <dgm:pt modelId="{9FFBD124-229E-4C3C-BF93-7452DD7180CB}" type="pres">
      <dgm:prSet presAssocID="{35CACCA6-78A0-4ADE-AA0A-0C1B89F0B220}" presName="composite" presStyleCnt="0"/>
      <dgm:spPr/>
    </dgm:pt>
    <dgm:pt modelId="{FE6D9657-F2AA-41AD-AB76-B8CC4B1F36BD}" type="pres">
      <dgm:prSet presAssocID="{35CACCA6-78A0-4ADE-AA0A-0C1B89F0B220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A5B15267-190A-45AE-AE75-1E176FCDD155}" type="pres">
      <dgm:prSet presAssocID="{35CACCA6-78A0-4ADE-AA0A-0C1B89F0B220}" presName="descendantText" presStyleLbl="alignAcc1" presStyleIdx="2" presStyleCnt="3" custScaleY="147002">
        <dgm:presLayoutVars>
          <dgm:bulletEnabled val="1"/>
        </dgm:presLayoutVars>
      </dgm:prSet>
      <dgm:spPr/>
    </dgm:pt>
  </dgm:ptLst>
  <dgm:cxnLst>
    <dgm:cxn modelId="{45B8BC07-4324-4920-85DB-5743A453F702}" type="presOf" srcId="{0F6A9BF1-9DF9-4FE7-880D-21DB310397CB}" destId="{04675A45-74D0-4726-A090-7CD59185340C}" srcOrd="0" destOrd="1" presId="urn:microsoft.com/office/officeart/2005/8/layout/chevron2"/>
    <dgm:cxn modelId="{1CB9E30D-C3E4-4CC5-95FF-86560B86227D}" srcId="{9CF99645-5705-4C3C-8A80-75AD41161261}" destId="{3CFCEA68-C7CC-4556-BD26-6BD2F62BF167}" srcOrd="0" destOrd="0" parTransId="{3E216D09-3BBE-479D-BF4E-73A9E9A47390}" sibTransId="{8162F9A3-4F9A-4FDF-ADC9-CAED277CDF6C}"/>
    <dgm:cxn modelId="{D4D14330-0425-497C-AF30-3A1929FBB335}" srcId="{ECACAF2B-7E20-4315-9E80-11A0A8EAC592}" destId="{9CF99645-5705-4C3C-8A80-75AD41161261}" srcOrd="1" destOrd="0" parTransId="{B5FC84C0-46C9-446B-982B-DDE638BA5C13}" sibTransId="{A3A3B965-AA41-4A2D-ABAC-D10B65535ED8}"/>
    <dgm:cxn modelId="{171D9930-6B29-446F-8655-777AE0CFE2B6}" srcId="{9CCEB8AD-2A21-4719-879A-1CD404BB1278}" destId="{08BA086C-FF5B-47A7-B76E-BD6BEEE294E7}" srcOrd="0" destOrd="0" parTransId="{498986B0-06CE-4CF3-B728-9E477E55EFD3}" sibTransId="{9947A2D0-9C2D-447D-83DB-0623CE12082B}"/>
    <dgm:cxn modelId="{EB7E1E5C-8BCC-4CE4-816C-7B06C3397BCD}" type="presOf" srcId="{F08F9C5A-D53C-4939-A9BC-3541E35E70B8}" destId="{A5B15267-190A-45AE-AE75-1E176FCDD155}" srcOrd="0" destOrd="1" presId="urn:microsoft.com/office/officeart/2005/8/layout/chevron2"/>
    <dgm:cxn modelId="{E900BC66-B3DC-4D68-AD1A-8BA437DB6474}" type="presOf" srcId="{9CF99645-5705-4C3C-8A80-75AD41161261}" destId="{F749B99B-3649-4D16-A390-DC5CDC8A8AE4}" srcOrd="0" destOrd="0" presId="urn:microsoft.com/office/officeart/2005/8/layout/chevron2"/>
    <dgm:cxn modelId="{D1C95D6B-8DB4-4374-A03D-9CD37C671F5B}" srcId="{ECACAF2B-7E20-4315-9E80-11A0A8EAC592}" destId="{9CCEB8AD-2A21-4719-879A-1CD404BB1278}" srcOrd="0" destOrd="0" parTransId="{B4A75AB7-3804-40FA-9605-DDBEC10D6531}" sibTransId="{40837329-6E08-4EB8-B3B1-0FADAE9C1C9E}"/>
    <dgm:cxn modelId="{1E4B6755-B2F1-4E48-A0D3-75C4D9747232}" srcId="{9CF99645-5705-4C3C-8A80-75AD41161261}" destId="{0F6A9BF1-9DF9-4FE7-880D-21DB310397CB}" srcOrd="1" destOrd="0" parTransId="{23284524-7D82-43F5-A924-06EDF5DD02FC}" sibTransId="{843A8CC4-09B2-4D51-8F4E-85286B08AD33}"/>
    <dgm:cxn modelId="{46879156-7E7A-4A6E-8C84-61F9C800EE22}" type="presOf" srcId="{35CACCA6-78A0-4ADE-AA0A-0C1B89F0B220}" destId="{FE6D9657-F2AA-41AD-AB76-B8CC4B1F36BD}" srcOrd="0" destOrd="0" presId="urn:microsoft.com/office/officeart/2005/8/layout/chevron2"/>
    <dgm:cxn modelId="{EE7B9E58-ACA4-4B60-9925-911609A56D60}" type="presOf" srcId="{10497CFA-866B-4CAE-938E-64F8BB45C02F}" destId="{A5B15267-190A-45AE-AE75-1E176FCDD155}" srcOrd="0" destOrd="0" presId="urn:microsoft.com/office/officeart/2005/8/layout/chevron2"/>
    <dgm:cxn modelId="{FC78D69F-C5E0-4CCB-9B3C-D27BD1C8224E}" type="presOf" srcId="{9CCEB8AD-2A21-4719-879A-1CD404BB1278}" destId="{3328E348-55BA-40A5-BD18-CDBF793BFB03}" srcOrd="0" destOrd="0" presId="urn:microsoft.com/office/officeart/2005/8/layout/chevron2"/>
    <dgm:cxn modelId="{F6803FA4-D861-4C73-B1B1-823BBCC91C41}" srcId="{35CACCA6-78A0-4ADE-AA0A-0C1B89F0B220}" destId="{10497CFA-866B-4CAE-938E-64F8BB45C02F}" srcOrd="0" destOrd="0" parTransId="{0BD03A89-BE9F-475B-8F16-4F32916B5E36}" sibTransId="{B2B572DF-BD67-4261-A86E-E28BD7A33442}"/>
    <dgm:cxn modelId="{54A2D0AF-68D2-4854-BB87-C2C485E5972D}" type="presOf" srcId="{08BA086C-FF5B-47A7-B76E-BD6BEEE294E7}" destId="{D6F8E3E9-987F-4028-9338-7B775E0BFFF9}" srcOrd="0" destOrd="0" presId="urn:microsoft.com/office/officeart/2005/8/layout/chevron2"/>
    <dgm:cxn modelId="{783368D1-9F77-42E1-8A46-D1028DDB5864}" srcId="{ECACAF2B-7E20-4315-9E80-11A0A8EAC592}" destId="{35CACCA6-78A0-4ADE-AA0A-0C1B89F0B220}" srcOrd="2" destOrd="0" parTransId="{993D35EE-6DBF-43F6-AD75-CD5A27EC9DEE}" sibTransId="{90050EA7-E608-48F5-AB5F-CFFC2020E78C}"/>
    <dgm:cxn modelId="{B151F5DF-5AB3-41A5-B00A-E4CAD4F86AB7}" srcId="{35CACCA6-78A0-4ADE-AA0A-0C1B89F0B220}" destId="{F08F9C5A-D53C-4939-A9BC-3541E35E70B8}" srcOrd="1" destOrd="0" parTransId="{1DC8DC31-4877-432C-8866-802556E24F17}" sibTransId="{48664444-49D6-4F2B-8A3E-A6BF4BCCA1D7}"/>
    <dgm:cxn modelId="{2DA77AEB-074E-40E7-A63D-7BF3E9037E09}" type="presOf" srcId="{ECACAF2B-7E20-4315-9E80-11A0A8EAC592}" destId="{C4BBE56B-1BF4-43DD-916C-429334BFB137}" srcOrd="0" destOrd="0" presId="urn:microsoft.com/office/officeart/2005/8/layout/chevron2"/>
    <dgm:cxn modelId="{99173DED-38F2-4E74-8012-4DDA4AC89B23}" type="presOf" srcId="{3CFCEA68-C7CC-4556-BD26-6BD2F62BF167}" destId="{04675A45-74D0-4726-A090-7CD59185340C}" srcOrd="0" destOrd="0" presId="urn:microsoft.com/office/officeart/2005/8/layout/chevron2"/>
    <dgm:cxn modelId="{302D5F26-5EE7-499C-833C-FF08790DCAAE}" type="presParOf" srcId="{C4BBE56B-1BF4-43DD-916C-429334BFB137}" destId="{7CE74101-21A9-41AB-9A52-F4DD04E6E2AC}" srcOrd="0" destOrd="0" presId="urn:microsoft.com/office/officeart/2005/8/layout/chevron2"/>
    <dgm:cxn modelId="{1A7E390F-97BE-430E-8A7E-6B60CBE5B521}" type="presParOf" srcId="{7CE74101-21A9-41AB-9A52-F4DD04E6E2AC}" destId="{3328E348-55BA-40A5-BD18-CDBF793BFB03}" srcOrd="0" destOrd="0" presId="urn:microsoft.com/office/officeart/2005/8/layout/chevron2"/>
    <dgm:cxn modelId="{D48E2BF4-81BF-4E34-92ED-FFBE146FB2E5}" type="presParOf" srcId="{7CE74101-21A9-41AB-9A52-F4DD04E6E2AC}" destId="{D6F8E3E9-987F-4028-9338-7B775E0BFFF9}" srcOrd="1" destOrd="0" presId="urn:microsoft.com/office/officeart/2005/8/layout/chevron2"/>
    <dgm:cxn modelId="{9107DB2A-8138-4799-96DD-B1AB625330E0}" type="presParOf" srcId="{C4BBE56B-1BF4-43DD-916C-429334BFB137}" destId="{F29856B7-86E0-463F-B222-5F41D934075C}" srcOrd="1" destOrd="0" presId="urn:microsoft.com/office/officeart/2005/8/layout/chevron2"/>
    <dgm:cxn modelId="{01856146-6882-4ED0-A609-BB2840D91BDE}" type="presParOf" srcId="{C4BBE56B-1BF4-43DD-916C-429334BFB137}" destId="{CE48385E-FF93-41B2-B364-A3661523F758}" srcOrd="2" destOrd="0" presId="urn:microsoft.com/office/officeart/2005/8/layout/chevron2"/>
    <dgm:cxn modelId="{1FCFA50F-CD0A-495C-8E27-434BCEC01710}" type="presParOf" srcId="{CE48385E-FF93-41B2-B364-A3661523F758}" destId="{F749B99B-3649-4D16-A390-DC5CDC8A8AE4}" srcOrd="0" destOrd="0" presId="urn:microsoft.com/office/officeart/2005/8/layout/chevron2"/>
    <dgm:cxn modelId="{F8175119-E364-4B50-8A30-EAE939BBD93E}" type="presParOf" srcId="{CE48385E-FF93-41B2-B364-A3661523F758}" destId="{04675A45-74D0-4726-A090-7CD59185340C}" srcOrd="1" destOrd="0" presId="urn:microsoft.com/office/officeart/2005/8/layout/chevron2"/>
    <dgm:cxn modelId="{C80FE805-8186-4F75-AC0A-3F0B0CDCF81F}" type="presParOf" srcId="{C4BBE56B-1BF4-43DD-916C-429334BFB137}" destId="{1786F148-F4C1-43FF-BA2E-DB6D6BE9F4BB}" srcOrd="3" destOrd="0" presId="urn:microsoft.com/office/officeart/2005/8/layout/chevron2"/>
    <dgm:cxn modelId="{0D7811D7-38BB-496D-B687-BE52510C1835}" type="presParOf" srcId="{C4BBE56B-1BF4-43DD-916C-429334BFB137}" destId="{9FFBD124-229E-4C3C-BF93-7452DD7180CB}" srcOrd="4" destOrd="0" presId="urn:microsoft.com/office/officeart/2005/8/layout/chevron2"/>
    <dgm:cxn modelId="{8280C450-1093-4C9F-964A-55D87C36BDD6}" type="presParOf" srcId="{9FFBD124-229E-4C3C-BF93-7452DD7180CB}" destId="{FE6D9657-F2AA-41AD-AB76-B8CC4B1F36BD}" srcOrd="0" destOrd="0" presId="urn:microsoft.com/office/officeart/2005/8/layout/chevron2"/>
    <dgm:cxn modelId="{2EB8EF2B-BD10-4693-A2BB-CACE98D4CF68}" type="presParOf" srcId="{9FFBD124-229E-4C3C-BF93-7452DD7180CB}" destId="{A5B15267-190A-45AE-AE75-1E176FCDD155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CACAF2B-7E20-4315-9E80-11A0A8EAC592}" type="doc">
      <dgm:prSet loTypeId="urn:microsoft.com/office/officeart/2005/8/layout/chevron2" loCatId="list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ru-RU"/>
        </a:p>
      </dgm:t>
    </dgm:pt>
    <dgm:pt modelId="{9CCEB8AD-2A21-4719-879A-1CD404BB1278}">
      <dgm:prSet phldrT="[Текст]"/>
      <dgm:spPr/>
      <dgm:t>
        <a:bodyPr/>
        <a:lstStyle/>
        <a:p>
          <a:r>
            <a:rPr lang="ru-RU" dirty="0"/>
            <a:t>006</a:t>
          </a:r>
        </a:p>
      </dgm:t>
    </dgm:pt>
    <dgm:pt modelId="{B4A75AB7-3804-40FA-9605-DDBEC10D6531}" type="parTrans" cxnId="{D1C95D6B-8DB4-4374-A03D-9CD37C671F5B}">
      <dgm:prSet/>
      <dgm:spPr/>
      <dgm:t>
        <a:bodyPr/>
        <a:lstStyle/>
        <a:p>
          <a:endParaRPr lang="ru-RU"/>
        </a:p>
      </dgm:t>
    </dgm:pt>
    <dgm:pt modelId="{40837329-6E08-4EB8-B3B1-0FADAE9C1C9E}" type="sibTrans" cxnId="{D1C95D6B-8DB4-4374-A03D-9CD37C671F5B}">
      <dgm:prSet/>
      <dgm:spPr/>
      <dgm:t>
        <a:bodyPr/>
        <a:lstStyle/>
        <a:p>
          <a:endParaRPr lang="ru-RU"/>
        </a:p>
      </dgm:t>
    </dgm:pt>
    <dgm:pt modelId="{08BA086C-FF5B-47A7-B76E-BD6BEEE294E7}">
      <dgm:prSet phldrT="[Текст]" custT="1"/>
      <dgm:spPr/>
      <dgm:t>
        <a:bodyPr/>
        <a:lstStyle/>
        <a:p>
          <a:r>
            <a:rPr lang="ru-RU" sz="2000" dirty="0">
              <a:latin typeface="Arial" pitchFamily="34" charset="0"/>
              <a:cs typeface="Arial" pitchFamily="34" charset="0"/>
            </a:rPr>
            <a:t>По программе 006 «Поддержка культурно-досуговой работы на местном уровне» в сумме 200,0 тыс. тенге</a:t>
          </a:r>
        </a:p>
      </dgm:t>
    </dgm:pt>
    <dgm:pt modelId="{498986B0-06CE-4CF3-B728-9E477E55EFD3}" type="parTrans" cxnId="{171D9930-6B29-446F-8655-777AE0CFE2B6}">
      <dgm:prSet/>
      <dgm:spPr/>
      <dgm:t>
        <a:bodyPr/>
        <a:lstStyle/>
        <a:p>
          <a:endParaRPr lang="ru-RU"/>
        </a:p>
      </dgm:t>
    </dgm:pt>
    <dgm:pt modelId="{9947A2D0-9C2D-447D-83DB-0623CE12082B}" type="sibTrans" cxnId="{171D9930-6B29-446F-8655-777AE0CFE2B6}">
      <dgm:prSet/>
      <dgm:spPr/>
      <dgm:t>
        <a:bodyPr/>
        <a:lstStyle/>
        <a:p>
          <a:endParaRPr lang="ru-RU"/>
        </a:p>
      </dgm:t>
    </dgm:pt>
    <dgm:pt modelId="{9CF99645-5705-4C3C-8A80-75AD41161261}">
      <dgm:prSet phldrT="[Текст]"/>
      <dgm:spPr/>
      <dgm:t>
        <a:bodyPr/>
        <a:lstStyle/>
        <a:p>
          <a:r>
            <a:rPr lang="ru-RU" dirty="0"/>
            <a:t> 028</a:t>
          </a:r>
        </a:p>
      </dgm:t>
    </dgm:pt>
    <dgm:pt modelId="{B5FC84C0-46C9-446B-982B-DDE638BA5C13}" type="parTrans" cxnId="{D4D14330-0425-497C-AF30-3A1929FBB335}">
      <dgm:prSet/>
      <dgm:spPr/>
      <dgm:t>
        <a:bodyPr/>
        <a:lstStyle/>
        <a:p>
          <a:endParaRPr lang="ru-RU"/>
        </a:p>
      </dgm:t>
    </dgm:pt>
    <dgm:pt modelId="{A3A3B965-AA41-4A2D-ABAC-D10B65535ED8}" type="sibTrans" cxnId="{D4D14330-0425-497C-AF30-3A1929FBB335}">
      <dgm:prSet/>
      <dgm:spPr/>
      <dgm:t>
        <a:bodyPr/>
        <a:lstStyle/>
        <a:p>
          <a:endParaRPr lang="ru-RU"/>
        </a:p>
      </dgm:t>
    </dgm:pt>
    <dgm:pt modelId="{E05CEDA7-1196-4B20-9AED-138DD1DAE847}">
      <dgm:prSet custT="1"/>
      <dgm:spPr/>
      <dgm:t>
        <a:bodyPr/>
        <a:lstStyle/>
        <a:p>
          <a:r>
            <a:rPr lang="ru-RU" sz="1400" dirty="0"/>
            <a:t>Приобретение грамот, благодарственных писем  и наград для проведения мероприятий</a:t>
          </a:r>
        </a:p>
      </dgm:t>
    </dgm:pt>
    <dgm:pt modelId="{E3BCEFCE-050A-4F76-B2CF-00507DF21287}" type="parTrans" cxnId="{BF967072-5C88-45B3-846B-9205D73F5961}">
      <dgm:prSet/>
      <dgm:spPr/>
      <dgm:t>
        <a:bodyPr/>
        <a:lstStyle/>
        <a:p>
          <a:endParaRPr lang="ru-RU"/>
        </a:p>
      </dgm:t>
    </dgm:pt>
    <dgm:pt modelId="{91C0FE68-28B2-4B3D-9027-6AFFC9CD7423}" type="sibTrans" cxnId="{BF967072-5C88-45B3-846B-9205D73F5961}">
      <dgm:prSet/>
      <dgm:spPr/>
      <dgm:t>
        <a:bodyPr/>
        <a:lstStyle/>
        <a:p>
          <a:endParaRPr lang="ru-RU"/>
        </a:p>
      </dgm:t>
    </dgm:pt>
    <dgm:pt modelId="{5DA79A5B-ECE5-43C5-A7B4-91AF5B6A142F}">
      <dgm:prSet custT="1"/>
      <dgm:spPr/>
      <dgm:t>
        <a:bodyPr/>
        <a:lstStyle/>
        <a:p>
          <a:r>
            <a:rPr lang="ru-RU" sz="2000" dirty="0"/>
            <a:t>По программе 028 «Проведение физкультурно-оздоровительных и спортивных мероприятий  на местном уровне» в сумме 200,0 тыс. тенге</a:t>
          </a:r>
          <a:endParaRPr lang="ru-KZ" sz="2000" dirty="0"/>
        </a:p>
      </dgm:t>
    </dgm:pt>
    <dgm:pt modelId="{EBEEBB0E-E9A3-493A-9D4C-242A01E6725C}" type="parTrans" cxnId="{762940E2-D4BC-46B6-AED0-76F032EF5850}">
      <dgm:prSet/>
      <dgm:spPr/>
      <dgm:t>
        <a:bodyPr/>
        <a:lstStyle/>
        <a:p>
          <a:endParaRPr lang="ru-KZ"/>
        </a:p>
      </dgm:t>
    </dgm:pt>
    <dgm:pt modelId="{EC8316CE-62EC-4C3C-9DDF-037F76C26810}" type="sibTrans" cxnId="{762940E2-D4BC-46B6-AED0-76F032EF5850}">
      <dgm:prSet/>
      <dgm:spPr/>
      <dgm:t>
        <a:bodyPr/>
        <a:lstStyle/>
        <a:p>
          <a:endParaRPr lang="ru-KZ"/>
        </a:p>
      </dgm:t>
    </dgm:pt>
    <dgm:pt modelId="{DFD3EB55-ACF1-4010-B5DD-628F332DAE44}">
      <dgm:prSet custT="1"/>
      <dgm:spPr/>
      <dgm:t>
        <a:bodyPr/>
        <a:lstStyle/>
        <a:p>
          <a:r>
            <a:rPr lang="ru-RU" sz="1400" dirty="0"/>
            <a:t>Приобретение грамот, благодарственных писем  и наград для проведения мероприятий</a:t>
          </a:r>
          <a:endParaRPr lang="ru-KZ" sz="1400" dirty="0"/>
        </a:p>
      </dgm:t>
    </dgm:pt>
    <dgm:pt modelId="{70B97A95-25CC-4961-82F1-91C0A48DDE7C}" type="parTrans" cxnId="{756612E4-7228-40E4-A747-EE9DF9C03E8A}">
      <dgm:prSet/>
      <dgm:spPr/>
      <dgm:t>
        <a:bodyPr/>
        <a:lstStyle/>
        <a:p>
          <a:endParaRPr lang="ru-KZ"/>
        </a:p>
      </dgm:t>
    </dgm:pt>
    <dgm:pt modelId="{61623C09-D7C5-4B98-BA0B-F3EC7B60559E}" type="sibTrans" cxnId="{756612E4-7228-40E4-A747-EE9DF9C03E8A}">
      <dgm:prSet/>
      <dgm:spPr/>
      <dgm:t>
        <a:bodyPr/>
        <a:lstStyle/>
        <a:p>
          <a:endParaRPr lang="ru-KZ"/>
        </a:p>
      </dgm:t>
    </dgm:pt>
    <dgm:pt modelId="{6CF7A147-E74D-4CBF-A29F-A67C8AF2274A}">
      <dgm:prSet/>
      <dgm:spPr/>
      <dgm:t>
        <a:bodyPr/>
        <a:lstStyle/>
        <a:p>
          <a:endParaRPr lang="ru-KZ" sz="2600" dirty="0"/>
        </a:p>
      </dgm:t>
    </dgm:pt>
    <dgm:pt modelId="{0192BDA2-0432-447E-A206-0C4E20E214A9}" type="parTrans" cxnId="{062BCFD7-8D56-4594-B8E6-7473983F79C0}">
      <dgm:prSet/>
      <dgm:spPr/>
      <dgm:t>
        <a:bodyPr/>
        <a:lstStyle/>
        <a:p>
          <a:endParaRPr lang="ru-KZ"/>
        </a:p>
      </dgm:t>
    </dgm:pt>
    <dgm:pt modelId="{7283C1F5-C05C-4A40-A964-D744F5545A16}" type="sibTrans" cxnId="{062BCFD7-8D56-4594-B8E6-7473983F79C0}">
      <dgm:prSet/>
      <dgm:spPr/>
      <dgm:t>
        <a:bodyPr/>
        <a:lstStyle/>
        <a:p>
          <a:endParaRPr lang="ru-KZ"/>
        </a:p>
      </dgm:t>
    </dgm:pt>
    <dgm:pt modelId="{C4BBE56B-1BF4-43DD-916C-429334BFB137}" type="pres">
      <dgm:prSet presAssocID="{ECACAF2B-7E20-4315-9E80-11A0A8EAC592}" presName="linearFlow" presStyleCnt="0">
        <dgm:presLayoutVars>
          <dgm:dir/>
          <dgm:animLvl val="lvl"/>
          <dgm:resizeHandles val="exact"/>
        </dgm:presLayoutVars>
      </dgm:prSet>
      <dgm:spPr/>
    </dgm:pt>
    <dgm:pt modelId="{7CE74101-21A9-41AB-9A52-F4DD04E6E2AC}" type="pres">
      <dgm:prSet presAssocID="{9CCEB8AD-2A21-4719-879A-1CD404BB1278}" presName="composite" presStyleCnt="0"/>
      <dgm:spPr/>
    </dgm:pt>
    <dgm:pt modelId="{3328E348-55BA-40A5-BD18-CDBF793BFB03}" type="pres">
      <dgm:prSet presAssocID="{9CCEB8AD-2A21-4719-879A-1CD404BB1278}" presName="parentText" presStyleLbl="alignNode1" presStyleIdx="0" presStyleCnt="2">
        <dgm:presLayoutVars>
          <dgm:chMax val="1"/>
          <dgm:bulletEnabled val="1"/>
        </dgm:presLayoutVars>
      </dgm:prSet>
      <dgm:spPr/>
    </dgm:pt>
    <dgm:pt modelId="{D6F8E3E9-987F-4028-9338-7B775E0BFFF9}" type="pres">
      <dgm:prSet presAssocID="{9CCEB8AD-2A21-4719-879A-1CD404BB1278}" presName="descendantText" presStyleLbl="alignAcc1" presStyleIdx="0" presStyleCnt="2" custScaleY="122508">
        <dgm:presLayoutVars>
          <dgm:bulletEnabled val="1"/>
        </dgm:presLayoutVars>
      </dgm:prSet>
      <dgm:spPr/>
    </dgm:pt>
    <dgm:pt modelId="{F29856B7-86E0-463F-B222-5F41D934075C}" type="pres">
      <dgm:prSet presAssocID="{40837329-6E08-4EB8-B3B1-0FADAE9C1C9E}" presName="sp" presStyleCnt="0"/>
      <dgm:spPr/>
    </dgm:pt>
    <dgm:pt modelId="{CE48385E-FF93-41B2-B364-A3661523F758}" type="pres">
      <dgm:prSet presAssocID="{9CF99645-5705-4C3C-8A80-75AD41161261}" presName="composite" presStyleCnt="0"/>
      <dgm:spPr/>
    </dgm:pt>
    <dgm:pt modelId="{F749B99B-3649-4D16-A390-DC5CDC8A8AE4}" type="pres">
      <dgm:prSet presAssocID="{9CF99645-5705-4C3C-8A80-75AD41161261}" presName="parentText" presStyleLbl="alignNode1" presStyleIdx="1" presStyleCnt="2">
        <dgm:presLayoutVars>
          <dgm:chMax val="1"/>
          <dgm:bulletEnabled val="1"/>
        </dgm:presLayoutVars>
      </dgm:prSet>
      <dgm:spPr/>
    </dgm:pt>
    <dgm:pt modelId="{04675A45-74D0-4726-A090-7CD59185340C}" type="pres">
      <dgm:prSet presAssocID="{9CF99645-5705-4C3C-8A80-75AD41161261}" presName="descendantText" presStyleLbl="alignAcc1" presStyleIdx="1" presStyleCnt="2" custScaleX="101651" custScaleY="126252" custLinFactNeighborX="5221" custLinFactNeighborY="-356">
        <dgm:presLayoutVars>
          <dgm:bulletEnabled val="1"/>
        </dgm:presLayoutVars>
      </dgm:prSet>
      <dgm:spPr/>
    </dgm:pt>
  </dgm:ptLst>
  <dgm:cxnLst>
    <dgm:cxn modelId="{790F4E07-704F-4522-A0DE-FD0806810B81}" type="presOf" srcId="{9CCEB8AD-2A21-4719-879A-1CD404BB1278}" destId="{3328E348-55BA-40A5-BD18-CDBF793BFB03}" srcOrd="0" destOrd="0" presId="urn:microsoft.com/office/officeart/2005/8/layout/chevron2"/>
    <dgm:cxn modelId="{DD6F261B-15D9-4AD2-B900-33C0B74B226D}" type="presOf" srcId="{6CF7A147-E74D-4CBF-A29F-A67C8AF2274A}" destId="{04675A45-74D0-4726-A090-7CD59185340C}" srcOrd="0" destOrd="2" presId="urn:microsoft.com/office/officeart/2005/8/layout/chevron2"/>
    <dgm:cxn modelId="{68E7F724-9CF8-4F3C-BEB6-CB1B87FB8EF0}" type="presOf" srcId="{E05CEDA7-1196-4B20-9AED-138DD1DAE847}" destId="{D6F8E3E9-987F-4028-9338-7B775E0BFFF9}" srcOrd="0" destOrd="1" presId="urn:microsoft.com/office/officeart/2005/8/layout/chevron2"/>
    <dgm:cxn modelId="{D4D14330-0425-497C-AF30-3A1929FBB335}" srcId="{ECACAF2B-7E20-4315-9E80-11A0A8EAC592}" destId="{9CF99645-5705-4C3C-8A80-75AD41161261}" srcOrd="1" destOrd="0" parTransId="{B5FC84C0-46C9-446B-982B-DDE638BA5C13}" sibTransId="{A3A3B965-AA41-4A2D-ABAC-D10B65535ED8}"/>
    <dgm:cxn modelId="{171D9930-6B29-446F-8655-777AE0CFE2B6}" srcId="{9CCEB8AD-2A21-4719-879A-1CD404BB1278}" destId="{08BA086C-FF5B-47A7-B76E-BD6BEEE294E7}" srcOrd="0" destOrd="0" parTransId="{498986B0-06CE-4CF3-B728-9E477E55EFD3}" sibTransId="{9947A2D0-9C2D-447D-83DB-0623CE12082B}"/>
    <dgm:cxn modelId="{D1C95D6B-8DB4-4374-A03D-9CD37C671F5B}" srcId="{ECACAF2B-7E20-4315-9E80-11A0A8EAC592}" destId="{9CCEB8AD-2A21-4719-879A-1CD404BB1278}" srcOrd="0" destOrd="0" parTransId="{B4A75AB7-3804-40FA-9605-DDBEC10D6531}" sibTransId="{40837329-6E08-4EB8-B3B1-0FADAE9C1C9E}"/>
    <dgm:cxn modelId="{BF967072-5C88-45B3-846B-9205D73F5961}" srcId="{9CCEB8AD-2A21-4719-879A-1CD404BB1278}" destId="{E05CEDA7-1196-4B20-9AED-138DD1DAE847}" srcOrd="1" destOrd="0" parTransId="{E3BCEFCE-050A-4F76-B2CF-00507DF21287}" sibTransId="{91C0FE68-28B2-4B3D-9027-6AFFC9CD7423}"/>
    <dgm:cxn modelId="{3B5C6A58-CB1B-48E6-9B5F-08B9C4E9D6BE}" type="presOf" srcId="{5DA79A5B-ECE5-43C5-A7B4-91AF5B6A142F}" destId="{04675A45-74D0-4726-A090-7CD59185340C}" srcOrd="0" destOrd="0" presId="urn:microsoft.com/office/officeart/2005/8/layout/chevron2"/>
    <dgm:cxn modelId="{D6CE255A-552A-43AF-A49C-9CFF40E3BBB0}" type="presOf" srcId="{ECACAF2B-7E20-4315-9E80-11A0A8EAC592}" destId="{C4BBE56B-1BF4-43DD-916C-429334BFB137}" srcOrd="0" destOrd="0" presId="urn:microsoft.com/office/officeart/2005/8/layout/chevron2"/>
    <dgm:cxn modelId="{A2D1308B-E60E-4DAE-9CAF-2BE8ECD7F4BC}" type="presOf" srcId="{9CF99645-5705-4C3C-8A80-75AD41161261}" destId="{F749B99B-3649-4D16-A390-DC5CDC8A8AE4}" srcOrd="0" destOrd="0" presId="urn:microsoft.com/office/officeart/2005/8/layout/chevron2"/>
    <dgm:cxn modelId="{062BCFD7-8D56-4594-B8E6-7473983F79C0}" srcId="{9CF99645-5705-4C3C-8A80-75AD41161261}" destId="{6CF7A147-E74D-4CBF-A29F-A67C8AF2274A}" srcOrd="2" destOrd="0" parTransId="{0192BDA2-0432-447E-A206-0C4E20E214A9}" sibTransId="{7283C1F5-C05C-4A40-A964-D744F5545A16}"/>
    <dgm:cxn modelId="{2C74D0D7-8131-44F7-8268-B41E88487E80}" type="presOf" srcId="{08BA086C-FF5B-47A7-B76E-BD6BEEE294E7}" destId="{D6F8E3E9-987F-4028-9338-7B775E0BFFF9}" srcOrd="0" destOrd="0" presId="urn:microsoft.com/office/officeart/2005/8/layout/chevron2"/>
    <dgm:cxn modelId="{08D60AE2-25B3-40C0-AC19-33B605712E85}" type="presOf" srcId="{DFD3EB55-ACF1-4010-B5DD-628F332DAE44}" destId="{04675A45-74D0-4726-A090-7CD59185340C}" srcOrd="0" destOrd="1" presId="urn:microsoft.com/office/officeart/2005/8/layout/chevron2"/>
    <dgm:cxn modelId="{762940E2-D4BC-46B6-AED0-76F032EF5850}" srcId="{9CF99645-5705-4C3C-8A80-75AD41161261}" destId="{5DA79A5B-ECE5-43C5-A7B4-91AF5B6A142F}" srcOrd="0" destOrd="0" parTransId="{EBEEBB0E-E9A3-493A-9D4C-242A01E6725C}" sibTransId="{EC8316CE-62EC-4C3C-9DDF-037F76C26810}"/>
    <dgm:cxn modelId="{756612E4-7228-40E4-A747-EE9DF9C03E8A}" srcId="{9CF99645-5705-4C3C-8A80-75AD41161261}" destId="{DFD3EB55-ACF1-4010-B5DD-628F332DAE44}" srcOrd="1" destOrd="0" parTransId="{70B97A95-25CC-4961-82F1-91C0A48DDE7C}" sibTransId="{61623C09-D7C5-4B98-BA0B-F3EC7B60559E}"/>
    <dgm:cxn modelId="{30266A11-BD2F-41BA-B7FA-5E504342A843}" type="presParOf" srcId="{C4BBE56B-1BF4-43DD-916C-429334BFB137}" destId="{7CE74101-21A9-41AB-9A52-F4DD04E6E2AC}" srcOrd="0" destOrd="0" presId="urn:microsoft.com/office/officeart/2005/8/layout/chevron2"/>
    <dgm:cxn modelId="{AE347792-C47B-4788-AA87-4D86C8A23DB7}" type="presParOf" srcId="{7CE74101-21A9-41AB-9A52-F4DD04E6E2AC}" destId="{3328E348-55BA-40A5-BD18-CDBF793BFB03}" srcOrd="0" destOrd="0" presId="urn:microsoft.com/office/officeart/2005/8/layout/chevron2"/>
    <dgm:cxn modelId="{E63324AE-9235-47F7-81BF-DCF481426380}" type="presParOf" srcId="{7CE74101-21A9-41AB-9A52-F4DD04E6E2AC}" destId="{D6F8E3E9-987F-4028-9338-7B775E0BFFF9}" srcOrd="1" destOrd="0" presId="urn:microsoft.com/office/officeart/2005/8/layout/chevron2"/>
    <dgm:cxn modelId="{4F4CC6DB-3A09-41E4-A1CE-D7E4B31B7D63}" type="presParOf" srcId="{C4BBE56B-1BF4-43DD-916C-429334BFB137}" destId="{F29856B7-86E0-463F-B222-5F41D934075C}" srcOrd="1" destOrd="0" presId="urn:microsoft.com/office/officeart/2005/8/layout/chevron2"/>
    <dgm:cxn modelId="{85A7E371-FA3D-4A7D-B029-634EB4358547}" type="presParOf" srcId="{C4BBE56B-1BF4-43DD-916C-429334BFB137}" destId="{CE48385E-FF93-41B2-B364-A3661523F758}" srcOrd="2" destOrd="0" presId="urn:microsoft.com/office/officeart/2005/8/layout/chevron2"/>
    <dgm:cxn modelId="{E4279A1E-2973-48CF-B6D3-EB434D739CFC}" type="presParOf" srcId="{CE48385E-FF93-41B2-B364-A3661523F758}" destId="{F749B99B-3649-4D16-A390-DC5CDC8A8AE4}" srcOrd="0" destOrd="0" presId="urn:microsoft.com/office/officeart/2005/8/layout/chevron2"/>
    <dgm:cxn modelId="{35F51E21-3767-4DFB-B785-F8A176C58947}" type="presParOf" srcId="{CE48385E-FF93-41B2-B364-A3661523F758}" destId="{04675A45-74D0-4726-A090-7CD59185340C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CACAF2B-7E20-4315-9E80-11A0A8EAC592}" type="doc">
      <dgm:prSet loTypeId="urn:microsoft.com/office/officeart/2005/8/layout/chevron2" loCatId="list" qsTypeId="urn:microsoft.com/office/officeart/2005/8/quickstyle/simple1#3" qsCatId="simple" csTypeId="urn:microsoft.com/office/officeart/2005/8/colors/accent1_2#3" csCatId="accent1" phldr="1"/>
      <dgm:spPr/>
      <dgm:t>
        <a:bodyPr/>
        <a:lstStyle/>
        <a:p>
          <a:endParaRPr lang="ru-RU"/>
        </a:p>
      </dgm:t>
    </dgm:pt>
    <dgm:pt modelId="{08BA086C-FF5B-47A7-B76E-BD6BEEE294E7}">
      <dgm:prSet phldrT="[Текст]" custT="1"/>
      <dgm:spPr>
        <a:solidFill>
          <a:schemeClr val="tx2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ru-RU" sz="2000" dirty="0">
              <a:latin typeface="Arial" pitchFamily="34" charset="0"/>
              <a:cs typeface="Arial" pitchFamily="34" charset="0"/>
            </a:rPr>
            <a:t>Расходы по функциональной группе 07 «</a:t>
          </a:r>
          <a:r>
            <a:rPr lang="ru-RU" sz="2000" dirty="0" err="1">
              <a:latin typeface="Arial" pitchFamily="34" charset="0"/>
              <a:cs typeface="Arial" pitchFamily="34" charset="0"/>
            </a:rPr>
            <a:t>Жилищно</a:t>
          </a:r>
          <a:r>
            <a:rPr lang="ru-RU" sz="2000" dirty="0">
              <a:latin typeface="Arial" pitchFamily="34" charset="0"/>
              <a:cs typeface="Arial" pitchFamily="34" charset="0"/>
            </a:rPr>
            <a:t> - коммунальное хозяйство» предусмотрены в сумме   7532,0</a:t>
          </a:r>
        </a:p>
      </dgm:t>
    </dgm:pt>
    <dgm:pt modelId="{498986B0-06CE-4CF3-B728-9E477E55EFD3}" type="parTrans" cxnId="{171D9930-6B29-446F-8655-777AE0CFE2B6}">
      <dgm:prSet/>
      <dgm:spPr/>
      <dgm:t>
        <a:bodyPr/>
        <a:lstStyle/>
        <a:p>
          <a:endParaRPr lang="ru-RU"/>
        </a:p>
      </dgm:t>
    </dgm:pt>
    <dgm:pt modelId="{9947A2D0-9C2D-447D-83DB-0623CE12082B}" type="sibTrans" cxnId="{171D9930-6B29-446F-8655-777AE0CFE2B6}">
      <dgm:prSet/>
      <dgm:spPr/>
      <dgm:t>
        <a:bodyPr/>
        <a:lstStyle/>
        <a:p>
          <a:endParaRPr lang="ru-RU"/>
        </a:p>
      </dgm:t>
    </dgm:pt>
    <dgm:pt modelId="{5DA79A5B-ECE5-43C5-A7B4-91AF5B6A142F}">
      <dgm:prSet custT="1"/>
      <dgm:spPr/>
      <dgm:t>
        <a:bodyPr/>
        <a:lstStyle/>
        <a:p>
          <a:r>
            <a:rPr lang="ru-RU" sz="2000" dirty="0"/>
            <a:t>По программе 014 «Организация водоснабжения населенных пунктов» предусмотрено 1302,0 тыс. тенге.</a:t>
          </a:r>
          <a:endParaRPr lang="ru-KZ" sz="2000" dirty="0"/>
        </a:p>
      </dgm:t>
    </dgm:pt>
    <dgm:pt modelId="{EBEEBB0E-E9A3-493A-9D4C-242A01E6725C}" type="parTrans" cxnId="{762940E2-D4BC-46B6-AED0-76F032EF5850}">
      <dgm:prSet/>
      <dgm:spPr/>
      <dgm:t>
        <a:bodyPr/>
        <a:lstStyle/>
        <a:p>
          <a:endParaRPr lang="ru-KZ"/>
        </a:p>
      </dgm:t>
    </dgm:pt>
    <dgm:pt modelId="{EC8316CE-62EC-4C3C-9DDF-037F76C26810}" type="sibTrans" cxnId="{762940E2-D4BC-46B6-AED0-76F032EF5850}">
      <dgm:prSet/>
      <dgm:spPr/>
      <dgm:t>
        <a:bodyPr/>
        <a:lstStyle/>
        <a:p>
          <a:endParaRPr lang="ru-KZ"/>
        </a:p>
      </dgm:t>
    </dgm:pt>
    <dgm:pt modelId="{6CF7A147-E74D-4CBF-A29F-A67C8AF2274A}">
      <dgm:prSet/>
      <dgm:spPr/>
      <dgm:t>
        <a:bodyPr/>
        <a:lstStyle/>
        <a:p>
          <a:endParaRPr lang="ru-KZ" sz="2600" dirty="0"/>
        </a:p>
      </dgm:t>
    </dgm:pt>
    <dgm:pt modelId="{0192BDA2-0432-447E-A206-0C4E20E214A9}" type="parTrans" cxnId="{062BCFD7-8D56-4594-B8E6-7473983F79C0}">
      <dgm:prSet/>
      <dgm:spPr/>
      <dgm:t>
        <a:bodyPr/>
        <a:lstStyle/>
        <a:p>
          <a:endParaRPr lang="ru-KZ"/>
        </a:p>
      </dgm:t>
    </dgm:pt>
    <dgm:pt modelId="{7283C1F5-C05C-4A40-A964-D744F5545A16}" type="sibTrans" cxnId="{062BCFD7-8D56-4594-B8E6-7473983F79C0}">
      <dgm:prSet/>
      <dgm:spPr/>
      <dgm:t>
        <a:bodyPr/>
        <a:lstStyle/>
        <a:p>
          <a:endParaRPr lang="ru-KZ"/>
        </a:p>
      </dgm:t>
    </dgm:pt>
    <dgm:pt modelId="{8F850FCB-2A01-4F98-BA9F-033986174430}">
      <dgm:prSet custT="1"/>
      <dgm:spPr>
        <a:solidFill>
          <a:schemeClr val="tx2">
            <a:lumMod val="40000"/>
            <a:lumOff val="60000"/>
            <a:alpha val="90000"/>
          </a:schemeClr>
        </a:solidFill>
      </dgm:spPr>
      <dgm:t>
        <a:bodyPr/>
        <a:lstStyle/>
        <a:p>
          <a:endParaRPr lang="ru-KZ" sz="2000" dirty="0">
            <a:latin typeface="Arial" pitchFamily="34" charset="0"/>
            <a:cs typeface="Arial" pitchFamily="34" charset="0"/>
          </a:endParaRPr>
        </a:p>
      </dgm:t>
    </dgm:pt>
    <dgm:pt modelId="{9E00D8C8-8B14-43B5-95E6-080B481CE4E3}" type="parTrans" cxnId="{08495467-B492-4143-968D-F63D0F291274}">
      <dgm:prSet/>
      <dgm:spPr/>
      <dgm:t>
        <a:bodyPr/>
        <a:lstStyle/>
        <a:p>
          <a:endParaRPr lang="ru-KZ"/>
        </a:p>
      </dgm:t>
    </dgm:pt>
    <dgm:pt modelId="{EC0EE9E9-F77C-44FC-91EB-9A687B247B42}" type="sibTrans" cxnId="{08495467-B492-4143-968D-F63D0F291274}">
      <dgm:prSet/>
      <dgm:spPr/>
      <dgm:t>
        <a:bodyPr/>
        <a:lstStyle/>
        <a:p>
          <a:endParaRPr lang="ru-KZ"/>
        </a:p>
      </dgm:t>
    </dgm:pt>
    <dgm:pt modelId="{8B88A744-4C78-433F-A887-4FEA3333E9F8}">
      <dgm:prSet custT="1"/>
      <dgm:spPr/>
      <dgm:t>
        <a:bodyPr/>
        <a:lstStyle/>
        <a:p>
          <a:r>
            <a:rPr lang="ru-RU" sz="2000" dirty="0"/>
            <a:t>Текущий ремонт  водопроводных сетей, лабораторные исследования и дезинфекция воды.</a:t>
          </a:r>
          <a:endParaRPr lang="ru-KZ" sz="2000" dirty="0"/>
        </a:p>
      </dgm:t>
    </dgm:pt>
    <dgm:pt modelId="{09B34634-9153-49C2-B0F2-620086A46882}" type="parTrans" cxnId="{5CB3E384-D121-4D02-89FB-A48314AA3211}">
      <dgm:prSet/>
      <dgm:spPr/>
      <dgm:t>
        <a:bodyPr/>
        <a:lstStyle/>
        <a:p>
          <a:endParaRPr lang="ru-KZ"/>
        </a:p>
      </dgm:t>
    </dgm:pt>
    <dgm:pt modelId="{9AF0ED5D-15A2-4B0A-822C-83DC4D140445}" type="sibTrans" cxnId="{5CB3E384-D121-4D02-89FB-A48314AA3211}">
      <dgm:prSet/>
      <dgm:spPr/>
      <dgm:t>
        <a:bodyPr/>
        <a:lstStyle/>
        <a:p>
          <a:endParaRPr lang="ru-KZ"/>
        </a:p>
      </dgm:t>
    </dgm:pt>
    <dgm:pt modelId="{A72DBFE3-88C5-4DEF-A146-8B2200B165F4}">
      <dgm:prSet custT="1"/>
      <dgm:spPr/>
      <dgm:t>
        <a:bodyPr/>
        <a:lstStyle/>
        <a:p>
          <a:endParaRPr lang="ru-KZ" sz="2000" dirty="0"/>
        </a:p>
      </dgm:t>
    </dgm:pt>
    <dgm:pt modelId="{929B71FB-1FC1-4476-B293-D5E11724C7D8}" type="parTrans" cxnId="{7E90ECE6-9FE0-4E31-9194-CC2D15896F33}">
      <dgm:prSet/>
      <dgm:spPr/>
      <dgm:t>
        <a:bodyPr/>
        <a:lstStyle/>
        <a:p>
          <a:endParaRPr lang="ru-KZ"/>
        </a:p>
      </dgm:t>
    </dgm:pt>
    <dgm:pt modelId="{24F0D442-AB48-47F9-95D0-5B45443AA169}" type="sibTrans" cxnId="{7E90ECE6-9FE0-4E31-9194-CC2D15896F33}">
      <dgm:prSet/>
      <dgm:spPr/>
      <dgm:t>
        <a:bodyPr/>
        <a:lstStyle/>
        <a:p>
          <a:endParaRPr lang="ru-KZ"/>
        </a:p>
      </dgm:t>
    </dgm:pt>
    <dgm:pt modelId="{9CF99645-5705-4C3C-8A80-75AD41161261}">
      <dgm:prSet phldrT="[Текст]"/>
      <dgm:spPr/>
      <dgm:t>
        <a:bodyPr/>
        <a:lstStyle/>
        <a:p>
          <a:r>
            <a:rPr lang="en-US" dirty="0"/>
            <a:t>014</a:t>
          </a:r>
          <a:endParaRPr lang="ru-RU" dirty="0"/>
        </a:p>
      </dgm:t>
    </dgm:pt>
    <dgm:pt modelId="{A3A3B965-AA41-4A2D-ABAC-D10B65535ED8}" type="sibTrans" cxnId="{D4D14330-0425-497C-AF30-3A1929FBB335}">
      <dgm:prSet/>
      <dgm:spPr/>
      <dgm:t>
        <a:bodyPr/>
        <a:lstStyle/>
        <a:p>
          <a:endParaRPr lang="ru-RU"/>
        </a:p>
      </dgm:t>
    </dgm:pt>
    <dgm:pt modelId="{B5FC84C0-46C9-446B-982B-DDE638BA5C13}" type="parTrans" cxnId="{D4D14330-0425-497C-AF30-3A1929FBB335}">
      <dgm:prSet/>
      <dgm:spPr/>
      <dgm:t>
        <a:bodyPr/>
        <a:lstStyle/>
        <a:p>
          <a:endParaRPr lang="ru-RU"/>
        </a:p>
      </dgm:t>
    </dgm:pt>
    <dgm:pt modelId="{9CCEB8AD-2A21-4719-879A-1CD404BB1278}">
      <dgm:prSet phldrT="[Текст]"/>
      <dgm:spPr/>
      <dgm:t>
        <a:bodyPr/>
        <a:lstStyle/>
        <a:p>
          <a:r>
            <a:rPr lang="ru-RU" dirty="0">
              <a:solidFill>
                <a:srgbClr val="FF0000"/>
              </a:solidFill>
            </a:rPr>
            <a:t>07</a:t>
          </a:r>
        </a:p>
      </dgm:t>
    </dgm:pt>
    <dgm:pt modelId="{40837329-6E08-4EB8-B3B1-0FADAE9C1C9E}" type="sibTrans" cxnId="{D1C95D6B-8DB4-4374-A03D-9CD37C671F5B}">
      <dgm:prSet/>
      <dgm:spPr/>
      <dgm:t>
        <a:bodyPr/>
        <a:lstStyle/>
        <a:p>
          <a:endParaRPr lang="ru-RU"/>
        </a:p>
      </dgm:t>
    </dgm:pt>
    <dgm:pt modelId="{B4A75AB7-3804-40FA-9605-DDBEC10D6531}" type="parTrans" cxnId="{D1C95D6B-8DB4-4374-A03D-9CD37C671F5B}">
      <dgm:prSet/>
      <dgm:spPr/>
      <dgm:t>
        <a:bodyPr/>
        <a:lstStyle/>
        <a:p>
          <a:endParaRPr lang="ru-RU"/>
        </a:p>
      </dgm:t>
    </dgm:pt>
    <dgm:pt modelId="{0E4AC502-C427-421B-A788-1D5A815981E0}">
      <dgm:prSet custT="1"/>
      <dgm:spPr/>
      <dgm:t>
        <a:bodyPr/>
        <a:lstStyle/>
        <a:p>
          <a:endParaRPr lang="ru-KZ" sz="2000" dirty="0"/>
        </a:p>
      </dgm:t>
    </dgm:pt>
    <dgm:pt modelId="{BC8E3A6E-A04F-48ED-BDCE-AC3861C41585}" type="parTrans" cxnId="{66AC2E4C-3BF6-4043-B08D-893D67A6CCFE}">
      <dgm:prSet/>
      <dgm:spPr/>
      <dgm:t>
        <a:bodyPr/>
        <a:lstStyle/>
        <a:p>
          <a:endParaRPr lang="ru-KZ"/>
        </a:p>
      </dgm:t>
    </dgm:pt>
    <dgm:pt modelId="{9EE89498-99F3-4A95-B5FA-45E678F32601}" type="sibTrans" cxnId="{66AC2E4C-3BF6-4043-B08D-893D67A6CCFE}">
      <dgm:prSet/>
      <dgm:spPr/>
      <dgm:t>
        <a:bodyPr/>
        <a:lstStyle/>
        <a:p>
          <a:endParaRPr lang="ru-KZ"/>
        </a:p>
      </dgm:t>
    </dgm:pt>
    <dgm:pt modelId="{C4BBE56B-1BF4-43DD-916C-429334BFB137}" type="pres">
      <dgm:prSet presAssocID="{ECACAF2B-7E20-4315-9E80-11A0A8EAC592}" presName="linearFlow" presStyleCnt="0">
        <dgm:presLayoutVars>
          <dgm:dir/>
          <dgm:animLvl val="lvl"/>
          <dgm:resizeHandles val="exact"/>
        </dgm:presLayoutVars>
      </dgm:prSet>
      <dgm:spPr/>
    </dgm:pt>
    <dgm:pt modelId="{7CE74101-21A9-41AB-9A52-F4DD04E6E2AC}" type="pres">
      <dgm:prSet presAssocID="{9CCEB8AD-2A21-4719-879A-1CD404BB1278}" presName="composite" presStyleCnt="0"/>
      <dgm:spPr/>
    </dgm:pt>
    <dgm:pt modelId="{3328E348-55BA-40A5-BD18-CDBF793BFB03}" type="pres">
      <dgm:prSet presAssocID="{9CCEB8AD-2A21-4719-879A-1CD404BB1278}" presName="parentText" presStyleLbl="alignNode1" presStyleIdx="0" presStyleCnt="2">
        <dgm:presLayoutVars>
          <dgm:chMax val="1"/>
          <dgm:bulletEnabled val="1"/>
        </dgm:presLayoutVars>
      </dgm:prSet>
      <dgm:spPr/>
    </dgm:pt>
    <dgm:pt modelId="{D6F8E3E9-987F-4028-9338-7B775E0BFFF9}" type="pres">
      <dgm:prSet presAssocID="{9CCEB8AD-2A21-4719-879A-1CD404BB1278}" presName="descendantText" presStyleLbl="alignAcc1" presStyleIdx="0" presStyleCnt="2" custScaleX="100149" custScaleY="91490" custLinFactNeighborX="282" custLinFactNeighborY="-42922">
        <dgm:presLayoutVars>
          <dgm:bulletEnabled val="1"/>
        </dgm:presLayoutVars>
      </dgm:prSet>
      <dgm:spPr/>
    </dgm:pt>
    <dgm:pt modelId="{F29856B7-86E0-463F-B222-5F41D934075C}" type="pres">
      <dgm:prSet presAssocID="{40837329-6E08-4EB8-B3B1-0FADAE9C1C9E}" presName="sp" presStyleCnt="0"/>
      <dgm:spPr/>
    </dgm:pt>
    <dgm:pt modelId="{CE48385E-FF93-41B2-B364-A3661523F758}" type="pres">
      <dgm:prSet presAssocID="{9CF99645-5705-4C3C-8A80-75AD41161261}" presName="composite" presStyleCnt="0"/>
      <dgm:spPr/>
    </dgm:pt>
    <dgm:pt modelId="{F749B99B-3649-4D16-A390-DC5CDC8A8AE4}" type="pres">
      <dgm:prSet presAssocID="{9CF99645-5705-4C3C-8A80-75AD41161261}" presName="parentText" presStyleLbl="alignNode1" presStyleIdx="1" presStyleCnt="2">
        <dgm:presLayoutVars>
          <dgm:chMax val="1"/>
          <dgm:bulletEnabled val="1"/>
        </dgm:presLayoutVars>
      </dgm:prSet>
      <dgm:spPr/>
    </dgm:pt>
    <dgm:pt modelId="{04675A45-74D0-4726-A090-7CD59185340C}" type="pres">
      <dgm:prSet presAssocID="{9CF99645-5705-4C3C-8A80-75AD41161261}" presName="descendantText" presStyleLbl="alignAcc1" presStyleIdx="1" presStyleCnt="2" custScaleX="101651" custScaleY="116582" custLinFactNeighborX="5221" custLinFactNeighborY="-356">
        <dgm:presLayoutVars>
          <dgm:bulletEnabled val="1"/>
        </dgm:presLayoutVars>
      </dgm:prSet>
      <dgm:spPr/>
    </dgm:pt>
  </dgm:ptLst>
  <dgm:cxnLst>
    <dgm:cxn modelId="{790F4E07-704F-4522-A0DE-FD0806810B81}" type="presOf" srcId="{9CCEB8AD-2A21-4719-879A-1CD404BB1278}" destId="{3328E348-55BA-40A5-BD18-CDBF793BFB03}" srcOrd="0" destOrd="0" presId="urn:microsoft.com/office/officeart/2005/8/layout/chevron2"/>
    <dgm:cxn modelId="{DD6F261B-15D9-4AD2-B900-33C0B74B226D}" type="presOf" srcId="{6CF7A147-E74D-4CBF-A29F-A67C8AF2274A}" destId="{04675A45-74D0-4726-A090-7CD59185340C}" srcOrd="0" destOrd="4" presId="urn:microsoft.com/office/officeart/2005/8/layout/chevron2"/>
    <dgm:cxn modelId="{D9B58F2D-D198-4CDA-A9B3-A571B3A962CE}" type="presOf" srcId="{8F850FCB-2A01-4F98-BA9F-033986174430}" destId="{D6F8E3E9-987F-4028-9338-7B775E0BFFF9}" srcOrd="0" destOrd="1" presId="urn:microsoft.com/office/officeart/2005/8/layout/chevron2"/>
    <dgm:cxn modelId="{D4D14330-0425-497C-AF30-3A1929FBB335}" srcId="{ECACAF2B-7E20-4315-9E80-11A0A8EAC592}" destId="{9CF99645-5705-4C3C-8A80-75AD41161261}" srcOrd="1" destOrd="0" parTransId="{B5FC84C0-46C9-446B-982B-DDE638BA5C13}" sibTransId="{A3A3B965-AA41-4A2D-ABAC-D10B65535ED8}"/>
    <dgm:cxn modelId="{171D9930-6B29-446F-8655-777AE0CFE2B6}" srcId="{9CCEB8AD-2A21-4719-879A-1CD404BB1278}" destId="{08BA086C-FF5B-47A7-B76E-BD6BEEE294E7}" srcOrd="0" destOrd="0" parTransId="{498986B0-06CE-4CF3-B728-9E477E55EFD3}" sibTransId="{9947A2D0-9C2D-447D-83DB-0623CE12082B}"/>
    <dgm:cxn modelId="{08495467-B492-4143-968D-F63D0F291274}" srcId="{9CCEB8AD-2A21-4719-879A-1CD404BB1278}" destId="{8F850FCB-2A01-4F98-BA9F-033986174430}" srcOrd="1" destOrd="0" parTransId="{9E00D8C8-8B14-43B5-95E6-080B481CE4E3}" sibTransId="{EC0EE9E9-F77C-44FC-91EB-9A687B247B42}"/>
    <dgm:cxn modelId="{D1C95D6B-8DB4-4374-A03D-9CD37C671F5B}" srcId="{ECACAF2B-7E20-4315-9E80-11A0A8EAC592}" destId="{9CCEB8AD-2A21-4719-879A-1CD404BB1278}" srcOrd="0" destOrd="0" parTransId="{B4A75AB7-3804-40FA-9605-DDBEC10D6531}" sibTransId="{40837329-6E08-4EB8-B3B1-0FADAE9C1C9E}"/>
    <dgm:cxn modelId="{66AC2E4C-3BF6-4043-B08D-893D67A6CCFE}" srcId="{9CF99645-5705-4C3C-8A80-75AD41161261}" destId="{0E4AC502-C427-421B-A788-1D5A815981E0}" srcOrd="0" destOrd="0" parTransId="{BC8E3A6E-A04F-48ED-BDCE-AC3861C41585}" sibTransId="{9EE89498-99F3-4A95-B5FA-45E678F32601}"/>
    <dgm:cxn modelId="{3B5C6A58-CB1B-48E6-9B5F-08B9C4E9D6BE}" type="presOf" srcId="{5DA79A5B-ECE5-43C5-A7B4-91AF5B6A142F}" destId="{04675A45-74D0-4726-A090-7CD59185340C}" srcOrd="0" destOrd="1" presId="urn:microsoft.com/office/officeart/2005/8/layout/chevron2"/>
    <dgm:cxn modelId="{D6CE255A-552A-43AF-A49C-9CFF40E3BBB0}" type="presOf" srcId="{ECACAF2B-7E20-4315-9E80-11A0A8EAC592}" destId="{C4BBE56B-1BF4-43DD-916C-429334BFB137}" srcOrd="0" destOrd="0" presId="urn:microsoft.com/office/officeart/2005/8/layout/chevron2"/>
    <dgm:cxn modelId="{5CB3E384-D121-4D02-89FB-A48314AA3211}" srcId="{9CF99645-5705-4C3C-8A80-75AD41161261}" destId="{8B88A744-4C78-433F-A887-4FEA3333E9F8}" srcOrd="2" destOrd="0" parTransId="{09B34634-9153-49C2-B0F2-620086A46882}" sibTransId="{9AF0ED5D-15A2-4B0A-822C-83DC4D140445}"/>
    <dgm:cxn modelId="{A2D1308B-E60E-4DAE-9CAF-2BE8ECD7F4BC}" type="presOf" srcId="{9CF99645-5705-4C3C-8A80-75AD41161261}" destId="{F749B99B-3649-4D16-A390-DC5CDC8A8AE4}" srcOrd="0" destOrd="0" presId="urn:microsoft.com/office/officeart/2005/8/layout/chevron2"/>
    <dgm:cxn modelId="{716F1797-67E0-4B5F-B0B2-930FF741F62B}" type="presOf" srcId="{8B88A744-4C78-433F-A887-4FEA3333E9F8}" destId="{04675A45-74D0-4726-A090-7CD59185340C}" srcOrd="0" destOrd="2" presId="urn:microsoft.com/office/officeart/2005/8/layout/chevron2"/>
    <dgm:cxn modelId="{250461A8-FC72-4AC7-9AC3-1F48743E2A1E}" type="presOf" srcId="{A72DBFE3-88C5-4DEF-A146-8B2200B165F4}" destId="{04675A45-74D0-4726-A090-7CD59185340C}" srcOrd="0" destOrd="3" presId="urn:microsoft.com/office/officeart/2005/8/layout/chevron2"/>
    <dgm:cxn modelId="{062BCFD7-8D56-4594-B8E6-7473983F79C0}" srcId="{9CF99645-5705-4C3C-8A80-75AD41161261}" destId="{6CF7A147-E74D-4CBF-A29F-A67C8AF2274A}" srcOrd="4" destOrd="0" parTransId="{0192BDA2-0432-447E-A206-0C4E20E214A9}" sibTransId="{7283C1F5-C05C-4A40-A964-D744F5545A16}"/>
    <dgm:cxn modelId="{2C74D0D7-8131-44F7-8268-B41E88487E80}" type="presOf" srcId="{08BA086C-FF5B-47A7-B76E-BD6BEEE294E7}" destId="{D6F8E3E9-987F-4028-9338-7B775E0BFFF9}" srcOrd="0" destOrd="0" presId="urn:microsoft.com/office/officeart/2005/8/layout/chevron2"/>
    <dgm:cxn modelId="{762940E2-D4BC-46B6-AED0-76F032EF5850}" srcId="{9CF99645-5705-4C3C-8A80-75AD41161261}" destId="{5DA79A5B-ECE5-43C5-A7B4-91AF5B6A142F}" srcOrd="1" destOrd="0" parTransId="{EBEEBB0E-E9A3-493A-9D4C-242A01E6725C}" sibTransId="{EC8316CE-62EC-4C3C-9DDF-037F76C26810}"/>
    <dgm:cxn modelId="{7E90ECE6-9FE0-4E31-9194-CC2D15896F33}" srcId="{9CF99645-5705-4C3C-8A80-75AD41161261}" destId="{A72DBFE3-88C5-4DEF-A146-8B2200B165F4}" srcOrd="3" destOrd="0" parTransId="{929B71FB-1FC1-4476-B293-D5E11724C7D8}" sibTransId="{24F0D442-AB48-47F9-95D0-5B45443AA169}"/>
    <dgm:cxn modelId="{A92B92F4-4F65-49EA-9E17-AFFE77342140}" type="presOf" srcId="{0E4AC502-C427-421B-A788-1D5A815981E0}" destId="{04675A45-74D0-4726-A090-7CD59185340C}" srcOrd="0" destOrd="0" presId="urn:microsoft.com/office/officeart/2005/8/layout/chevron2"/>
    <dgm:cxn modelId="{30266A11-BD2F-41BA-B7FA-5E504342A843}" type="presParOf" srcId="{C4BBE56B-1BF4-43DD-916C-429334BFB137}" destId="{7CE74101-21A9-41AB-9A52-F4DD04E6E2AC}" srcOrd="0" destOrd="0" presId="urn:microsoft.com/office/officeart/2005/8/layout/chevron2"/>
    <dgm:cxn modelId="{AE347792-C47B-4788-AA87-4D86C8A23DB7}" type="presParOf" srcId="{7CE74101-21A9-41AB-9A52-F4DD04E6E2AC}" destId="{3328E348-55BA-40A5-BD18-CDBF793BFB03}" srcOrd="0" destOrd="0" presId="urn:microsoft.com/office/officeart/2005/8/layout/chevron2"/>
    <dgm:cxn modelId="{E63324AE-9235-47F7-81BF-DCF481426380}" type="presParOf" srcId="{7CE74101-21A9-41AB-9A52-F4DD04E6E2AC}" destId="{D6F8E3E9-987F-4028-9338-7B775E0BFFF9}" srcOrd="1" destOrd="0" presId="urn:microsoft.com/office/officeart/2005/8/layout/chevron2"/>
    <dgm:cxn modelId="{4F4CC6DB-3A09-41E4-A1CE-D7E4B31B7D63}" type="presParOf" srcId="{C4BBE56B-1BF4-43DD-916C-429334BFB137}" destId="{F29856B7-86E0-463F-B222-5F41D934075C}" srcOrd="1" destOrd="0" presId="urn:microsoft.com/office/officeart/2005/8/layout/chevron2"/>
    <dgm:cxn modelId="{85A7E371-FA3D-4A7D-B029-634EB4358547}" type="presParOf" srcId="{C4BBE56B-1BF4-43DD-916C-429334BFB137}" destId="{CE48385E-FF93-41B2-B364-A3661523F758}" srcOrd="2" destOrd="0" presId="urn:microsoft.com/office/officeart/2005/8/layout/chevron2"/>
    <dgm:cxn modelId="{E4279A1E-2973-48CF-B6D3-EB434D739CFC}" type="presParOf" srcId="{CE48385E-FF93-41B2-B364-A3661523F758}" destId="{F749B99B-3649-4D16-A390-DC5CDC8A8AE4}" srcOrd="0" destOrd="0" presId="urn:microsoft.com/office/officeart/2005/8/layout/chevron2"/>
    <dgm:cxn modelId="{35F51E21-3767-4DFB-B785-F8A176C58947}" type="presParOf" srcId="{CE48385E-FF93-41B2-B364-A3661523F758}" destId="{04675A45-74D0-4726-A090-7CD59185340C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CACAF2B-7E20-4315-9E80-11A0A8EAC592}" type="doc">
      <dgm:prSet loTypeId="urn:microsoft.com/office/officeart/2005/8/layout/chevron2" loCatId="list" qsTypeId="urn:microsoft.com/office/officeart/2005/8/quickstyle/simple1#4" qsCatId="simple" csTypeId="urn:microsoft.com/office/officeart/2005/8/colors/accent1_2#4" csCatId="accent1" phldr="1"/>
      <dgm:spPr/>
      <dgm:t>
        <a:bodyPr/>
        <a:lstStyle/>
        <a:p>
          <a:endParaRPr lang="ru-RU"/>
        </a:p>
      </dgm:t>
    </dgm:pt>
    <dgm:pt modelId="{08BA086C-FF5B-47A7-B76E-BD6BEEE294E7}">
      <dgm:prSet phldrT="[Текст]" custT="1"/>
      <dgm:spPr>
        <a:solidFill>
          <a:schemeClr val="tx2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ru-RU" sz="2000" dirty="0">
              <a:latin typeface="Arial" pitchFamily="34" charset="0"/>
              <a:cs typeface="Arial" pitchFamily="34" charset="0"/>
            </a:rPr>
            <a:t>Расходы по функциональной группе 07 «</a:t>
          </a:r>
          <a:r>
            <a:rPr lang="ru-RU" sz="2000" dirty="0" err="1">
              <a:latin typeface="Arial" pitchFamily="34" charset="0"/>
              <a:cs typeface="Arial" pitchFamily="34" charset="0"/>
            </a:rPr>
            <a:t>Жилищно</a:t>
          </a:r>
          <a:r>
            <a:rPr lang="ru-RU" sz="2000" dirty="0">
              <a:latin typeface="Arial" pitchFamily="34" charset="0"/>
              <a:cs typeface="Arial" pitchFamily="34" charset="0"/>
            </a:rPr>
            <a:t> - коммунальное хозяйство» предусмотрены в сумме   </a:t>
          </a:r>
          <a:r>
            <a:rPr lang="en-US" sz="2000" dirty="0">
              <a:latin typeface="Arial" pitchFamily="34" charset="0"/>
              <a:cs typeface="Arial" pitchFamily="34" charset="0"/>
            </a:rPr>
            <a:t>7532</a:t>
          </a:r>
          <a:r>
            <a:rPr lang="ru-RU" sz="2000" dirty="0">
              <a:latin typeface="Arial" pitchFamily="34" charset="0"/>
              <a:cs typeface="Arial" pitchFamily="34" charset="0"/>
            </a:rPr>
            <a:t>,0</a:t>
          </a:r>
        </a:p>
      </dgm:t>
    </dgm:pt>
    <dgm:pt modelId="{498986B0-06CE-4CF3-B728-9E477E55EFD3}" type="parTrans" cxnId="{171D9930-6B29-446F-8655-777AE0CFE2B6}">
      <dgm:prSet/>
      <dgm:spPr/>
      <dgm:t>
        <a:bodyPr/>
        <a:lstStyle/>
        <a:p>
          <a:endParaRPr lang="ru-RU"/>
        </a:p>
      </dgm:t>
    </dgm:pt>
    <dgm:pt modelId="{9947A2D0-9C2D-447D-83DB-0623CE12082B}" type="sibTrans" cxnId="{171D9930-6B29-446F-8655-777AE0CFE2B6}">
      <dgm:prSet/>
      <dgm:spPr/>
      <dgm:t>
        <a:bodyPr/>
        <a:lstStyle/>
        <a:p>
          <a:endParaRPr lang="ru-RU"/>
        </a:p>
      </dgm:t>
    </dgm:pt>
    <dgm:pt modelId="{5DA79A5B-ECE5-43C5-A7B4-91AF5B6A142F}">
      <dgm:prSet custT="1"/>
      <dgm:spPr/>
      <dgm:t>
        <a:bodyPr/>
        <a:lstStyle/>
        <a:p>
          <a:r>
            <a:rPr lang="ru-RU" sz="2000" dirty="0"/>
            <a:t>По программе 008 «Освещение улиц населенных пунктов» предусмотрено  3460,0 тыс. тенге.</a:t>
          </a:r>
          <a:endParaRPr lang="ru-KZ" sz="2000" dirty="0"/>
        </a:p>
      </dgm:t>
    </dgm:pt>
    <dgm:pt modelId="{EBEEBB0E-E9A3-493A-9D4C-242A01E6725C}" type="parTrans" cxnId="{762940E2-D4BC-46B6-AED0-76F032EF5850}">
      <dgm:prSet/>
      <dgm:spPr/>
      <dgm:t>
        <a:bodyPr/>
        <a:lstStyle/>
        <a:p>
          <a:endParaRPr lang="ru-KZ"/>
        </a:p>
      </dgm:t>
    </dgm:pt>
    <dgm:pt modelId="{EC8316CE-62EC-4C3C-9DDF-037F76C26810}" type="sibTrans" cxnId="{762940E2-D4BC-46B6-AED0-76F032EF5850}">
      <dgm:prSet/>
      <dgm:spPr/>
      <dgm:t>
        <a:bodyPr/>
        <a:lstStyle/>
        <a:p>
          <a:endParaRPr lang="ru-KZ"/>
        </a:p>
      </dgm:t>
    </dgm:pt>
    <dgm:pt modelId="{6CF7A147-E74D-4CBF-A29F-A67C8AF2274A}">
      <dgm:prSet/>
      <dgm:spPr/>
      <dgm:t>
        <a:bodyPr/>
        <a:lstStyle/>
        <a:p>
          <a:endParaRPr lang="ru-KZ" sz="2600" dirty="0"/>
        </a:p>
      </dgm:t>
    </dgm:pt>
    <dgm:pt modelId="{0192BDA2-0432-447E-A206-0C4E20E214A9}" type="parTrans" cxnId="{062BCFD7-8D56-4594-B8E6-7473983F79C0}">
      <dgm:prSet/>
      <dgm:spPr/>
      <dgm:t>
        <a:bodyPr/>
        <a:lstStyle/>
        <a:p>
          <a:endParaRPr lang="ru-KZ"/>
        </a:p>
      </dgm:t>
    </dgm:pt>
    <dgm:pt modelId="{7283C1F5-C05C-4A40-A964-D744F5545A16}" type="sibTrans" cxnId="{062BCFD7-8D56-4594-B8E6-7473983F79C0}">
      <dgm:prSet/>
      <dgm:spPr/>
      <dgm:t>
        <a:bodyPr/>
        <a:lstStyle/>
        <a:p>
          <a:endParaRPr lang="ru-KZ"/>
        </a:p>
      </dgm:t>
    </dgm:pt>
    <dgm:pt modelId="{8F850FCB-2A01-4F98-BA9F-033986174430}">
      <dgm:prSet custT="1"/>
      <dgm:spPr>
        <a:solidFill>
          <a:schemeClr val="tx2">
            <a:lumMod val="40000"/>
            <a:lumOff val="60000"/>
            <a:alpha val="90000"/>
          </a:schemeClr>
        </a:solidFill>
      </dgm:spPr>
      <dgm:t>
        <a:bodyPr/>
        <a:lstStyle/>
        <a:p>
          <a:endParaRPr lang="ru-KZ" sz="2000" dirty="0">
            <a:latin typeface="Arial" pitchFamily="34" charset="0"/>
            <a:cs typeface="Arial" pitchFamily="34" charset="0"/>
          </a:endParaRPr>
        </a:p>
      </dgm:t>
    </dgm:pt>
    <dgm:pt modelId="{9E00D8C8-8B14-43B5-95E6-080B481CE4E3}" type="parTrans" cxnId="{08495467-B492-4143-968D-F63D0F291274}">
      <dgm:prSet/>
      <dgm:spPr/>
      <dgm:t>
        <a:bodyPr/>
        <a:lstStyle/>
        <a:p>
          <a:endParaRPr lang="ru-KZ"/>
        </a:p>
      </dgm:t>
    </dgm:pt>
    <dgm:pt modelId="{EC0EE9E9-F77C-44FC-91EB-9A687B247B42}" type="sibTrans" cxnId="{08495467-B492-4143-968D-F63D0F291274}">
      <dgm:prSet/>
      <dgm:spPr/>
      <dgm:t>
        <a:bodyPr/>
        <a:lstStyle/>
        <a:p>
          <a:endParaRPr lang="ru-KZ"/>
        </a:p>
      </dgm:t>
    </dgm:pt>
    <dgm:pt modelId="{9CF99645-5705-4C3C-8A80-75AD41161261}">
      <dgm:prSet phldrT="[Текст]"/>
      <dgm:spPr/>
      <dgm:t>
        <a:bodyPr/>
        <a:lstStyle/>
        <a:p>
          <a:r>
            <a:rPr lang="ru-RU" dirty="0"/>
            <a:t>008</a:t>
          </a:r>
        </a:p>
      </dgm:t>
    </dgm:pt>
    <dgm:pt modelId="{A3A3B965-AA41-4A2D-ABAC-D10B65535ED8}" type="sibTrans" cxnId="{D4D14330-0425-497C-AF30-3A1929FBB335}">
      <dgm:prSet/>
      <dgm:spPr/>
      <dgm:t>
        <a:bodyPr/>
        <a:lstStyle/>
        <a:p>
          <a:endParaRPr lang="ru-RU"/>
        </a:p>
      </dgm:t>
    </dgm:pt>
    <dgm:pt modelId="{B5FC84C0-46C9-446B-982B-DDE638BA5C13}" type="parTrans" cxnId="{D4D14330-0425-497C-AF30-3A1929FBB335}">
      <dgm:prSet/>
      <dgm:spPr/>
      <dgm:t>
        <a:bodyPr/>
        <a:lstStyle/>
        <a:p>
          <a:endParaRPr lang="ru-RU"/>
        </a:p>
      </dgm:t>
    </dgm:pt>
    <dgm:pt modelId="{9CCEB8AD-2A21-4719-879A-1CD404BB1278}">
      <dgm:prSet phldrT="[Текст]"/>
      <dgm:spPr/>
      <dgm:t>
        <a:bodyPr/>
        <a:lstStyle/>
        <a:p>
          <a:r>
            <a:rPr lang="ru-RU" dirty="0">
              <a:solidFill>
                <a:srgbClr val="FF0000"/>
              </a:solidFill>
            </a:rPr>
            <a:t>07</a:t>
          </a:r>
        </a:p>
      </dgm:t>
    </dgm:pt>
    <dgm:pt modelId="{40837329-6E08-4EB8-B3B1-0FADAE9C1C9E}" type="sibTrans" cxnId="{D1C95D6B-8DB4-4374-A03D-9CD37C671F5B}">
      <dgm:prSet/>
      <dgm:spPr/>
      <dgm:t>
        <a:bodyPr/>
        <a:lstStyle/>
        <a:p>
          <a:endParaRPr lang="ru-RU"/>
        </a:p>
      </dgm:t>
    </dgm:pt>
    <dgm:pt modelId="{B4A75AB7-3804-40FA-9605-DDBEC10D6531}" type="parTrans" cxnId="{D1C95D6B-8DB4-4374-A03D-9CD37C671F5B}">
      <dgm:prSet/>
      <dgm:spPr/>
      <dgm:t>
        <a:bodyPr/>
        <a:lstStyle/>
        <a:p>
          <a:endParaRPr lang="ru-RU"/>
        </a:p>
      </dgm:t>
    </dgm:pt>
    <dgm:pt modelId="{0E4AC502-C427-421B-A788-1D5A815981E0}">
      <dgm:prSet custT="1"/>
      <dgm:spPr/>
      <dgm:t>
        <a:bodyPr/>
        <a:lstStyle/>
        <a:p>
          <a:endParaRPr lang="ru-KZ" sz="2000" dirty="0"/>
        </a:p>
      </dgm:t>
    </dgm:pt>
    <dgm:pt modelId="{BC8E3A6E-A04F-48ED-BDCE-AC3861C41585}" type="parTrans" cxnId="{66AC2E4C-3BF6-4043-B08D-893D67A6CCFE}">
      <dgm:prSet/>
      <dgm:spPr/>
      <dgm:t>
        <a:bodyPr/>
        <a:lstStyle/>
        <a:p>
          <a:endParaRPr lang="ru-KZ"/>
        </a:p>
      </dgm:t>
    </dgm:pt>
    <dgm:pt modelId="{9EE89498-99F3-4A95-B5FA-45E678F32601}" type="sibTrans" cxnId="{66AC2E4C-3BF6-4043-B08D-893D67A6CCFE}">
      <dgm:prSet/>
      <dgm:spPr/>
      <dgm:t>
        <a:bodyPr/>
        <a:lstStyle/>
        <a:p>
          <a:endParaRPr lang="ru-KZ"/>
        </a:p>
      </dgm:t>
    </dgm:pt>
    <dgm:pt modelId="{455E9CDA-B610-46E4-9184-3243FF449068}">
      <dgm:prSet custT="1"/>
      <dgm:spPr/>
      <dgm:t>
        <a:bodyPr/>
        <a:lstStyle/>
        <a:p>
          <a:r>
            <a:rPr lang="ru-RU" sz="2000" dirty="0"/>
            <a:t>Оплата электроэнергии уличного освещения  -162 светильника, текущий ремонт оборудования уличного освещения.</a:t>
          </a:r>
          <a:endParaRPr lang="ru-KZ" sz="2000" dirty="0"/>
        </a:p>
      </dgm:t>
    </dgm:pt>
    <dgm:pt modelId="{5E0D688C-F4AB-421C-A0D1-D7EC40F3271D}" type="parTrans" cxnId="{D8854969-DCE5-44AF-A049-0F7D625A23DD}">
      <dgm:prSet/>
      <dgm:spPr/>
      <dgm:t>
        <a:bodyPr/>
        <a:lstStyle/>
        <a:p>
          <a:endParaRPr lang="ru-KZ"/>
        </a:p>
      </dgm:t>
    </dgm:pt>
    <dgm:pt modelId="{F8865584-8121-442D-9B5F-21EF5F3BB3CB}" type="sibTrans" cxnId="{D8854969-DCE5-44AF-A049-0F7D625A23DD}">
      <dgm:prSet/>
      <dgm:spPr/>
      <dgm:t>
        <a:bodyPr/>
        <a:lstStyle/>
        <a:p>
          <a:endParaRPr lang="ru-KZ"/>
        </a:p>
      </dgm:t>
    </dgm:pt>
    <dgm:pt modelId="{FE4A52FC-F521-42F8-87C9-CADF163DE69D}">
      <dgm:prSet/>
      <dgm:spPr/>
      <dgm:t>
        <a:bodyPr/>
        <a:lstStyle/>
        <a:p>
          <a:endParaRPr lang="ru-KZ" sz="2600" dirty="0"/>
        </a:p>
      </dgm:t>
    </dgm:pt>
    <dgm:pt modelId="{2D099EB2-EC42-4C02-AA6F-8580575D89C4}" type="parTrans" cxnId="{33FAB827-1B53-4F1F-90B1-955F2C578617}">
      <dgm:prSet/>
      <dgm:spPr/>
      <dgm:t>
        <a:bodyPr/>
        <a:lstStyle/>
        <a:p>
          <a:endParaRPr lang="ru-KZ"/>
        </a:p>
      </dgm:t>
    </dgm:pt>
    <dgm:pt modelId="{6C8C4255-CDBA-4FAE-A31D-0498CF89364D}" type="sibTrans" cxnId="{33FAB827-1B53-4F1F-90B1-955F2C578617}">
      <dgm:prSet/>
      <dgm:spPr/>
      <dgm:t>
        <a:bodyPr/>
        <a:lstStyle/>
        <a:p>
          <a:endParaRPr lang="ru-KZ"/>
        </a:p>
      </dgm:t>
    </dgm:pt>
    <dgm:pt modelId="{957BDA08-2658-4667-B22D-0641A61AF4C7}">
      <dgm:prSet/>
      <dgm:spPr/>
      <dgm:t>
        <a:bodyPr/>
        <a:lstStyle/>
        <a:p>
          <a:endParaRPr lang="ru-KZ" sz="2600" dirty="0"/>
        </a:p>
      </dgm:t>
    </dgm:pt>
    <dgm:pt modelId="{E7CDC7E5-64C2-4A1C-A6E2-C3D44792742A}" type="parTrans" cxnId="{9EE11B72-4271-4439-AD02-0765596A0B1F}">
      <dgm:prSet/>
      <dgm:spPr/>
      <dgm:t>
        <a:bodyPr/>
        <a:lstStyle/>
        <a:p>
          <a:endParaRPr lang="ru-KZ"/>
        </a:p>
      </dgm:t>
    </dgm:pt>
    <dgm:pt modelId="{4D3B254F-522A-4187-BE51-754A2A0BF471}" type="sibTrans" cxnId="{9EE11B72-4271-4439-AD02-0765596A0B1F}">
      <dgm:prSet/>
      <dgm:spPr/>
      <dgm:t>
        <a:bodyPr/>
        <a:lstStyle/>
        <a:p>
          <a:endParaRPr lang="ru-KZ"/>
        </a:p>
      </dgm:t>
    </dgm:pt>
    <dgm:pt modelId="{E72E28CC-7466-4C8C-839A-C1216D54F07F}">
      <dgm:prSet custT="1"/>
      <dgm:spPr/>
      <dgm:t>
        <a:bodyPr/>
        <a:lstStyle/>
        <a:p>
          <a:endParaRPr lang="ru-KZ" sz="2000" dirty="0"/>
        </a:p>
      </dgm:t>
    </dgm:pt>
    <dgm:pt modelId="{F8691269-83CD-47D3-B8EE-EFC24F3BE4CF}" type="parTrans" cxnId="{86DD881F-7E3B-4420-882C-0F2BC8A03339}">
      <dgm:prSet/>
      <dgm:spPr/>
      <dgm:t>
        <a:bodyPr/>
        <a:lstStyle/>
        <a:p>
          <a:endParaRPr lang="ru-KZ"/>
        </a:p>
      </dgm:t>
    </dgm:pt>
    <dgm:pt modelId="{49A66A36-C5D1-40FE-8DEF-529E8755BA9B}" type="sibTrans" cxnId="{86DD881F-7E3B-4420-882C-0F2BC8A03339}">
      <dgm:prSet/>
      <dgm:spPr/>
      <dgm:t>
        <a:bodyPr/>
        <a:lstStyle/>
        <a:p>
          <a:endParaRPr lang="ru-KZ"/>
        </a:p>
      </dgm:t>
    </dgm:pt>
    <dgm:pt modelId="{706356DB-8D24-4210-870F-90556BEC0597}">
      <dgm:prSet custT="1"/>
      <dgm:spPr/>
      <dgm:t>
        <a:bodyPr/>
        <a:lstStyle/>
        <a:p>
          <a:endParaRPr lang="ru-KZ" sz="2000" dirty="0"/>
        </a:p>
      </dgm:t>
    </dgm:pt>
    <dgm:pt modelId="{E3829802-C5F9-419F-96D4-3D71E74C8B91}" type="parTrans" cxnId="{DFC1F3D7-F4C7-4B02-BDB6-7A28AAF9B37E}">
      <dgm:prSet/>
      <dgm:spPr/>
      <dgm:t>
        <a:bodyPr/>
        <a:lstStyle/>
        <a:p>
          <a:endParaRPr lang="ru-KZ"/>
        </a:p>
      </dgm:t>
    </dgm:pt>
    <dgm:pt modelId="{2E319F7B-5431-477C-BC71-7BCF04B1CD46}" type="sibTrans" cxnId="{DFC1F3D7-F4C7-4B02-BDB6-7A28AAF9B37E}">
      <dgm:prSet/>
      <dgm:spPr/>
      <dgm:t>
        <a:bodyPr/>
        <a:lstStyle/>
        <a:p>
          <a:endParaRPr lang="ru-KZ"/>
        </a:p>
      </dgm:t>
    </dgm:pt>
    <dgm:pt modelId="{C4BBE56B-1BF4-43DD-916C-429334BFB137}" type="pres">
      <dgm:prSet presAssocID="{ECACAF2B-7E20-4315-9E80-11A0A8EAC592}" presName="linearFlow" presStyleCnt="0">
        <dgm:presLayoutVars>
          <dgm:dir/>
          <dgm:animLvl val="lvl"/>
          <dgm:resizeHandles val="exact"/>
        </dgm:presLayoutVars>
      </dgm:prSet>
      <dgm:spPr/>
    </dgm:pt>
    <dgm:pt modelId="{7CE74101-21A9-41AB-9A52-F4DD04E6E2AC}" type="pres">
      <dgm:prSet presAssocID="{9CCEB8AD-2A21-4719-879A-1CD404BB1278}" presName="composite" presStyleCnt="0"/>
      <dgm:spPr/>
    </dgm:pt>
    <dgm:pt modelId="{3328E348-55BA-40A5-BD18-CDBF793BFB03}" type="pres">
      <dgm:prSet presAssocID="{9CCEB8AD-2A21-4719-879A-1CD404BB1278}" presName="parentText" presStyleLbl="alignNode1" presStyleIdx="0" presStyleCnt="2">
        <dgm:presLayoutVars>
          <dgm:chMax val="1"/>
          <dgm:bulletEnabled val="1"/>
        </dgm:presLayoutVars>
      </dgm:prSet>
      <dgm:spPr/>
    </dgm:pt>
    <dgm:pt modelId="{D6F8E3E9-987F-4028-9338-7B775E0BFFF9}" type="pres">
      <dgm:prSet presAssocID="{9CCEB8AD-2A21-4719-879A-1CD404BB1278}" presName="descendantText" presStyleLbl="alignAcc1" presStyleIdx="0" presStyleCnt="2" custScaleX="100149" custScaleY="91490" custLinFactNeighborX="338" custLinFactNeighborY="-20581">
        <dgm:presLayoutVars>
          <dgm:bulletEnabled val="1"/>
        </dgm:presLayoutVars>
      </dgm:prSet>
      <dgm:spPr/>
    </dgm:pt>
    <dgm:pt modelId="{F29856B7-86E0-463F-B222-5F41D934075C}" type="pres">
      <dgm:prSet presAssocID="{40837329-6E08-4EB8-B3B1-0FADAE9C1C9E}" presName="sp" presStyleCnt="0"/>
      <dgm:spPr/>
    </dgm:pt>
    <dgm:pt modelId="{CE48385E-FF93-41B2-B364-A3661523F758}" type="pres">
      <dgm:prSet presAssocID="{9CF99645-5705-4C3C-8A80-75AD41161261}" presName="composite" presStyleCnt="0"/>
      <dgm:spPr/>
    </dgm:pt>
    <dgm:pt modelId="{F749B99B-3649-4D16-A390-DC5CDC8A8AE4}" type="pres">
      <dgm:prSet presAssocID="{9CF99645-5705-4C3C-8A80-75AD41161261}" presName="parentText" presStyleLbl="alignNode1" presStyleIdx="1" presStyleCnt="2">
        <dgm:presLayoutVars>
          <dgm:chMax val="1"/>
          <dgm:bulletEnabled val="1"/>
        </dgm:presLayoutVars>
      </dgm:prSet>
      <dgm:spPr/>
    </dgm:pt>
    <dgm:pt modelId="{04675A45-74D0-4726-A090-7CD59185340C}" type="pres">
      <dgm:prSet presAssocID="{9CF99645-5705-4C3C-8A80-75AD41161261}" presName="descendantText" presStyleLbl="alignAcc1" presStyleIdx="1" presStyleCnt="2" custScaleX="101651" custScaleY="132991" custLinFactNeighborX="5221" custLinFactNeighborY="-356">
        <dgm:presLayoutVars>
          <dgm:bulletEnabled val="1"/>
        </dgm:presLayoutVars>
      </dgm:prSet>
      <dgm:spPr/>
    </dgm:pt>
  </dgm:ptLst>
  <dgm:cxnLst>
    <dgm:cxn modelId="{790F4E07-704F-4522-A0DE-FD0806810B81}" type="presOf" srcId="{9CCEB8AD-2A21-4719-879A-1CD404BB1278}" destId="{3328E348-55BA-40A5-BD18-CDBF793BFB03}" srcOrd="0" destOrd="0" presId="urn:microsoft.com/office/officeart/2005/8/layout/chevron2"/>
    <dgm:cxn modelId="{DD6F261B-15D9-4AD2-B900-33C0B74B226D}" type="presOf" srcId="{6CF7A147-E74D-4CBF-A29F-A67C8AF2274A}" destId="{04675A45-74D0-4726-A090-7CD59185340C}" srcOrd="0" destOrd="7" presId="urn:microsoft.com/office/officeart/2005/8/layout/chevron2"/>
    <dgm:cxn modelId="{86DD881F-7E3B-4420-882C-0F2BC8A03339}" srcId="{9CF99645-5705-4C3C-8A80-75AD41161261}" destId="{E72E28CC-7466-4C8C-839A-C1216D54F07F}" srcOrd="1" destOrd="0" parTransId="{F8691269-83CD-47D3-B8EE-EFC24F3BE4CF}" sibTransId="{49A66A36-C5D1-40FE-8DEF-529E8755BA9B}"/>
    <dgm:cxn modelId="{33FAB827-1B53-4F1F-90B1-955F2C578617}" srcId="{9CF99645-5705-4C3C-8A80-75AD41161261}" destId="{FE4A52FC-F521-42F8-87C9-CADF163DE69D}" srcOrd="5" destOrd="0" parTransId="{2D099EB2-EC42-4C02-AA6F-8580575D89C4}" sibTransId="{6C8C4255-CDBA-4FAE-A31D-0498CF89364D}"/>
    <dgm:cxn modelId="{D9B58F2D-D198-4CDA-A9B3-A571B3A962CE}" type="presOf" srcId="{8F850FCB-2A01-4F98-BA9F-033986174430}" destId="{D6F8E3E9-987F-4028-9338-7B775E0BFFF9}" srcOrd="0" destOrd="1" presId="urn:microsoft.com/office/officeart/2005/8/layout/chevron2"/>
    <dgm:cxn modelId="{D4D14330-0425-497C-AF30-3A1929FBB335}" srcId="{ECACAF2B-7E20-4315-9E80-11A0A8EAC592}" destId="{9CF99645-5705-4C3C-8A80-75AD41161261}" srcOrd="1" destOrd="0" parTransId="{B5FC84C0-46C9-446B-982B-DDE638BA5C13}" sibTransId="{A3A3B965-AA41-4A2D-ABAC-D10B65535ED8}"/>
    <dgm:cxn modelId="{171D9930-6B29-446F-8655-777AE0CFE2B6}" srcId="{9CCEB8AD-2A21-4719-879A-1CD404BB1278}" destId="{08BA086C-FF5B-47A7-B76E-BD6BEEE294E7}" srcOrd="0" destOrd="0" parTransId="{498986B0-06CE-4CF3-B728-9E477E55EFD3}" sibTransId="{9947A2D0-9C2D-447D-83DB-0623CE12082B}"/>
    <dgm:cxn modelId="{12377F33-2569-41DB-84F9-7016C8FF6F97}" type="presOf" srcId="{957BDA08-2658-4667-B22D-0641A61AF4C7}" destId="{04675A45-74D0-4726-A090-7CD59185340C}" srcOrd="0" destOrd="6" presId="urn:microsoft.com/office/officeart/2005/8/layout/chevron2"/>
    <dgm:cxn modelId="{1D5C9B33-444C-42DB-93E7-B2EBB276356C}" type="presOf" srcId="{455E9CDA-B610-46E4-9184-3243FF449068}" destId="{04675A45-74D0-4726-A090-7CD59185340C}" srcOrd="0" destOrd="4" presId="urn:microsoft.com/office/officeart/2005/8/layout/chevron2"/>
    <dgm:cxn modelId="{08495467-B492-4143-968D-F63D0F291274}" srcId="{9CCEB8AD-2A21-4719-879A-1CD404BB1278}" destId="{8F850FCB-2A01-4F98-BA9F-033986174430}" srcOrd="1" destOrd="0" parTransId="{9E00D8C8-8B14-43B5-95E6-080B481CE4E3}" sibTransId="{EC0EE9E9-F77C-44FC-91EB-9A687B247B42}"/>
    <dgm:cxn modelId="{D8854969-DCE5-44AF-A049-0F7D625A23DD}" srcId="{9CF99645-5705-4C3C-8A80-75AD41161261}" destId="{455E9CDA-B610-46E4-9184-3243FF449068}" srcOrd="4" destOrd="0" parTransId="{5E0D688C-F4AB-421C-A0D1-D7EC40F3271D}" sibTransId="{F8865584-8121-442D-9B5F-21EF5F3BB3CB}"/>
    <dgm:cxn modelId="{D1C95D6B-8DB4-4374-A03D-9CD37C671F5B}" srcId="{ECACAF2B-7E20-4315-9E80-11A0A8EAC592}" destId="{9CCEB8AD-2A21-4719-879A-1CD404BB1278}" srcOrd="0" destOrd="0" parTransId="{B4A75AB7-3804-40FA-9605-DDBEC10D6531}" sibTransId="{40837329-6E08-4EB8-B3B1-0FADAE9C1C9E}"/>
    <dgm:cxn modelId="{66AC2E4C-3BF6-4043-B08D-893D67A6CCFE}" srcId="{9CF99645-5705-4C3C-8A80-75AD41161261}" destId="{0E4AC502-C427-421B-A788-1D5A815981E0}" srcOrd="0" destOrd="0" parTransId="{BC8E3A6E-A04F-48ED-BDCE-AC3861C41585}" sibTransId="{9EE89498-99F3-4A95-B5FA-45E678F32601}"/>
    <dgm:cxn modelId="{9EE11B72-4271-4439-AD02-0765596A0B1F}" srcId="{9CF99645-5705-4C3C-8A80-75AD41161261}" destId="{957BDA08-2658-4667-B22D-0641A61AF4C7}" srcOrd="6" destOrd="0" parTransId="{E7CDC7E5-64C2-4A1C-A6E2-C3D44792742A}" sibTransId="{4D3B254F-522A-4187-BE51-754A2A0BF471}"/>
    <dgm:cxn modelId="{3B5C6A58-CB1B-48E6-9B5F-08B9C4E9D6BE}" type="presOf" srcId="{5DA79A5B-ECE5-43C5-A7B4-91AF5B6A142F}" destId="{04675A45-74D0-4726-A090-7CD59185340C}" srcOrd="0" destOrd="3" presId="urn:microsoft.com/office/officeart/2005/8/layout/chevron2"/>
    <dgm:cxn modelId="{D6CE255A-552A-43AF-A49C-9CFF40E3BBB0}" type="presOf" srcId="{ECACAF2B-7E20-4315-9E80-11A0A8EAC592}" destId="{C4BBE56B-1BF4-43DD-916C-429334BFB137}" srcOrd="0" destOrd="0" presId="urn:microsoft.com/office/officeart/2005/8/layout/chevron2"/>
    <dgm:cxn modelId="{A2D1308B-E60E-4DAE-9CAF-2BE8ECD7F4BC}" type="presOf" srcId="{9CF99645-5705-4C3C-8A80-75AD41161261}" destId="{F749B99B-3649-4D16-A390-DC5CDC8A8AE4}" srcOrd="0" destOrd="0" presId="urn:microsoft.com/office/officeart/2005/8/layout/chevron2"/>
    <dgm:cxn modelId="{CB9BAEB6-FFDC-4C75-AFEE-7141E354EC93}" type="presOf" srcId="{E72E28CC-7466-4C8C-839A-C1216D54F07F}" destId="{04675A45-74D0-4726-A090-7CD59185340C}" srcOrd="0" destOrd="1" presId="urn:microsoft.com/office/officeart/2005/8/layout/chevron2"/>
    <dgm:cxn modelId="{10C70FB8-3562-4138-A1F4-D3ED9D08EF22}" type="presOf" srcId="{FE4A52FC-F521-42F8-87C9-CADF163DE69D}" destId="{04675A45-74D0-4726-A090-7CD59185340C}" srcOrd="0" destOrd="5" presId="urn:microsoft.com/office/officeart/2005/8/layout/chevron2"/>
    <dgm:cxn modelId="{498A38D0-9A31-408A-B2BB-7B03E32936FD}" type="presOf" srcId="{706356DB-8D24-4210-870F-90556BEC0597}" destId="{04675A45-74D0-4726-A090-7CD59185340C}" srcOrd="0" destOrd="2" presId="urn:microsoft.com/office/officeart/2005/8/layout/chevron2"/>
    <dgm:cxn modelId="{062BCFD7-8D56-4594-B8E6-7473983F79C0}" srcId="{9CF99645-5705-4C3C-8A80-75AD41161261}" destId="{6CF7A147-E74D-4CBF-A29F-A67C8AF2274A}" srcOrd="7" destOrd="0" parTransId="{0192BDA2-0432-447E-A206-0C4E20E214A9}" sibTransId="{7283C1F5-C05C-4A40-A964-D744F5545A16}"/>
    <dgm:cxn modelId="{2C74D0D7-8131-44F7-8268-B41E88487E80}" type="presOf" srcId="{08BA086C-FF5B-47A7-B76E-BD6BEEE294E7}" destId="{D6F8E3E9-987F-4028-9338-7B775E0BFFF9}" srcOrd="0" destOrd="0" presId="urn:microsoft.com/office/officeart/2005/8/layout/chevron2"/>
    <dgm:cxn modelId="{DFC1F3D7-F4C7-4B02-BDB6-7A28AAF9B37E}" srcId="{9CF99645-5705-4C3C-8A80-75AD41161261}" destId="{706356DB-8D24-4210-870F-90556BEC0597}" srcOrd="2" destOrd="0" parTransId="{E3829802-C5F9-419F-96D4-3D71E74C8B91}" sibTransId="{2E319F7B-5431-477C-BC71-7BCF04B1CD46}"/>
    <dgm:cxn modelId="{762940E2-D4BC-46B6-AED0-76F032EF5850}" srcId="{9CF99645-5705-4C3C-8A80-75AD41161261}" destId="{5DA79A5B-ECE5-43C5-A7B4-91AF5B6A142F}" srcOrd="3" destOrd="0" parTransId="{EBEEBB0E-E9A3-493A-9D4C-242A01E6725C}" sibTransId="{EC8316CE-62EC-4C3C-9DDF-037F76C26810}"/>
    <dgm:cxn modelId="{A92B92F4-4F65-49EA-9E17-AFFE77342140}" type="presOf" srcId="{0E4AC502-C427-421B-A788-1D5A815981E0}" destId="{04675A45-74D0-4726-A090-7CD59185340C}" srcOrd="0" destOrd="0" presId="urn:microsoft.com/office/officeart/2005/8/layout/chevron2"/>
    <dgm:cxn modelId="{30266A11-BD2F-41BA-B7FA-5E504342A843}" type="presParOf" srcId="{C4BBE56B-1BF4-43DD-916C-429334BFB137}" destId="{7CE74101-21A9-41AB-9A52-F4DD04E6E2AC}" srcOrd="0" destOrd="0" presId="urn:microsoft.com/office/officeart/2005/8/layout/chevron2"/>
    <dgm:cxn modelId="{AE347792-C47B-4788-AA87-4D86C8A23DB7}" type="presParOf" srcId="{7CE74101-21A9-41AB-9A52-F4DD04E6E2AC}" destId="{3328E348-55BA-40A5-BD18-CDBF793BFB03}" srcOrd="0" destOrd="0" presId="urn:microsoft.com/office/officeart/2005/8/layout/chevron2"/>
    <dgm:cxn modelId="{E63324AE-9235-47F7-81BF-DCF481426380}" type="presParOf" srcId="{7CE74101-21A9-41AB-9A52-F4DD04E6E2AC}" destId="{D6F8E3E9-987F-4028-9338-7B775E0BFFF9}" srcOrd="1" destOrd="0" presId="urn:microsoft.com/office/officeart/2005/8/layout/chevron2"/>
    <dgm:cxn modelId="{4F4CC6DB-3A09-41E4-A1CE-D7E4B31B7D63}" type="presParOf" srcId="{C4BBE56B-1BF4-43DD-916C-429334BFB137}" destId="{F29856B7-86E0-463F-B222-5F41D934075C}" srcOrd="1" destOrd="0" presId="urn:microsoft.com/office/officeart/2005/8/layout/chevron2"/>
    <dgm:cxn modelId="{85A7E371-FA3D-4A7D-B029-634EB4358547}" type="presParOf" srcId="{C4BBE56B-1BF4-43DD-916C-429334BFB137}" destId="{CE48385E-FF93-41B2-B364-A3661523F758}" srcOrd="2" destOrd="0" presId="urn:microsoft.com/office/officeart/2005/8/layout/chevron2"/>
    <dgm:cxn modelId="{E4279A1E-2973-48CF-B6D3-EB434D739CFC}" type="presParOf" srcId="{CE48385E-FF93-41B2-B364-A3661523F758}" destId="{F749B99B-3649-4D16-A390-DC5CDC8A8AE4}" srcOrd="0" destOrd="0" presId="urn:microsoft.com/office/officeart/2005/8/layout/chevron2"/>
    <dgm:cxn modelId="{35F51E21-3767-4DFB-B785-F8A176C58947}" type="presParOf" srcId="{CE48385E-FF93-41B2-B364-A3661523F758}" destId="{04675A45-74D0-4726-A090-7CD59185340C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CACAF2B-7E20-4315-9E80-11A0A8EAC592}" type="doc">
      <dgm:prSet loTypeId="urn:microsoft.com/office/officeart/2005/8/layout/chevron2" loCatId="list" qsTypeId="urn:microsoft.com/office/officeart/2005/8/quickstyle/simple1#5" qsCatId="simple" csTypeId="urn:microsoft.com/office/officeart/2005/8/colors/accent1_2#5" csCatId="accent1" phldr="1"/>
      <dgm:spPr/>
      <dgm:t>
        <a:bodyPr/>
        <a:lstStyle/>
        <a:p>
          <a:endParaRPr lang="ru-RU"/>
        </a:p>
      </dgm:t>
    </dgm:pt>
    <dgm:pt modelId="{9CCEB8AD-2A21-4719-879A-1CD404BB1278}">
      <dgm:prSet phldrT="[Текст]"/>
      <dgm:spPr/>
      <dgm:t>
        <a:bodyPr/>
        <a:lstStyle/>
        <a:p>
          <a:r>
            <a:rPr lang="ru-RU" b="1" dirty="0">
              <a:solidFill>
                <a:srgbClr val="FF0000"/>
              </a:solidFill>
            </a:rPr>
            <a:t>07</a:t>
          </a:r>
        </a:p>
      </dgm:t>
    </dgm:pt>
    <dgm:pt modelId="{B4A75AB7-3804-40FA-9605-DDBEC10D6531}" type="parTrans" cxnId="{D1C95D6B-8DB4-4374-A03D-9CD37C671F5B}">
      <dgm:prSet/>
      <dgm:spPr/>
      <dgm:t>
        <a:bodyPr/>
        <a:lstStyle/>
        <a:p>
          <a:endParaRPr lang="ru-RU"/>
        </a:p>
      </dgm:t>
    </dgm:pt>
    <dgm:pt modelId="{40837329-6E08-4EB8-B3B1-0FADAE9C1C9E}" type="sibTrans" cxnId="{D1C95D6B-8DB4-4374-A03D-9CD37C671F5B}">
      <dgm:prSet/>
      <dgm:spPr/>
      <dgm:t>
        <a:bodyPr/>
        <a:lstStyle/>
        <a:p>
          <a:endParaRPr lang="ru-RU"/>
        </a:p>
      </dgm:t>
    </dgm:pt>
    <dgm:pt modelId="{08BA086C-FF5B-47A7-B76E-BD6BEEE294E7}">
      <dgm:prSet phldrT="[Текст]" custT="1"/>
      <dgm:spPr>
        <a:solidFill>
          <a:schemeClr val="tx2">
            <a:lumMod val="40000"/>
            <a:lumOff val="60000"/>
            <a:alpha val="90000"/>
          </a:schemeClr>
        </a:solidFill>
      </dgm:spPr>
      <dgm:t>
        <a:bodyPr/>
        <a:lstStyle/>
        <a:p>
          <a:br>
            <a:rPr lang="ru-RU" sz="2000" dirty="0">
              <a:latin typeface="Arial" pitchFamily="34" charset="0"/>
              <a:cs typeface="Arial" pitchFamily="34" charset="0"/>
            </a:rPr>
          </a:br>
          <a:r>
            <a:rPr lang="ru-RU" sz="2000" dirty="0">
              <a:latin typeface="Arial" pitchFamily="34" charset="0"/>
              <a:cs typeface="Arial" pitchFamily="34" charset="0"/>
            </a:rPr>
            <a:t> </a:t>
          </a:r>
          <a:br>
            <a:rPr lang="ru-RU" sz="2000" dirty="0">
              <a:latin typeface="Arial" pitchFamily="34" charset="0"/>
              <a:cs typeface="Arial" pitchFamily="34" charset="0"/>
            </a:rPr>
          </a:br>
          <a:r>
            <a:rPr lang="ru-RU" sz="2000" dirty="0">
              <a:latin typeface="Arial" pitchFamily="34" charset="0"/>
              <a:cs typeface="Arial" pitchFamily="34" charset="0"/>
            </a:rPr>
            <a:t>Расходы по функциональной группе 07 «</a:t>
          </a:r>
          <a:r>
            <a:rPr lang="ru-RU" sz="2000" dirty="0" err="1">
              <a:latin typeface="Arial" pitchFamily="34" charset="0"/>
              <a:cs typeface="Arial" pitchFamily="34" charset="0"/>
            </a:rPr>
            <a:t>Жилищно</a:t>
          </a:r>
          <a:r>
            <a:rPr lang="ru-RU" sz="2000" dirty="0">
              <a:latin typeface="Arial" pitchFamily="34" charset="0"/>
              <a:cs typeface="Arial" pitchFamily="34" charset="0"/>
            </a:rPr>
            <a:t> - коммунальное хозяйство» предусмотрены в сумме   7532,0</a:t>
          </a:r>
        </a:p>
      </dgm:t>
    </dgm:pt>
    <dgm:pt modelId="{498986B0-06CE-4CF3-B728-9E477E55EFD3}" type="parTrans" cxnId="{171D9930-6B29-446F-8655-777AE0CFE2B6}">
      <dgm:prSet/>
      <dgm:spPr/>
      <dgm:t>
        <a:bodyPr/>
        <a:lstStyle/>
        <a:p>
          <a:endParaRPr lang="ru-RU"/>
        </a:p>
      </dgm:t>
    </dgm:pt>
    <dgm:pt modelId="{9947A2D0-9C2D-447D-83DB-0623CE12082B}" type="sibTrans" cxnId="{171D9930-6B29-446F-8655-777AE0CFE2B6}">
      <dgm:prSet/>
      <dgm:spPr/>
      <dgm:t>
        <a:bodyPr/>
        <a:lstStyle/>
        <a:p>
          <a:endParaRPr lang="ru-RU"/>
        </a:p>
      </dgm:t>
    </dgm:pt>
    <dgm:pt modelId="{9CF99645-5705-4C3C-8A80-75AD41161261}">
      <dgm:prSet phldrT="[Текст]"/>
      <dgm:spPr/>
      <dgm:t>
        <a:bodyPr/>
        <a:lstStyle/>
        <a:p>
          <a:r>
            <a:rPr lang="ru-RU" dirty="0"/>
            <a:t>009</a:t>
          </a:r>
        </a:p>
      </dgm:t>
    </dgm:pt>
    <dgm:pt modelId="{B5FC84C0-46C9-446B-982B-DDE638BA5C13}" type="parTrans" cxnId="{D4D14330-0425-497C-AF30-3A1929FBB335}">
      <dgm:prSet/>
      <dgm:spPr/>
      <dgm:t>
        <a:bodyPr/>
        <a:lstStyle/>
        <a:p>
          <a:endParaRPr lang="ru-RU"/>
        </a:p>
      </dgm:t>
    </dgm:pt>
    <dgm:pt modelId="{A3A3B965-AA41-4A2D-ABAC-D10B65535ED8}" type="sibTrans" cxnId="{D4D14330-0425-497C-AF30-3A1929FBB335}">
      <dgm:prSet/>
      <dgm:spPr/>
      <dgm:t>
        <a:bodyPr/>
        <a:lstStyle/>
        <a:p>
          <a:endParaRPr lang="ru-RU"/>
        </a:p>
      </dgm:t>
    </dgm:pt>
    <dgm:pt modelId="{3CFCEA68-C7CC-4556-BD26-6BD2F62BF167}">
      <dgm:prSet phldrT="[Текст]" custT="1"/>
      <dgm:spPr/>
      <dgm:t>
        <a:bodyPr/>
        <a:lstStyle/>
        <a:p>
          <a:r>
            <a:rPr lang="ru-RU" sz="1800" dirty="0">
              <a:latin typeface="Arial" pitchFamily="34" charset="0"/>
              <a:cs typeface="Arial" pitchFamily="34" charset="0"/>
            </a:rPr>
            <a:t>По программе 009 «Обеспечение санитарии населенных пунктов» предусмотрено  1050,0 тыс. тенге.</a:t>
          </a:r>
        </a:p>
      </dgm:t>
    </dgm:pt>
    <dgm:pt modelId="{3E216D09-3BBE-479D-BF4E-73A9E9A47390}" type="parTrans" cxnId="{1CB9E30D-C3E4-4CC5-95FF-86560B86227D}">
      <dgm:prSet/>
      <dgm:spPr/>
      <dgm:t>
        <a:bodyPr/>
        <a:lstStyle/>
        <a:p>
          <a:endParaRPr lang="ru-RU"/>
        </a:p>
      </dgm:t>
    </dgm:pt>
    <dgm:pt modelId="{8162F9A3-4F9A-4FDF-ADC9-CAED277CDF6C}" type="sibTrans" cxnId="{1CB9E30D-C3E4-4CC5-95FF-86560B86227D}">
      <dgm:prSet/>
      <dgm:spPr/>
      <dgm:t>
        <a:bodyPr/>
        <a:lstStyle/>
        <a:p>
          <a:endParaRPr lang="ru-RU"/>
        </a:p>
      </dgm:t>
    </dgm:pt>
    <dgm:pt modelId="{35CACCA6-78A0-4ADE-AA0A-0C1B89F0B220}">
      <dgm:prSet phldrT="[Текст]"/>
      <dgm:spPr/>
      <dgm:t>
        <a:bodyPr/>
        <a:lstStyle/>
        <a:p>
          <a:r>
            <a:rPr lang="ru-RU" dirty="0"/>
            <a:t>011</a:t>
          </a:r>
        </a:p>
      </dgm:t>
    </dgm:pt>
    <dgm:pt modelId="{993D35EE-6DBF-43F6-AD75-CD5A27EC9DEE}" type="parTrans" cxnId="{783368D1-9F77-42E1-8A46-D1028DDB5864}">
      <dgm:prSet/>
      <dgm:spPr/>
      <dgm:t>
        <a:bodyPr/>
        <a:lstStyle/>
        <a:p>
          <a:endParaRPr lang="ru-RU"/>
        </a:p>
      </dgm:t>
    </dgm:pt>
    <dgm:pt modelId="{90050EA7-E608-48F5-AB5F-CFFC2020E78C}" type="sibTrans" cxnId="{783368D1-9F77-42E1-8A46-D1028DDB5864}">
      <dgm:prSet/>
      <dgm:spPr/>
      <dgm:t>
        <a:bodyPr/>
        <a:lstStyle/>
        <a:p>
          <a:endParaRPr lang="ru-RU"/>
        </a:p>
      </dgm:t>
    </dgm:pt>
    <dgm:pt modelId="{10497CFA-866B-4CAE-938E-64F8BB45C02F}">
      <dgm:prSet phldrT="[Текст]" custT="1"/>
      <dgm:spPr/>
      <dgm:t>
        <a:bodyPr/>
        <a:lstStyle/>
        <a:p>
          <a:r>
            <a:rPr lang="ru-RU" sz="1800" dirty="0">
              <a:latin typeface="Arial" pitchFamily="34" charset="0"/>
              <a:cs typeface="Arial" pitchFamily="34" charset="0"/>
            </a:rPr>
            <a:t>По программе 124 011 «Благоустройство и озеленение населенных пунктов» в сумме 1720,0 тыс. тенге</a:t>
          </a:r>
        </a:p>
      </dgm:t>
    </dgm:pt>
    <dgm:pt modelId="{0BD03A89-BE9F-475B-8F16-4F32916B5E36}" type="parTrans" cxnId="{F6803FA4-D861-4C73-B1B1-823BBCC91C41}">
      <dgm:prSet/>
      <dgm:spPr/>
      <dgm:t>
        <a:bodyPr/>
        <a:lstStyle/>
        <a:p>
          <a:endParaRPr lang="ru-RU"/>
        </a:p>
      </dgm:t>
    </dgm:pt>
    <dgm:pt modelId="{B2B572DF-BD67-4261-A86E-E28BD7A33442}" type="sibTrans" cxnId="{F6803FA4-D861-4C73-B1B1-823BBCC91C41}">
      <dgm:prSet/>
      <dgm:spPr/>
      <dgm:t>
        <a:bodyPr/>
        <a:lstStyle/>
        <a:p>
          <a:endParaRPr lang="ru-RU"/>
        </a:p>
      </dgm:t>
    </dgm:pt>
    <dgm:pt modelId="{F08F9C5A-D53C-4939-A9BC-3541E35E70B8}">
      <dgm:prSet phldrT="[Текст]"/>
      <dgm:spPr/>
      <dgm:t>
        <a:bodyPr/>
        <a:lstStyle/>
        <a:p>
          <a:r>
            <a:rPr lang="ru-RU" sz="1500" dirty="0"/>
            <a:t>Услуги посадки саженцев деревьев и цветов, обслуживание камер видеонаблюдения, изготовление плакатов баннерных, санитарная обрезка деревьев.</a:t>
          </a:r>
        </a:p>
      </dgm:t>
    </dgm:pt>
    <dgm:pt modelId="{1DC8DC31-4877-432C-8866-802556E24F17}" type="parTrans" cxnId="{B151F5DF-5AB3-41A5-B00A-E4CAD4F86AB7}">
      <dgm:prSet/>
      <dgm:spPr/>
      <dgm:t>
        <a:bodyPr/>
        <a:lstStyle/>
        <a:p>
          <a:endParaRPr lang="ru-RU"/>
        </a:p>
      </dgm:t>
    </dgm:pt>
    <dgm:pt modelId="{48664444-49D6-4F2B-8A3E-A6BF4BCCA1D7}" type="sibTrans" cxnId="{B151F5DF-5AB3-41A5-B00A-E4CAD4F86AB7}">
      <dgm:prSet/>
      <dgm:spPr/>
      <dgm:t>
        <a:bodyPr/>
        <a:lstStyle/>
        <a:p>
          <a:endParaRPr lang="ru-RU"/>
        </a:p>
      </dgm:t>
    </dgm:pt>
    <dgm:pt modelId="{8B604EC5-3210-4406-9A07-555CA4FD20B5}">
      <dgm:prSet custT="1"/>
      <dgm:spPr>
        <a:solidFill>
          <a:schemeClr val="tx2">
            <a:lumMod val="40000"/>
            <a:lumOff val="60000"/>
            <a:alpha val="90000"/>
          </a:schemeClr>
        </a:solidFill>
      </dgm:spPr>
      <dgm:t>
        <a:bodyPr/>
        <a:lstStyle/>
        <a:p>
          <a:endParaRPr lang="ru-KZ" sz="2000" dirty="0">
            <a:latin typeface="Arial" pitchFamily="34" charset="0"/>
            <a:cs typeface="Arial" pitchFamily="34" charset="0"/>
          </a:endParaRPr>
        </a:p>
      </dgm:t>
    </dgm:pt>
    <dgm:pt modelId="{E6090826-CFED-48A5-9EDD-78585A07702C}" type="parTrans" cxnId="{567264A0-F7A8-4102-8C0E-F19C19CB3D79}">
      <dgm:prSet/>
      <dgm:spPr/>
      <dgm:t>
        <a:bodyPr/>
        <a:lstStyle/>
        <a:p>
          <a:endParaRPr lang="ru-KZ"/>
        </a:p>
      </dgm:t>
    </dgm:pt>
    <dgm:pt modelId="{9C7DDC89-A438-4BC6-B9F1-F594C223F900}" type="sibTrans" cxnId="{567264A0-F7A8-4102-8C0E-F19C19CB3D79}">
      <dgm:prSet/>
      <dgm:spPr/>
      <dgm:t>
        <a:bodyPr/>
        <a:lstStyle/>
        <a:p>
          <a:endParaRPr lang="ru-KZ"/>
        </a:p>
      </dgm:t>
    </dgm:pt>
    <dgm:pt modelId="{5037C2B4-CAA9-4D8B-A186-3CC31A17482E}">
      <dgm:prSet custT="1"/>
      <dgm:spPr/>
      <dgm:t>
        <a:bodyPr/>
        <a:lstStyle/>
        <a:p>
          <a:r>
            <a:rPr lang="ru-RU" sz="1800" dirty="0">
              <a:latin typeface="Arial" pitchFamily="34" charset="0"/>
              <a:cs typeface="Arial" pitchFamily="34" charset="0"/>
            </a:rPr>
            <a:t>Обслуживание контейнера для сбора ртутьсодержащих ламп ежеквартально.</a:t>
          </a:r>
          <a:endParaRPr lang="ru-KZ" sz="1800" dirty="0">
            <a:latin typeface="Arial" pitchFamily="34" charset="0"/>
            <a:cs typeface="Arial" pitchFamily="34" charset="0"/>
          </a:endParaRPr>
        </a:p>
      </dgm:t>
    </dgm:pt>
    <dgm:pt modelId="{7A3A70B3-9C84-4891-AEEB-116A1B5A8D9D}" type="parTrans" cxnId="{D1AE6EF5-4519-4E51-A30B-E0AAC6272A2E}">
      <dgm:prSet/>
      <dgm:spPr/>
      <dgm:t>
        <a:bodyPr/>
        <a:lstStyle/>
        <a:p>
          <a:endParaRPr lang="ru-KZ"/>
        </a:p>
      </dgm:t>
    </dgm:pt>
    <dgm:pt modelId="{33DC2942-E55E-497A-9ADE-DA9325C8616F}" type="sibTrans" cxnId="{D1AE6EF5-4519-4E51-A30B-E0AAC6272A2E}">
      <dgm:prSet/>
      <dgm:spPr/>
      <dgm:t>
        <a:bodyPr/>
        <a:lstStyle/>
        <a:p>
          <a:endParaRPr lang="ru-KZ"/>
        </a:p>
      </dgm:t>
    </dgm:pt>
    <dgm:pt modelId="{AF8CD946-386B-4C1E-9129-C082AF937116}">
      <dgm:prSet custT="1"/>
      <dgm:spPr/>
      <dgm:t>
        <a:bodyPr/>
        <a:lstStyle/>
        <a:p>
          <a:r>
            <a:rPr lang="ru-RU" sz="1800" dirty="0">
              <a:latin typeface="Arial" pitchFamily="34" charset="0"/>
              <a:cs typeface="Arial" pitchFamily="34" charset="0"/>
            </a:rPr>
            <a:t>Рекультивация несанкционированных свалок в с. Самарканд, с. Тегисжол, с. Чкалово.</a:t>
          </a:r>
          <a:endParaRPr lang="ru-KZ" sz="1800" dirty="0">
            <a:latin typeface="Arial" pitchFamily="34" charset="0"/>
            <a:cs typeface="Arial" pitchFamily="34" charset="0"/>
          </a:endParaRPr>
        </a:p>
      </dgm:t>
    </dgm:pt>
    <dgm:pt modelId="{6698BB21-02FA-4E1A-BF21-28693130002F}" type="parTrans" cxnId="{5A7E675B-ABD7-49B7-87F2-2ADFCF716C72}">
      <dgm:prSet/>
      <dgm:spPr/>
      <dgm:t>
        <a:bodyPr/>
        <a:lstStyle/>
        <a:p>
          <a:endParaRPr lang="ru-KZ"/>
        </a:p>
      </dgm:t>
    </dgm:pt>
    <dgm:pt modelId="{4F426349-1C35-4AD0-82F1-3D9A6E12627D}" type="sibTrans" cxnId="{5A7E675B-ABD7-49B7-87F2-2ADFCF716C72}">
      <dgm:prSet/>
      <dgm:spPr/>
      <dgm:t>
        <a:bodyPr/>
        <a:lstStyle/>
        <a:p>
          <a:endParaRPr lang="ru-KZ"/>
        </a:p>
      </dgm:t>
    </dgm:pt>
    <dgm:pt modelId="{16F66DD7-438F-4B82-949C-1C0084F35F77}">
      <dgm:prSet custT="1"/>
      <dgm:spPr/>
      <dgm:t>
        <a:bodyPr/>
        <a:lstStyle/>
        <a:p>
          <a:endParaRPr lang="ru-KZ" sz="1800" dirty="0">
            <a:latin typeface="Arial" pitchFamily="34" charset="0"/>
            <a:cs typeface="Arial" pitchFamily="34" charset="0"/>
          </a:endParaRPr>
        </a:p>
      </dgm:t>
    </dgm:pt>
    <dgm:pt modelId="{A2106005-212D-49C5-A014-B48655E05E46}" type="parTrans" cxnId="{475C600E-3E97-48FA-8D8E-331555BD29E4}">
      <dgm:prSet/>
      <dgm:spPr/>
      <dgm:t>
        <a:bodyPr/>
        <a:lstStyle/>
        <a:p>
          <a:endParaRPr lang="ru-KZ"/>
        </a:p>
      </dgm:t>
    </dgm:pt>
    <dgm:pt modelId="{97507B00-421A-465C-9751-207471A85132}" type="sibTrans" cxnId="{475C600E-3E97-48FA-8D8E-331555BD29E4}">
      <dgm:prSet/>
      <dgm:spPr/>
      <dgm:t>
        <a:bodyPr/>
        <a:lstStyle/>
        <a:p>
          <a:endParaRPr lang="ru-KZ"/>
        </a:p>
      </dgm:t>
    </dgm:pt>
    <dgm:pt modelId="{C4BBE56B-1BF4-43DD-916C-429334BFB137}" type="pres">
      <dgm:prSet presAssocID="{ECACAF2B-7E20-4315-9E80-11A0A8EAC592}" presName="linearFlow" presStyleCnt="0">
        <dgm:presLayoutVars>
          <dgm:dir/>
          <dgm:animLvl val="lvl"/>
          <dgm:resizeHandles val="exact"/>
        </dgm:presLayoutVars>
      </dgm:prSet>
      <dgm:spPr/>
    </dgm:pt>
    <dgm:pt modelId="{7CE74101-21A9-41AB-9A52-F4DD04E6E2AC}" type="pres">
      <dgm:prSet presAssocID="{9CCEB8AD-2A21-4719-879A-1CD404BB1278}" presName="composite" presStyleCnt="0"/>
      <dgm:spPr/>
    </dgm:pt>
    <dgm:pt modelId="{3328E348-55BA-40A5-BD18-CDBF793BFB03}" type="pres">
      <dgm:prSet presAssocID="{9CCEB8AD-2A21-4719-879A-1CD404BB1278}" presName="parentText" presStyleLbl="alignNode1" presStyleIdx="0" presStyleCnt="3" custLinFactNeighborX="-6703" custLinFactNeighborY="2798">
        <dgm:presLayoutVars>
          <dgm:chMax val="1"/>
          <dgm:bulletEnabled val="1"/>
        </dgm:presLayoutVars>
      </dgm:prSet>
      <dgm:spPr/>
    </dgm:pt>
    <dgm:pt modelId="{D6F8E3E9-987F-4028-9338-7B775E0BFFF9}" type="pres">
      <dgm:prSet presAssocID="{9CCEB8AD-2A21-4719-879A-1CD404BB1278}" presName="descendantText" presStyleLbl="alignAcc1" presStyleIdx="0" presStyleCnt="3" custScaleX="91065" custScaleY="100000" custLinFactNeighborX="-934" custLinFactNeighborY="-45291">
        <dgm:presLayoutVars>
          <dgm:bulletEnabled val="1"/>
        </dgm:presLayoutVars>
      </dgm:prSet>
      <dgm:spPr/>
    </dgm:pt>
    <dgm:pt modelId="{F29856B7-86E0-463F-B222-5F41D934075C}" type="pres">
      <dgm:prSet presAssocID="{40837329-6E08-4EB8-B3B1-0FADAE9C1C9E}" presName="sp" presStyleCnt="0"/>
      <dgm:spPr/>
    </dgm:pt>
    <dgm:pt modelId="{CE48385E-FF93-41B2-B364-A3661523F758}" type="pres">
      <dgm:prSet presAssocID="{9CF99645-5705-4C3C-8A80-75AD41161261}" presName="composite" presStyleCnt="0"/>
      <dgm:spPr/>
    </dgm:pt>
    <dgm:pt modelId="{F749B99B-3649-4D16-A390-DC5CDC8A8AE4}" type="pres">
      <dgm:prSet presAssocID="{9CF99645-5705-4C3C-8A80-75AD41161261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04675A45-74D0-4726-A090-7CD59185340C}" type="pres">
      <dgm:prSet presAssocID="{9CF99645-5705-4C3C-8A80-75AD41161261}" presName="descendantText" presStyleLbl="alignAcc1" presStyleIdx="1" presStyleCnt="3" custScaleY="204379">
        <dgm:presLayoutVars>
          <dgm:bulletEnabled val="1"/>
        </dgm:presLayoutVars>
      </dgm:prSet>
      <dgm:spPr/>
    </dgm:pt>
    <dgm:pt modelId="{1786F148-F4C1-43FF-BA2E-DB6D6BE9F4BB}" type="pres">
      <dgm:prSet presAssocID="{A3A3B965-AA41-4A2D-ABAC-D10B65535ED8}" presName="sp" presStyleCnt="0"/>
      <dgm:spPr/>
    </dgm:pt>
    <dgm:pt modelId="{9FFBD124-229E-4C3C-BF93-7452DD7180CB}" type="pres">
      <dgm:prSet presAssocID="{35CACCA6-78A0-4ADE-AA0A-0C1B89F0B220}" presName="composite" presStyleCnt="0"/>
      <dgm:spPr/>
    </dgm:pt>
    <dgm:pt modelId="{FE6D9657-F2AA-41AD-AB76-B8CC4B1F36BD}" type="pres">
      <dgm:prSet presAssocID="{35CACCA6-78A0-4ADE-AA0A-0C1B89F0B220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A5B15267-190A-45AE-AE75-1E176FCDD155}" type="pres">
      <dgm:prSet presAssocID="{35CACCA6-78A0-4ADE-AA0A-0C1B89F0B220}" presName="descendantText" presStyleLbl="alignAcc1" presStyleIdx="2" presStyleCnt="3" custScaleY="147002">
        <dgm:presLayoutVars>
          <dgm:bulletEnabled val="1"/>
        </dgm:presLayoutVars>
      </dgm:prSet>
      <dgm:spPr/>
    </dgm:pt>
  </dgm:ptLst>
  <dgm:cxnLst>
    <dgm:cxn modelId="{1CB9E30D-C3E4-4CC5-95FF-86560B86227D}" srcId="{9CF99645-5705-4C3C-8A80-75AD41161261}" destId="{3CFCEA68-C7CC-4556-BD26-6BD2F62BF167}" srcOrd="0" destOrd="0" parTransId="{3E216D09-3BBE-479D-BF4E-73A9E9A47390}" sibTransId="{8162F9A3-4F9A-4FDF-ADC9-CAED277CDF6C}"/>
    <dgm:cxn modelId="{475C600E-3E97-48FA-8D8E-331555BD29E4}" srcId="{9CF99645-5705-4C3C-8A80-75AD41161261}" destId="{16F66DD7-438F-4B82-949C-1C0084F35F77}" srcOrd="3" destOrd="0" parTransId="{A2106005-212D-49C5-A014-B48655E05E46}" sibTransId="{97507B00-421A-465C-9751-207471A85132}"/>
    <dgm:cxn modelId="{D4D14330-0425-497C-AF30-3A1929FBB335}" srcId="{ECACAF2B-7E20-4315-9E80-11A0A8EAC592}" destId="{9CF99645-5705-4C3C-8A80-75AD41161261}" srcOrd="1" destOrd="0" parTransId="{B5FC84C0-46C9-446B-982B-DDE638BA5C13}" sibTransId="{A3A3B965-AA41-4A2D-ABAC-D10B65535ED8}"/>
    <dgm:cxn modelId="{171D9930-6B29-446F-8655-777AE0CFE2B6}" srcId="{9CCEB8AD-2A21-4719-879A-1CD404BB1278}" destId="{08BA086C-FF5B-47A7-B76E-BD6BEEE294E7}" srcOrd="0" destOrd="0" parTransId="{498986B0-06CE-4CF3-B728-9E477E55EFD3}" sibTransId="{9947A2D0-9C2D-447D-83DB-0623CE12082B}"/>
    <dgm:cxn modelId="{5A7E675B-ABD7-49B7-87F2-2ADFCF716C72}" srcId="{9CF99645-5705-4C3C-8A80-75AD41161261}" destId="{AF8CD946-386B-4C1E-9129-C082AF937116}" srcOrd="2" destOrd="0" parTransId="{6698BB21-02FA-4E1A-BF21-28693130002F}" sibTransId="{4F426349-1C35-4AD0-82F1-3D9A6E12627D}"/>
    <dgm:cxn modelId="{EB7E1E5C-8BCC-4CE4-816C-7B06C3397BCD}" type="presOf" srcId="{F08F9C5A-D53C-4939-A9BC-3541E35E70B8}" destId="{A5B15267-190A-45AE-AE75-1E176FCDD155}" srcOrd="0" destOrd="1" presId="urn:microsoft.com/office/officeart/2005/8/layout/chevron2"/>
    <dgm:cxn modelId="{E900BC66-B3DC-4D68-AD1A-8BA437DB6474}" type="presOf" srcId="{9CF99645-5705-4C3C-8A80-75AD41161261}" destId="{F749B99B-3649-4D16-A390-DC5CDC8A8AE4}" srcOrd="0" destOrd="0" presId="urn:microsoft.com/office/officeart/2005/8/layout/chevron2"/>
    <dgm:cxn modelId="{B2201968-46BB-436F-8C0F-C115E2AB7E3A}" type="presOf" srcId="{5037C2B4-CAA9-4D8B-A186-3CC31A17482E}" destId="{04675A45-74D0-4726-A090-7CD59185340C}" srcOrd="0" destOrd="1" presId="urn:microsoft.com/office/officeart/2005/8/layout/chevron2"/>
    <dgm:cxn modelId="{D1C95D6B-8DB4-4374-A03D-9CD37C671F5B}" srcId="{ECACAF2B-7E20-4315-9E80-11A0A8EAC592}" destId="{9CCEB8AD-2A21-4719-879A-1CD404BB1278}" srcOrd="0" destOrd="0" parTransId="{B4A75AB7-3804-40FA-9605-DDBEC10D6531}" sibTransId="{40837329-6E08-4EB8-B3B1-0FADAE9C1C9E}"/>
    <dgm:cxn modelId="{46879156-7E7A-4A6E-8C84-61F9C800EE22}" type="presOf" srcId="{35CACCA6-78A0-4ADE-AA0A-0C1B89F0B220}" destId="{FE6D9657-F2AA-41AD-AB76-B8CC4B1F36BD}" srcOrd="0" destOrd="0" presId="urn:microsoft.com/office/officeart/2005/8/layout/chevron2"/>
    <dgm:cxn modelId="{EE7B9E58-ACA4-4B60-9925-911609A56D60}" type="presOf" srcId="{10497CFA-866B-4CAE-938E-64F8BB45C02F}" destId="{A5B15267-190A-45AE-AE75-1E176FCDD155}" srcOrd="0" destOrd="0" presId="urn:microsoft.com/office/officeart/2005/8/layout/chevron2"/>
    <dgm:cxn modelId="{63DD4F7C-B548-4C54-8933-2B85EC14A5CB}" type="presOf" srcId="{8B604EC5-3210-4406-9A07-555CA4FD20B5}" destId="{D6F8E3E9-987F-4028-9338-7B775E0BFFF9}" srcOrd="0" destOrd="1" presId="urn:microsoft.com/office/officeart/2005/8/layout/chevron2"/>
    <dgm:cxn modelId="{5892998A-C70D-4C30-B82B-FCC50CDC9905}" type="presOf" srcId="{AF8CD946-386B-4C1E-9129-C082AF937116}" destId="{04675A45-74D0-4726-A090-7CD59185340C}" srcOrd="0" destOrd="2" presId="urn:microsoft.com/office/officeart/2005/8/layout/chevron2"/>
    <dgm:cxn modelId="{01375F8B-A176-459E-AC28-1724D3E02FA5}" type="presOf" srcId="{16F66DD7-438F-4B82-949C-1C0084F35F77}" destId="{04675A45-74D0-4726-A090-7CD59185340C}" srcOrd="0" destOrd="3" presId="urn:microsoft.com/office/officeart/2005/8/layout/chevron2"/>
    <dgm:cxn modelId="{FC78D69F-C5E0-4CCB-9B3C-D27BD1C8224E}" type="presOf" srcId="{9CCEB8AD-2A21-4719-879A-1CD404BB1278}" destId="{3328E348-55BA-40A5-BD18-CDBF793BFB03}" srcOrd="0" destOrd="0" presId="urn:microsoft.com/office/officeart/2005/8/layout/chevron2"/>
    <dgm:cxn modelId="{567264A0-F7A8-4102-8C0E-F19C19CB3D79}" srcId="{9CCEB8AD-2A21-4719-879A-1CD404BB1278}" destId="{8B604EC5-3210-4406-9A07-555CA4FD20B5}" srcOrd="1" destOrd="0" parTransId="{E6090826-CFED-48A5-9EDD-78585A07702C}" sibTransId="{9C7DDC89-A438-4BC6-B9F1-F594C223F900}"/>
    <dgm:cxn modelId="{F6803FA4-D861-4C73-B1B1-823BBCC91C41}" srcId="{35CACCA6-78A0-4ADE-AA0A-0C1B89F0B220}" destId="{10497CFA-866B-4CAE-938E-64F8BB45C02F}" srcOrd="0" destOrd="0" parTransId="{0BD03A89-BE9F-475B-8F16-4F32916B5E36}" sibTransId="{B2B572DF-BD67-4261-A86E-E28BD7A33442}"/>
    <dgm:cxn modelId="{54A2D0AF-68D2-4854-BB87-C2C485E5972D}" type="presOf" srcId="{08BA086C-FF5B-47A7-B76E-BD6BEEE294E7}" destId="{D6F8E3E9-987F-4028-9338-7B775E0BFFF9}" srcOrd="0" destOrd="0" presId="urn:microsoft.com/office/officeart/2005/8/layout/chevron2"/>
    <dgm:cxn modelId="{783368D1-9F77-42E1-8A46-D1028DDB5864}" srcId="{ECACAF2B-7E20-4315-9E80-11A0A8EAC592}" destId="{35CACCA6-78A0-4ADE-AA0A-0C1B89F0B220}" srcOrd="2" destOrd="0" parTransId="{993D35EE-6DBF-43F6-AD75-CD5A27EC9DEE}" sibTransId="{90050EA7-E608-48F5-AB5F-CFFC2020E78C}"/>
    <dgm:cxn modelId="{B151F5DF-5AB3-41A5-B00A-E4CAD4F86AB7}" srcId="{35CACCA6-78A0-4ADE-AA0A-0C1B89F0B220}" destId="{F08F9C5A-D53C-4939-A9BC-3541E35E70B8}" srcOrd="1" destOrd="0" parTransId="{1DC8DC31-4877-432C-8866-802556E24F17}" sibTransId="{48664444-49D6-4F2B-8A3E-A6BF4BCCA1D7}"/>
    <dgm:cxn modelId="{2DA77AEB-074E-40E7-A63D-7BF3E9037E09}" type="presOf" srcId="{ECACAF2B-7E20-4315-9E80-11A0A8EAC592}" destId="{C4BBE56B-1BF4-43DD-916C-429334BFB137}" srcOrd="0" destOrd="0" presId="urn:microsoft.com/office/officeart/2005/8/layout/chevron2"/>
    <dgm:cxn modelId="{99173DED-38F2-4E74-8012-4DDA4AC89B23}" type="presOf" srcId="{3CFCEA68-C7CC-4556-BD26-6BD2F62BF167}" destId="{04675A45-74D0-4726-A090-7CD59185340C}" srcOrd="0" destOrd="0" presId="urn:microsoft.com/office/officeart/2005/8/layout/chevron2"/>
    <dgm:cxn modelId="{D1AE6EF5-4519-4E51-A30B-E0AAC6272A2E}" srcId="{9CF99645-5705-4C3C-8A80-75AD41161261}" destId="{5037C2B4-CAA9-4D8B-A186-3CC31A17482E}" srcOrd="1" destOrd="0" parTransId="{7A3A70B3-9C84-4891-AEEB-116A1B5A8D9D}" sibTransId="{33DC2942-E55E-497A-9ADE-DA9325C8616F}"/>
    <dgm:cxn modelId="{302D5F26-5EE7-499C-833C-FF08790DCAAE}" type="presParOf" srcId="{C4BBE56B-1BF4-43DD-916C-429334BFB137}" destId="{7CE74101-21A9-41AB-9A52-F4DD04E6E2AC}" srcOrd="0" destOrd="0" presId="urn:microsoft.com/office/officeart/2005/8/layout/chevron2"/>
    <dgm:cxn modelId="{1A7E390F-97BE-430E-8A7E-6B60CBE5B521}" type="presParOf" srcId="{7CE74101-21A9-41AB-9A52-F4DD04E6E2AC}" destId="{3328E348-55BA-40A5-BD18-CDBF793BFB03}" srcOrd="0" destOrd="0" presId="urn:microsoft.com/office/officeart/2005/8/layout/chevron2"/>
    <dgm:cxn modelId="{D48E2BF4-81BF-4E34-92ED-FFBE146FB2E5}" type="presParOf" srcId="{7CE74101-21A9-41AB-9A52-F4DD04E6E2AC}" destId="{D6F8E3E9-987F-4028-9338-7B775E0BFFF9}" srcOrd="1" destOrd="0" presId="urn:microsoft.com/office/officeart/2005/8/layout/chevron2"/>
    <dgm:cxn modelId="{9107DB2A-8138-4799-96DD-B1AB625330E0}" type="presParOf" srcId="{C4BBE56B-1BF4-43DD-916C-429334BFB137}" destId="{F29856B7-86E0-463F-B222-5F41D934075C}" srcOrd="1" destOrd="0" presId="urn:microsoft.com/office/officeart/2005/8/layout/chevron2"/>
    <dgm:cxn modelId="{01856146-6882-4ED0-A609-BB2840D91BDE}" type="presParOf" srcId="{C4BBE56B-1BF4-43DD-916C-429334BFB137}" destId="{CE48385E-FF93-41B2-B364-A3661523F758}" srcOrd="2" destOrd="0" presId="urn:microsoft.com/office/officeart/2005/8/layout/chevron2"/>
    <dgm:cxn modelId="{1FCFA50F-CD0A-495C-8E27-434BCEC01710}" type="presParOf" srcId="{CE48385E-FF93-41B2-B364-A3661523F758}" destId="{F749B99B-3649-4D16-A390-DC5CDC8A8AE4}" srcOrd="0" destOrd="0" presId="urn:microsoft.com/office/officeart/2005/8/layout/chevron2"/>
    <dgm:cxn modelId="{F8175119-E364-4B50-8A30-EAE939BBD93E}" type="presParOf" srcId="{CE48385E-FF93-41B2-B364-A3661523F758}" destId="{04675A45-74D0-4726-A090-7CD59185340C}" srcOrd="1" destOrd="0" presId="urn:microsoft.com/office/officeart/2005/8/layout/chevron2"/>
    <dgm:cxn modelId="{C80FE805-8186-4F75-AC0A-3F0B0CDCF81F}" type="presParOf" srcId="{C4BBE56B-1BF4-43DD-916C-429334BFB137}" destId="{1786F148-F4C1-43FF-BA2E-DB6D6BE9F4BB}" srcOrd="3" destOrd="0" presId="urn:microsoft.com/office/officeart/2005/8/layout/chevron2"/>
    <dgm:cxn modelId="{0D7811D7-38BB-496D-B687-BE52510C1835}" type="presParOf" srcId="{C4BBE56B-1BF4-43DD-916C-429334BFB137}" destId="{9FFBD124-229E-4C3C-BF93-7452DD7180CB}" srcOrd="4" destOrd="0" presId="urn:microsoft.com/office/officeart/2005/8/layout/chevron2"/>
    <dgm:cxn modelId="{8280C450-1093-4C9F-964A-55D87C36BDD6}" type="presParOf" srcId="{9FFBD124-229E-4C3C-BF93-7452DD7180CB}" destId="{FE6D9657-F2AA-41AD-AB76-B8CC4B1F36BD}" srcOrd="0" destOrd="0" presId="urn:microsoft.com/office/officeart/2005/8/layout/chevron2"/>
    <dgm:cxn modelId="{2EB8EF2B-BD10-4693-A2BB-CACE98D4CF68}" type="presParOf" srcId="{9FFBD124-229E-4C3C-BF93-7452DD7180CB}" destId="{A5B15267-190A-45AE-AE75-1E176FCDD155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28E348-55BA-40A5-BD18-CDBF793BFB03}">
      <dsp:nvSpPr>
        <dsp:cNvPr id="0" name=""/>
        <dsp:cNvSpPr/>
      </dsp:nvSpPr>
      <dsp:spPr>
        <a:xfrm rot="5400000">
          <a:off x="-230207" y="232992"/>
          <a:ext cx="1534717" cy="107430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000" kern="1200" dirty="0"/>
            <a:t>01</a:t>
          </a:r>
        </a:p>
      </dsp:txBody>
      <dsp:txXfrm rot="-5400000">
        <a:off x="1" y="539935"/>
        <a:ext cx="1074302" cy="460415"/>
      </dsp:txXfrm>
    </dsp:sp>
    <dsp:sp modelId="{D6F8E3E9-987F-4028-9338-7B775E0BFFF9}">
      <dsp:nvSpPr>
        <dsp:cNvPr id="0" name=""/>
        <dsp:cNvSpPr/>
      </dsp:nvSpPr>
      <dsp:spPr>
        <a:xfrm rot="5400000">
          <a:off x="4430855" y="-3353769"/>
          <a:ext cx="997566" cy="771067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>
              <a:latin typeface="Arial" pitchFamily="34" charset="0"/>
              <a:cs typeface="Arial" pitchFamily="34" charset="0"/>
            </a:rPr>
            <a:t>Расходы по функциональной группе 01 «Государственные услуги общего характера» на 2026</a:t>
          </a:r>
          <a:r>
            <a:rPr lang="en-US" sz="2000" kern="1200" dirty="0">
              <a:latin typeface="Arial" pitchFamily="34" charset="0"/>
              <a:cs typeface="Arial" pitchFamily="34" charset="0"/>
            </a:rPr>
            <a:t> </a:t>
          </a:r>
          <a:r>
            <a:rPr lang="ru-RU" sz="2000" kern="1200" dirty="0">
              <a:latin typeface="Arial" pitchFamily="34" charset="0"/>
              <a:cs typeface="Arial" pitchFamily="34" charset="0"/>
            </a:rPr>
            <a:t>год предусмотрены в сумме </a:t>
          </a:r>
          <a:r>
            <a:rPr lang="en-US" sz="2400" kern="1200" dirty="0">
              <a:solidFill>
                <a:srgbClr val="FF0000"/>
              </a:solidFill>
              <a:latin typeface="Arial" pitchFamily="34" charset="0"/>
              <a:cs typeface="Arial" pitchFamily="34" charset="0"/>
            </a:rPr>
            <a:t>4</a:t>
          </a:r>
          <a:r>
            <a:rPr lang="ru-RU" sz="2400" kern="1200" dirty="0">
              <a:solidFill>
                <a:srgbClr val="FF0000"/>
              </a:solidFill>
              <a:latin typeface="Arial" pitchFamily="34" charset="0"/>
              <a:cs typeface="Arial" pitchFamily="34" charset="0"/>
            </a:rPr>
            <a:t>6059,0 </a:t>
          </a:r>
          <a:r>
            <a:rPr lang="ru-RU" sz="2000" kern="1200" dirty="0">
              <a:latin typeface="Arial" pitchFamily="34" charset="0"/>
              <a:cs typeface="Arial" pitchFamily="34" charset="0"/>
            </a:rPr>
            <a:t>тыс. тенге.   </a:t>
          </a:r>
        </a:p>
      </dsp:txBody>
      <dsp:txXfrm rot="-5400000">
        <a:off x="1074302" y="51481"/>
        <a:ext cx="7661976" cy="900172"/>
      </dsp:txXfrm>
    </dsp:sp>
    <dsp:sp modelId="{F749B99B-3649-4D16-A390-DC5CDC8A8AE4}">
      <dsp:nvSpPr>
        <dsp:cNvPr id="0" name=""/>
        <dsp:cNvSpPr/>
      </dsp:nvSpPr>
      <dsp:spPr>
        <a:xfrm rot="5400000">
          <a:off x="-230207" y="1849063"/>
          <a:ext cx="1534717" cy="107430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000" kern="1200" dirty="0"/>
            <a:t>001</a:t>
          </a:r>
        </a:p>
      </dsp:txBody>
      <dsp:txXfrm rot="-5400000">
        <a:off x="1" y="2156006"/>
        <a:ext cx="1074302" cy="460415"/>
      </dsp:txXfrm>
    </dsp:sp>
    <dsp:sp modelId="{04675A45-74D0-4726-A090-7CD59185340C}">
      <dsp:nvSpPr>
        <dsp:cNvPr id="0" name=""/>
        <dsp:cNvSpPr/>
      </dsp:nvSpPr>
      <dsp:spPr>
        <a:xfrm rot="5400000">
          <a:off x="4176516" y="-1737697"/>
          <a:ext cx="1506245" cy="771067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latin typeface="Arial" pitchFamily="34" charset="0"/>
              <a:cs typeface="Arial" pitchFamily="34" charset="0"/>
            </a:rPr>
            <a:t>По программе 124 001 «Услуги по обеспечению деятельности акима района в городе, города районного значения, поселка, села, сельского округа» в сумме </a:t>
          </a:r>
          <a:r>
            <a:rPr lang="ru-RU" sz="2000" kern="1200" dirty="0">
              <a:solidFill>
                <a:srgbClr val="FF0000"/>
              </a:solidFill>
              <a:latin typeface="Arial" pitchFamily="34" charset="0"/>
              <a:cs typeface="Arial" pitchFamily="34" charset="0"/>
            </a:rPr>
            <a:t>46059,0 </a:t>
          </a:r>
          <a:r>
            <a:rPr lang="ru-RU" sz="1800" kern="1200" dirty="0">
              <a:latin typeface="Arial" pitchFamily="34" charset="0"/>
              <a:cs typeface="Arial" pitchFamily="34" charset="0"/>
            </a:rPr>
            <a:t>тыс. тенге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/>
            <a:t>Содержание </a:t>
          </a:r>
          <a:r>
            <a:rPr lang="en-US" sz="1500" kern="1200" dirty="0"/>
            <a:t>6</a:t>
          </a:r>
          <a:r>
            <a:rPr lang="ru-RU" sz="1500" kern="1200" dirty="0"/>
            <a:t> государственных служащих и </a:t>
          </a:r>
          <a:r>
            <a:rPr lang="en-US" sz="1500" kern="1200" dirty="0"/>
            <a:t>8</a:t>
          </a:r>
          <a:r>
            <a:rPr lang="ru-RU" sz="1500" kern="1200" dirty="0"/>
            <a:t>,5 работников по договору , фонд заработной платы  и отчислений , коммунальные услуги, приобретение ГСМ и прочих товаров, прочие услуги и работы. </a:t>
          </a:r>
        </a:p>
      </dsp:txBody>
      <dsp:txXfrm rot="-5400000">
        <a:off x="1074303" y="1438045"/>
        <a:ext cx="7637144" cy="1359187"/>
      </dsp:txXfrm>
    </dsp:sp>
    <dsp:sp modelId="{FE6D9657-F2AA-41AD-AB76-B8CC4B1F36BD}">
      <dsp:nvSpPr>
        <dsp:cNvPr id="0" name=""/>
        <dsp:cNvSpPr/>
      </dsp:nvSpPr>
      <dsp:spPr>
        <a:xfrm rot="5400000">
          <a:off x="-230207" y="3445233"/>
          <a:ext cx="1534717" cy="107430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000" kern="1200" dirty="0"/>
            <a:t>022</a:t>
          </a:r>
        </a:p>
      </dsp:txBody>
      <dsp:txXfrm rot="-5400000">
        <a:off x="1" y="3752176"/>
        <a:ext cx="1074302" cy="460415"/>
      </dsp:txXfrm>
    </dsp:sp>
    <dsp:sp modelId="{A5B15267-190A-45AE-AE75-1E176FCDD155}">
      <dsp:nvSpPr>
        <dsp:cNvPr id="0" name=""/>
        <dsp:cNvSpPr/>
      </dsp:nvSpPr>
      <dsp:spPr>
        <a:xfrm rot="5400000">
          <a:off x="4196417" y="-141527"/>
          <a:ext cx="1466442" cy="771067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latin typeface="Arial" pitchFamily="34" charset="0"/>
              <a:cs typeface="Arial" pitchFamily="34" charset="0"/>
            </a:rPr>
            <a:t>По программе 124 022 «Капитальные расходы государственного органа » в сумме 0,0 тыс. тенге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/>
            <a:t>Приобретение основных средств не предусмотрено</a:t>
          </a:r>
        </a:p>
      </dsp:txBody>
      <dsp:txXfrm rot="-5400000">
        <a:off x="1074302" y="3052174"/>
        <a:ext cx="7639087" cy="132327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28E348-55BA-40A5-BD18-CDBF793BFB03}">
      <dsp:nvSpPr>
        <dsp:cNvPr id="0" name=""/>
        <dsp:cNvSpPr/>
      </dsp:nvSpPr>
      <dsp:spPr>
        <a:xfrm rot="5400000">
          <a:off x="-318926" y="431643"/>
          <a:ext cx="1921452" cy="134501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700" kern="1200" dirty="0"/>
            <a:t>006</a:t>
          </a:r>
        </a:p>
      </dsp:txBody>
      <dsp:txXfrm rot="-5400000">
        <a:off x="-30708" y="815933"/>
        <a:ext cx="1345016" cy="576436"/>
      </dsp:txXfrm>
    </dsp:sp>
    <dsp:sp modelId="{D6F8E3E9-987F-4028-9338-7B775E0BFFF9}">
      <dsp:nvSpPr>
        <dsp:cNvPr id="0" name=""/>
        <dsp:cNvSpPr/>
      </dsp:nvSpPr>
      <dsp:spPr>
        <a:xfrm rot="5400000">
          <a:off x="4269259" y="-2952082"/>
          <a:ext cx="1530056" cy="743995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>
              <a:latin typeface="Arial" pitchFamily="34" charset="0"/>
              <a:cs typeface="Arial" pitchFamily="34" charset="0"/>
            </a:rPr>
            <a:t>По программе 006 «Поддержка культурно-досуговой работы на местном уровне» в сумме 200,0 тыс. тенге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/>
            <a:t>Приобретение грамот, благодарственных писем  и наград для проведения мероприятий</a:t>
          </a:r>
        </a:p>
      </dsp:txBody>
      <dsp:txXfrm rot="-5400000">
        <a:off x="1314308" y="77560"/>
        <a:ext cx="7365268" cy="1380674"/>
      </dsp:txXfrm>
    </dsp:sp>
    <dsp:sp modelId="{F749B99B-3649-4D16-A390-DC5CDC8A8AE4}">
      <dsp:nvSpPr>
        <dsp:cNvPr id="0" name=""/>
        <dsp:cNvSpPr/>
      </dsp:nvSpPr>
      <dsp:spPr>
        <a:xfrm rot="5400000">
          <a:off x="-318926" y="2252328"/>
          <a:ext cx="1921452" cy="134501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700" kern="1200" dirty="0"/>
            <a:t> 028</a:t>
          </a:r>
        </a:p>
      </dsp:txBody>
      <dsp:txXfrm rot="-5400000">
        <a:off x="-30708" y="2636618"/>
        <a:ext cx="1345016" cy="576436"/>
      </dsp:txXfrm>
    </dsp:sp>
    <dsp:sp modelId="{04675A45-74D0-4726-A090-7CD59185340C}">
      <dsp:nvSpPr>
        <dsp:cNvPr id="0" name=""/>
        <dsp:cNvSpPr/>
      </dsp:nvSpPr>
      <dsp:spPr>
        <a:xfrm rot="5400000">
          <a:off x="4245879" y="-1197260"/>
          <a:ext cx="1576817" cy="756279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/>
            <a:t>По программе 028 «Проведение физкультурно-оздоровительных и спортивных мероприятий  на местном уровне» в сумме 200,0 тыс. тенге</a:t>
          </a:r>
          <a:endParaRPr lang="ru-KZ" sz="20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/>
            <a:t>Приобретение грамот, благодарственных писем  и наград для проведения мероприятий</a:t>
          </a:r>
          <a:endParaRPr lang="ru-KZ" sz="1400" kern="1200" dirty="0"/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KZ" sz="2600" kern="1200" dirty="0"/>
        </a:p>
      </dsp:txBody>
      <dsp:txXfrm rot="-5400000">
        <a:off x="1252892" y="1872701"/>
        <a:ext cx="7485818" cy="142286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28E348-55BA-40A5-BD18-CDBF793BFB03}">
      <dsp:nvSpPr>
        <dsp:cNvPr id="0" name=""/>
        <dsp:cNvSpPr/>
      </dsp:nvSpPr>
      <dsp:spPr>
        <a:xfrm rot="5400000">
          <a:off x="-334273" y="307258"/>
          <a:ext cx="2025776" cy="141804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900" kern="1200" dirty="0">
              <a:solidFill>
                <a:srgbClr val="FF0000"/>
              </a:solidFill>
            </a:rPr>
            <a:t>07</a:t>
          </a:r>
        </a:p>
      </dsp:txBody>
      <dsp:txXfrm rot="-5400000">
        <a:off x="-30406" y="712414"/>
        <a:ext cx="1418043" cy="607733"/>
      </dsp:txXfrm>
    </dsp:sp>
    <dsp:sp modelId="{D6F8E3E9-987F-4028-9338-7B775E0BFFF9}">
      <dsp:nvSpPr>
        <dsp:cNvPr id="0" name=""/>
        <dsp:cNvSpPr/>
      </dsp:nvSpPr>
      <dsp:spPr>
        <a:xfrm rot="5400000">
          <a:off x="4489528" y="-3086605"/>
          <a:ext cx="1204698" cy="7377909"/>
        </a:xfrm>
        <a:prstGeom prst="round2SameRect">
          <a:avLst/>
        </a:prstGeom>
        <a:solidFill>
          <a:schemeClr val="tx2">
            <a:lumMod val="40000"/>
            <a:lumOff val="6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>
              <a:latin typeface="Arial" pitchFamily="34" charset="0"/>
              <a:cs typeface="Arial" pitchFamily="34" charset="0"/>
            </a:rPr>
            <a:t>Расходы по функциональной группе 07 «</a:t>
          </a:r>
          <a:r>
            <a:rPr lang="ru-RU" sz="2000" kern="1200" dirty="0" err="1">
              <a:latin typeface="Arial" pitchFamily="34" charset="0"/>
              <a:cs typeface="Arial" pitchFamily="34" charset="0"/>
            </a:rPr>
            <a:t>Жилищно</a:t>
          </a:r>
          <a:r>
            <a:rPr lang="ru-RU" sz="2000" kern="1200" dirty="0">
              <a:latin typeface="Arial" pitchFamily="34" charset="0"/>
              <a:cs typeface="Arial" pitchFamily="34" charset="0"/>
            </a:rPr>
            <a:t> - коммунальное хозяйство» предусмотрены в сумме   7532,0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KZ" sz="2000" kern="1200" dirty="0">
            <a:latin typeface="Arial" pitchFamily="34" charset="0"/>
            <a:cs typeface="Arial" pitchFamily="34" charset="0"/>
          </a:endParaRPr>
        </a:p>
      </dsp:txBody>
      <dsp:txXfrm rot="-5400000">
        <a:off x="1402923" y="58809"/>
        <a:ext cx="7319100" cy="1087080"/>
      </dsp:txXfrm>
    </dsp:sp>
    <dsp:sp modelId="{F749B99B-3649-4D16-A390-DC5CDC8A8AE4}">
      <dsp:nvSpPr>
        <dsp:cNvPr id="0" name=""/>
        <dsp:cNvSpPr/>
      </dsp:nvSpPr>
      <dsp:spPr>
        <a:xfrm rot="5400000">
          <a:off x="-334273" y="2163130"/>
          <a:ext cx="2025776" cy="141804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 dirty="0"/>
            <a:t>014</a:t>
          </a:r>
          <a:endParaRPr lang="ru-RU" sz="3900" kern="1200" dirty="0"/>
        </a:p>
      </dsp:txBody>
      <dsp:txXfrm rot="-5400000">
        <a:off x="-30406" y="2568286"/>
        <a:ext cx="1418043" cy="607733"/>
      </dsp:txXfrm>
    </dsp:sp>
    <dsp:sp modelId="{04675A45-74D0-4726-A090-7CD59185340C}">
      <dsp:nvSpPr>
        <dsp:cNvPr id="0" name=""/>
        <dsp:cNvSpPr/>
      </dsp:nvSpPr>
      <dsp:spPr>
        <a:xfrm rot="5400000">
          <a:off x="4303553" y="-1231326"/>
          <a:ext cx="1535098" cy="748856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KZ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/>
            <a:t>По программе 014 «Организация водоснабжения населенных пунктов» предусмотрено 1302,0 тыс. тенге.</a:t>
          </a:r>
          <a:endParaRPr lang="ru-KZ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/>
            <a:t>Текущий ремонт  водопроводных сетей, лабораторные исследования и дезинфекция воды.</a:t>
          </a:r>
          <a:endParaRPr lang="ru-KZ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KZ" sz="2000" kern="1200" dirty="0"/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KZ" sz="2600" kern="1200" dirty="0"/>
        </a:p>
      </dsp:txBody>
      <dsp:txXfrm rot="-5400000">
        <a:off x="1326823" y="1820341"/>
        <a:ext cx="7413623" cy="138522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28E348-55BA-40A5-BD18-CDBF793BFB03}">
      <dsp:nvSpPr>
        <dsp:cNvPr id="0" name=""/>
        <dsp:cNvSpPr/>
      </dsp:nvSpPr>
      <dsp:spPr>
        <a:xfrm rot="5400000">
          <a:off x="-325902" y="300740"/>
          <a:ext cx="1968872" cy="137821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800" kern="1200" dirty="0">
              <a:solidFill>
                <a:srgbClr val="FF0000"/>
              </a:solidFill>
            </a:rPr>
            <a:t>07</a:t>
          </a:r>
        </a:p>
      </dsp:txBody>
      <dsp:txXfrm rot="-5400000">
        <a:off x="-30571" y="694514"/>
        <a:ext cx="1378210" cy="590662"/>
      </dsp:txXfrm>
    </dsp:sp>
    <dsp:sp modelId="{D6F8E3E9-987F-4028-9338-7B775E0BFFF9}">
      <dsp:nvSpPr>
        <dsp:cNvPr id="0" name=""/>
        <dsp:cNvSpPr/>
      </dsp:nvSpPr>
      <dsp:spPr>
        <a:xfrm rot="5400000">
          <a:off x="4490627" y="-3123471"/>
          <a:ext cx="1170858" cy="7417801"/>
        </a:xfrm>
        <a:prstGeom prst="round2SameRect">
          <a:avLst/>
        </a:prstGeom>
        <a:solidFill>
          <a:schemeClr val="tx2">
            <a:lumMod val="40000"/>
            <a:lumOff val="6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>
              <a:latin typeface="Arial" pitchFamily="34" charset="0"/>
              <a:cs typeface="Arial" pitchFamily="34" charset="0"/>
            </a:rPr>
            <a:t>Расходы по функциональной группе 07 «</a:t>
          </a:r>
          <a:r>
            <a:rPr lang="ru-RU" sz="2000" kern="1200" dirty="0" err="1">
              <a:latin typeface="Arial" pitchFamily="34" charset="0"/>
              <a:cs typeface="Arial" pitchFamily="34" charset="0"/>
            </a:rPr>
            <a:t>Жилищно</a:t>
          </a:r>
          <a:r>
            <a:rPr lang="ru-RU" sz="2000" kern="1200" dirty="0">
              <a:latin typeface="Arial" pitchFamily="34" charset="0"/>
              <a:cs typeface="Arial" pitchFamily="34" charset="0"/>
            </a:rPr>
            <a:t> - коммунальное хозяйство» предусмотрены в сумме   </a:t>
          </a:r>
          <a:r>
            <a:rPr lang="en-US" sz="2000" kern="1200" dirty="0">
              <a:latin typeface="Arial" pitchFamily="34" charset="0"/>
              <a:cs typeface="Arial" pitchFamily="34" charset="0"/>
            </a:rPr>
            <a:t>7532</a:t>
          </a:r>
          <a:r>
            <a:rPr lang="ru-RU" sz="2000" kern="1200" dirty="0">
              <a:latin typeface="Arial" pitchFamily="34" charset="0"/>
              <a:cs typeface="Arial" pitchFamily="34" charset="0"/>
            </a:rPr>
            <a:t>,0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KZ" sz="2000" kern="1200" dirty="0">
            <a:latin typeface="Arial" pitchFamily="34" charset="0"/>
            <a:cs typeface="Arial" pitchFamily="34" charset="0"/>
          </a:endParaRPr>
        </a:p>
      </dsp:txBody>
      <dsp:txXfrm rot="-5400000">
        <a:off x="1367156" y="57157"/>
        <a:ext cx="7360644" cy="1056544"/>
      </dsp:txXfrm>
    </dsp:sp>
    <dsp:sp modelId="{F749B99B-3649-4D16-A390-DC5CDC8A8AE4}">
      <dsp:nvSpPr>
        <dsp:cNvPr id="0" name=""/>
        <dsp:cNvSpPr/>
      </dsp:nvSpPr>
      <dsp:spPr>
        <a:xfrm rot="5400000">
          <a:off x="-325902" y="2209480"/>
          <a:ext cx="1968872" cy="137821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800" kern="1200" dirty="0"/>
            <a:t>008</a:t>
          </a:r>
        </a:p>
      </dsp:txBody>
      <dsp:txXfrm rot="-5400000">
        <a:off x="-30571" y="2603254"/>
        <a:ext cx="1378210" cy="590662"/>
      </dsp:txXfrm>
    </dsp:sp>
    <dsp:sp modelId="{04675A45-74D0-4726-A090-7CD59185340C}">
      <dsp:nvSpPr>
        <dsp:cNvPr id="0" name=""/>
        <dsp:cNvSpPr/>
      </dsp:nvSpPr>
      <dsp:spPr>
        <a:xfrm rot="5400000">
          <a:off x="4200034" y="-1215048"/>
          <a:ext cx="1701975" cy="752905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KZ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KZ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KZ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/>
            <a:t>По программе 008 «Освещение улиц населенных пунктов» предусмотрено  3460,0 тыс. тенге.</a:t>
          </a:r>
          <a:endParaRPr lang="ru-KZ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/>
            <a:t>Оплата электроэнергии уличного освещения  -162 светильника, текущий ремонт оборудования уличного освещения.</a:t>
          </a:r>
          <a:endParaRPr lang="ru-KZ" sz="2000" kern="1200" dirty="0"/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KZ" sz="2600" kern="1200" dirty="0"/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KZ" sz="2600" kern="1200" dirty="0"/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KZ" sz="2600" kern="1200" dirty="0"/>
        </a:p>
      </dsp:txBody>
      <dsp:txXfrm rot="-5400000">
        <a:off x="1286497" y="1781573"/>
        <a:ext cx="7445966" cy="153580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28E348-55BA-40A5-BD18-CDBF793BFB03}">
      <dsp:nvSpPr>
        <dsp:cNvPr id="0" name=""/>
        <dsp:cNvSpPr/>
      </dsp:nvSpPr>
      <dsp:spPr>
        <a:xfrm rot="5400000">
          <a:off x="-230973" y="281749"/>
          <a:ext cx="1539826" cy="107787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000" b="1" kern="1200" dirty="0">
              <a:solidFill>
                <a:srgbClr val="FF0000"/>
              </a:solidFill>
            </a:rPr>
            <a:t>07</a:t>
          </a:r>
        </a:p>
      </dsp:txBody>
      <dsp:txXfrm rot="-5400000">
        <a:off x="1" y="589714"/>
        <a:ext cx="1077878" cy="461948"/>
      </dsp:txXfrm>
    </dsp:sp>
    <dsp:sp modelId="{D6F8E3E9-987F-4028-9338-7B775E0BFFF9}">
      <dsp:nvSpPr>
        <dsp:cNvPr id="0" name=""/>
        <dsp:cNvSpPr/>
      </dsp:nvSpPr>
      <dsp:spPr>
        <a:xfrm rot="5400000">
          <a:off x="4358999" y="-3008790"/>
          <a:ext cx="1000887" cy="7018468"/>
        </a:xfrm>
        <a:prstGeom prst="round2SameRect">
          <a:avLst/>
        </a:prstGeom>
        <a:solidFill>
          <a:schemeClr val="tx2">
            <a:lumMod val="40000"/>
            <a:lumOff val="6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br>
            <a:rPr lang="ru-RU" sz="2000" kern="1200" dirty="0">
              <a:latin typeface="Arial" pitchFamily="34" charset="0"/>
              <a:cs typeface="Arial" pitchFamily="34" charset="0"/>
            </a:rPr>
          </a:br>
          <a:r>
            <a:rPr lang="ru-RU" sz="2000" kern="1200" dirty="0">
              <a:latin typeface="Arial" pitchFamily="34" charset="0"/>
              <a:cs typeface="Arial" pitchFamily="34" charset="0"/>
            </a:rPr>
            <a:t> </a:t>
          </a:r>
          <a:br>
            <a:rPr lang="ru-RU" sz="2000" kern="1200" dirty="0">
              <a:latin typeface="Arial" pitchFamily="34" charset="0"/>
              <a:cs typeface="Arial" pitchFamily="34" charset="0"/>
            </a:rPr>
          </a:br>
          <a:r>
            <a:rPr lang="ru-RU" sz="2000" kern="1200" dirty="0">
              <a:latin typeface="Arial" pitchFamily="34" charset="0"/>
              <a:cs typeface="Arial" pitchFamily="34" charset="0"/>
            </a:rPr>
            <a:t>Расходы по функциональной группе 07 «</a:t>
          </a:r>
          <a:r>
            <a:rPr lang="ru-RU" sz="2000" kern="1200" dirty="0" err="1">
              <a:latin typeface="Arial" pitchFamily="34" charset="0"/>
              <a:cs typeface="Arial" pitchFamily="34" charset="0"/>
            </a:rPr>
            <a:t>Жилищно</a:t>
          </a:r>
          <a:r>
            <a:rPr lang="ru-RU" sz="2000" kern="1200" dirty="0">
              <a:latin typeface="Arial" pitchFamily="34" charset="0"/>
              <a:cs typeface="Arial" pitchFamily="34" charset="0"/>
            </a:rPr>
            <a:t> - коммунальное хозяйство» предусмотрены в сумме   7532,0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KZ" sz="2000" kern="1200" dirty="0">
            <a:latin typeface="Arial" pitchFamily="34" charset="0"/>
            <a:cs typeface="Arial" pitchFamily="34" charset="0"/>
          </a:endParaRPr>
        </a:p>
      </dsp:txBody>
      <dsp:txXfrm rot="-5400000">
        <a:off x="1350209" y="48859"/>
        <a:ext cx="6969609" cy="903169"/>
      </dsp:txXfrm>
    </dsp:sp>
    <dsp:sp modelId="{F749B99B-3649-4D16-A390-DC5CDC8A8AE4}">
      <dsp:nvSpPr>
        <dsp:cNvPr id="0" name=""/>
        <dsp:cNvSpPr/>
      </dsp:nvSpPr>
      <dsp:spPr>
        <a:xfrm rot="5400000">
          <a:off x="-230973" y="2138055"/>
          <a:ext cx="1539826" cy="107787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000" kern="1200" dirty="0"/>
            <a:t>009</a:t>
          </a:r>
        </a:p>
      </dsp:txBody>
      <dsp:txXfrm rot="-5400000">
        <a:off x="1" y="2446020"/>
        <a:ext cx="1077878" cy="461948"/>
      </dsp:txXfrm>
    </dsp:sp>
    <dsp:sp modelId="{04675A45-74D0-4726-A090-7CD59185340C}">
      <dsp:nvSpPr>
        <dsp:cNvPr id="0" name=""/>
        <dsp:cNvSpPr/>
      </dsp:nvSpPr>
      <dsp:spPr>
        <a:xfrm rot="5400000">
          <a:off x="3908625" y="-1446024"/>
          <a:ext cx="2045603" cy="770709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latin typeface="Arial" pitchFamily="34" charset="0"/>
              <a:cs typeface="Arial" pitchFamily="34" charset="0"/>
            </a:rPr>
            <a:t>По программе 009 «Обеспечение санитарии населенных пунктов» предусмотрено  1050,0 тыс. тенге.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latin typeface="Arial" pitchFamily="34" charset="0"/>
              <a:cs typeface="Arial" pitchFamily="34" charset="0"/>
            </a:rPr>
            <a:t>Обслуживание контейнера для сбора ртутьсодержащих ламп ежеквартально.</a:t>
          </a:r>
          <a:endParaRPr lang="ru-KZ" sz="1800" kern="1200" dirty="0">
            <a:latin typeface="Arial" pitchFamily="34" charset="0"/>
            <a:cs typeface="Arial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latin typeface="Arial" pitchFamily="34" charset="0"/>
              <a:cs typeface="Arial" pitchFamily="34" charset="0"/>
            </a:rPr>
            <a:t>Рекультивация несанкционированных свалок в с. Самарканд, с. Тегисжол, с. Чкалово.</a:t>
          </a:r>
          <a:endParaRPr lang="ru-KZ" sz="1800" kern="1200" dirty="0">
            <a:latin typeface="Arial" pitchFamily="34" charset="0"/>
            <a:cs typeface="Arial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KZ" sz="1800" kern="1200" dirty="0">
            <a:latin typeface="Arial" pitchFamily="34" charset="0"/>
            <a:cs typeface="Arial" pitchFamily="34" charset="0"/>
          </a:endParaRPr>
        </a:p>
      </dsp:txBody>
      <dsp:txXfrm rot="-5400000">
        <a:off x="1077878" y="1484581"/>
        <a:ext cx="7607239" cy="1845887"/>
      </dsp:txXfrm>
    </dsp:sp>
    <dsp:sp modelId="{FE6D9657-F2AA-41AD-AB76-B8CC4B1F36BD}">
      <dsp:nvSpPr>
        <dsp:cNvPr id="0" name=""/>
        <dsp:cNvSpPr/>
      </dsp:nvSpPr>
      <dsp:spPr>
        <a:xfrm rot="5400000">
          <a:off x="-230973" y="3750305"/>
          <a:ext cx="1539826" cy="107787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000" kern="1200" dirty="0"/>
            <a:t>011</a:t>
          </a:r>
        </a:p>
      </dsp:txBody>
      <dsp:txXfrm rot="-5400000">
        <a:off x="1" y="4058270"/>
        <a:ext cx="1077878" cy="461948"/>
      </dsp:txXfrm>
    </dsp:sp>
    <dsp:sp modelId="{A5B15267-190A-45AE-AE75-1E176FCDD155}">
      <dsp:nvSpPr>
        <dsp:cNvPr id="0" name=""/>
        <dsp:cNvSpPr/>
      </dsp:nvSpPr>
      <dsp:spPr>
        <a:xfrm rot="5400000">
          <a:off x="4195765" y="166226"/>
          <a:ext cx="1471324" cy="770709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>
              <a:latin typeface="Arial" pitchFamily="34" charset="0"/>
              <a:cs typeface="Arial" pitchFamily="34" charset="0"/>
            </a:rPr>
            <a:t>По программе 124 011 «Благоустройство и озеленение населенных пунктов» в сумме 1720,0 тыс. тенге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/>
            <a:t>Услуги посадки саженцев деревьев и цветов, обслуживание камер видеонаблюдения, изготовление плакатов баннерных, санитарная обрезка деревьев.</a:t>
          </a:r>
        </a:p>
      </dsp:txBody>
      <dsp:txXfrm rot="-5400000">
        <a:off x="1077879" y="3355936"/>
        <a:ext cx="7635273" cy="13276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8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9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276872"/>
            <a:ext cx="8305800" cy="4032448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4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4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ГРАЖДАНСКИИ БЮДЖЕТ</a:t>
            </a:r>
            <a:br>
              <a:rPr lang="ru-RU" sz="4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4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Самаркандского сельского округа</a:t>
            </a:r>
            <a:br>
              <a:rPr lang="ru-RU" sz="4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4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на 2026 – 2028 годы</a:t>
            </a:r>
            <a:br>
              <a:rPr lang="ru-RU" sz="4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4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«На стадии планирования (формирования) и утверждение (уточнение) бюджета»</a:t>
            </a:r>
            <a:br>
              <a:rPr lang="ru-RU" sz="4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endParaRPr lang="ru-RU" sz="4000" dirty="0">
              <a:solidFill>
                <a:srgbClr val="00206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188640"/>
            <a:ext cx="2520280" cy="208823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62674"/>
          </a:xfrm>
        </p:spPr>
        <p:txBody>
          <a:bodyPr>
            <a:normAutofit/>
          </a:bodyPr>
          <a:lstStyle/>
          <a:p>
            <a:pPr algn="just"/>
            <a:r>
              <a:rPr lang="ru-RU" sz="1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Бюджет Самаркандского сельского округа на трехлетний период (2026-2028 годы) утвержден решением 39 сессии Бухар-Жырауского районного маслихата от 18 декабря 2025 года №39/06 «О бюджетах сел, поселков и сельских округов района на 2026-2028 годы» и будет реализован на основании решения акима Самаркандского сельского округа от 31 декабря 2025 года №11 «О реализации решения районного маслихата «О бюджетах сел, поселков и сельских округов района</a:t>
            </a:r>
            <a:br>
              <a:rPr lang="ru-RU" sz="1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1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на 2026-2028 годы». </a:t>
            </a:r>
            <a:br>
              <a:rPr lang="ru-RU" sz="1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br>
              <a:rPr lang="ru-RU" sz="1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1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 Бюджет Самаркандского сельского округа на 2026 – 2028 годы сформирован в соответствии с Бюджетным Кодексом Республики Казахстан, Единой бюджетной классификацией Республики Казахстан, действующими нормативно-правовыми актами, а также индексом роста потребительских цен и рассчитан, исходя из лимита штатной численности самостоятельных исполнительных органов.</a:t>
            </a:r>
          </a:p>
        </p:txBody>
      </p:sp>
      <p:sp>
        <p:nvSpPr>
          <p:cNvPr id="3" name="Блок-схема: решение 2"/>
          <p:cNvSpPr/>
          <p:nvPr/>
        </p:nvSpPr>
        <p:spPr>
          <a:xfrm>
            <a:off x="899592" y="1196752"/>
            <a:ext cx="360040" cy="288032"/>
          </a:xfrm>
          <a:prstGeom prst="flowChartDecision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Блок-схема: решение 3"/>
          <p:cNvSpPr/>
          <p:nvPr/>
        </p:nvSpPr>
        <p:spPr>
          <a:xfrm>
            <a:off x="899592" y="3645024"/>
            <a:ext cx="360040" cy="288032"/>
          </a:xfrm>
          <a:prstGeom prst="flowChartDecision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3872" y="195288"/>
            <a:ext cx="8507288" cy="648072"/>
          </a:xfrm>
        </p:spPr>
        <p:txBody>
          <a:bodyPr>
            <a:normAutofit fontScale="90000"/>
          </a:bodyPr>
          <a:lstStyle/>
          <a:p>
            <a:br>
              <a:rPr lang="ru-RU" sz="2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7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Основные параметры бюджета Самаркандского</a:t>
            </a:r>
            <a:br>
              <a:rPr lang="ru-RU" sz="27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7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сельского округа на 20</a:t>
            </a:r>
            <a:r>
              <a:rPr lang="kk-KZ" sz="27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ru-RU" sz="27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6-2028 годы</a:t>
            </a:r>
            <a:br>
              <a:rPr lang="ru-RU" sz="2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                                                                                     </a:t>
            </a:r>
            <a:r>
              <a:rPr lang="ru-RU" sz="1400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тыс.тенге</a:t>
            </a:r>
            <a:endParaRPr lang="ru-RU" sz="2000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9508510"/>
              </p:ext>
            </p:extLst>
          </p:nvPr>
        </p:nvGraphicFramePr>
        <p:xfrm>
          <a:off x="179512" y="908719"/>
          <a:ext cx="8784976" cy="5735942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3960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30163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Arial" pitchFamily="34" charset="0"/>
                          <a:cs typeface="Arial" pitchFamily="34" charset="0"/>
                        </a:rPr>
                        <a:t>Наименование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err="1">
                          <a:latin typeface="Arial" pitchFamily="34" charset="0"/>
                          <a:cs typeface="Arial" pitchFamily="34" charset="0"/>
                        </a:rPr>
                        <a:t>Утв.бюджет</a:t>
                      </a:r>
                      <a:r>
                        <a:rPr lang="ru-RU" sz="1400" kern="1200" dirty="0">
                          <a:latin typeface="Arial" pitchFamily="34" charset="0"/>
                          <a:cs typeface="Arial" pitchFamily="34" charset="0"/>
                        </a:rPr>
                        <a:t> 2026 год</a:t>
                      </a:r>
                      <a:endParaRPr lang="ru-RU" sz="14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latin typeface="Arial" pitchFamily="34" charset="0"/>
                          <a:cs typeface="Arial" pitchFamily="34" charset="0"/>
                        </a:rPr>
                        <a:t>(+/-)</a:t>
                      </a:r>
                      <a:endParaRPr lang="ru-RU" sz="14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err="1">
                          <a:latin typeface="Arial" pitchFamily="34" charset="0"/>
                          <a:cs typeface="Arial" pitchFamily="34" charset="0"/>
                        </a:rPr>
                        <a:t>Утв.бюджет</a:t>
                      </a:r>
                      <a:r>
                        <a:rPr lang="ru-RU" sz="1400" kern="1200" dirty="0">
                          <a:latin typeface="Arial" pitchFamily="34" charset="0"/>
                          <a:cs typeface="Arial" pitchFamily="34" charset="0"/>
                        </a:rPr>
                        <a:t> 2027 год</a:t>
                      </a:r>
                      <a:endParaRPr lang="ru-RU" sz="14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latin typeface="Arial" pitchFamily="34" charset="0"/>
                          <a:cs typeface="Arial" pitchFamily="34" charset="0"/>
                        </a:rPr>
                        <a:t>(+/-)</a:t>
                      </a:r>
                      <a:endParaRPr lang="ru-RU" sz="14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err="1">
                          <a:latin typeface="Arial" pitchFamily="34" charset="0"/>
                          <a:cs typeface="Arial" pitchFamily="34" charset="0"/>
                        </a:rPr>
                        <a:t>Утв.бюджет</a:t>
                      </a:r>
                      <a:r>
                        <a:rPr lang="ru-RU" sz="1400" kern="1200" dirty="0">
                          <a:latin typeface="Arial" pitchFamily="34" charset="0"/>
                          <a:cs typeface="Arial" pitchFamily="34" charset="0"/>
                        </a:rPr>
                        <a:t> 2028 год</a:t>
                      </a:r>
                      <a:endParaRPr lang="ru-RU" sz="14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1968"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  <a:r>
                        <a:rPr lang="ru-RU" sz="1600" b="1" dirty="0">
                          <a:latin typeface="Arial" pitchFamily="34" charset="0"/>
                          <a:cs typeface="Arial" pitchFamily="34" charset="0"/>
                        </a:rPr>
                        <a:t>.ДОХОДЫ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73755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  <a:endParaRPr lang="ru-RU" sz="1400" b="1" kern="1200" dirty="0">
                        <a:solidFill>
                          <a:srgbClr val="FF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73755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  <a:endParaRPr lang="ru-RU" sz="1400" b="1" kern="1200" dirty="0">
                        <a:solidFill>
                          <a:srgbClr val="FF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73755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1968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1" kern="1200" dirty="0">
                          <a:latin typeface="Arial" pitchFamily="34" charset="0"/>
                          <a:cs typeface="Arial" pitchFamily="34" charset="0"/>
                        </a:rPr>
                        <a:t>   НАЛОГОВЫЕ ПОСТУПЛЕНИЯ</a:t>
                      </a:r>
                      <a:endParaRPr lang="ru-RU" sz="1600" b="1" i="1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9861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  <a:endParaRPr lang="ru-RU" sz="1400" b="1" kern="1200" dirty="0">
                        <a:solidFill>
                          <a:srgbClr val="FF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9861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  <a:endParaRPr lang="ru-RU" sz="1400" b="1" kern="1200" dirty="0">
                        <a:solidFill>
                          <a:srgbClr val="FF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9861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269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kern="1200" dirty="0">
                          <a:latin typeface="Arial" pitchFamily="34" charset="0"/>
                          <a:cs typeface="Arial" pitchFamily="34" charset="0"/>
                        </a:rPr>
                        <a:t>     </a:t>
                      </a:r>
                      <a:r>
                        <a:rPr lang="ru-RU" sz="1400" kern="1200" dirty="0" err="1">
                          <a:latin typeface="Arial" pitchFamily="34" charset="0"/>
                          <a:cs typeface="Arial" pitchFamily="34" charset="0"/>
                        </a:rPr>
                        <a:t>Hалог</a:t>
                      </a:r>
                      <a:r>
                        <a:rPr lang="ru-RU" sz="1400" kern="1200" dirty="0">
                          <a:latin typeface="Arial" pitchFamily="34" charset="0"/>
                          <a:cs typeface="Arial" pitchFamily="34" charset="0"/>
                        </a:rPr>
                        <a:t> на имущество физических лиц</a:t>
                      </a:r>
                      <a:endParaRPr lang="ru-RU" sz="1400" i="1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6700" indent="0" algn="ctr" defTabSz="914400" rtl="0" eaLnBrk="1" fontAlgn="ctr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224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6700" indent="0" algn="l" defTabSz="914400" rtl="0" eaLnBrk="1" fontAlgn="ctr" latinLnBrk="0" hangingPunct="1"/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6700" indent="0" algn="ctr" defTabSz="914400" rtl="0" eaLnBrk="1" fontAlgn="ctr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224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6700" indent="0" algn="l" defTabSz="914400" rtl="0" eaLnBrk="1" fontAlgn="ctr" latinLnBrk="0" hangingPunct="1"/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6700" indent="0" algn="ctr" defTabSz="914400" rtl="0" eaLnBrk="1" fontAlgn="ctr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224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2698">
                <a:tc>
                  <a:txBody>
                    <a:bodyPr/>
                    <a:lstStyle/>
                    <a:p>
                      <a:pPr marL="266700" indent="-266700" algn="l" fontAlgn="b"/>
                      <a:r>
                        <a:rPr lang="en-US" sz="1400" kern="1200" dirty="0">
                          <a:latin typeface="Arial" pitchFamily="34" charset="0"/>
                          <a:cs typeface="Arial" pitchFamily="34" charset="0"/>
                        </a:rPr>
                        <a:t>     </a:t>
                      </a:r>
                      <a:r>
                        <a:rPr lang="ru-RU" sz="1400" kern="1200" dirty="0">
                          <a:latin typeface="Arial" pitchFamily="34" charset="0"/>
                          <a:cs typeface="Arial" pitchFamily="34" charset="0"/>
                        </a:rPr>
                        <a:t>Индивидуальный подоходный налог с доходов, не облагаемых у источника выплаты</a:t>
                      </a:r>
                      <a:endParaRPr lang="ru-RU" sz="1400" i="1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6700" indent="0" algn="ctr" defTabSz="914400" rtl="0" eaLnBrk="1" fontAlgn="ctr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6700" indent="0" algn="l" defTabSz="914400" rtl="0" eaLnBrk="1" fontAlgn="ctr" latinLnBrk="0" hangingPunct="1"/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6700" indent="0" algn="ctr" defTabSz="914400" rtl="0" eaLnBrk="1" fontAlgn="ctr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6700" indent="0" algn="l" defTabSz="914400" rtl="0" eaLnBrk="1" fontAlgn="ctr" latinLnBrk="0" hangingPunct="1"/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6700" indent="0" algn="ctr" defTabSz="914400" rtl="0" eaLnBrk="1" fontAlgn="ctr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6515">
                <a:tc>
                  <a:txBody>
                    <a:bodyPr/>
                    <a:lstStyle/>
                    <a:p>
                      <a:pPr marL="266700" indent="0" algn="l" fontAlgn="b"/>
                      <a:r>
                        <a:rPr lang="ru-RU" sz="1400" kern="1200" dirty="0" err="1">
                          <a:latin typeface="Arial" pitchFamily="34" charset="0"/>
                          <a:cs typeface="Arial" pitchFamily="34" charset="0"/>
                        </a:rPr>
                        <a:t>Hалог</a:t>
                      </a:r>
                      <a:r>
                        <a:rPr lang="ru-RU" sz="1400" kern="1200" dirty="0">
                          <a:latin typeface="Arial" pitchFamily="34" charset="0"/>
                          <a:cs typeface="Arial" pitchFamily="34" charset="0"/>
                        </a:rPr>
                        <a:t> за пользование земельными участками</a:t>
                      </a:r>
                      <a:endParaRPr lang="ru-RU" sz="1400" i="1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6700" indent="0" algn="ctr" defTabSz="914400" rtl="0" eaLnBrk="1" fontAlgn="ctr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726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6700" indent="0" algn="l" defTabSz="914400" rtl="0" eaLnBrk="1" fontAlgn="ctr" latinLnBrk="0" hangingPunct="1"/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6700" indent="0" algn="ctr" defTabSz="914400" rtl="0" eaLnBrk="1" fontAlgn="ctr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726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6700" indent="0" algn="l" defTabSz="914400" rtl="0" eaLnBrk="1" fontAlgn="ctr" latinLnBrk="0" hangingPunct="1"/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6700" indent="0" algn="ctr" defTabSz="914400" rtl="0" eaLnBrk="1" fontAlgn="ctr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726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0803">
                <a:tc>
                  <a:txBody>
                    <a:bodyPr/>
                    <a:lstStyle/>
                    <a:p>
                      <a:pPr marL="266700" indent="0" algn="l" fontAlgn="b"/>
                      <a:r>
                        <a:rPr lang="ru-RU" sz="1400" kern="1200" dirty="0" err="1">
                          <a:latin typeface="Arial" pitchFamily="34" charset="0"/>
                          <a:cs typeface="Arial" pitchFamily="34" charset="0"/>
                        </a:rPr>
                        <a:t>Hалог</a:t>
                      </a:r>
                      <a:r>
                        <a:rPr lang="ru-RU" sz="1400" kern="1200" dirty="0">
                          <a:latin typeface="Arial" pitchFamily="34" charset="0"/>
                          <a:cs typeface="Arial" pitchFamily="34" charset="0"/>
                        </a:rPr>
                        <a:t> на транспортные средства с физических лиц </a:t>
                      </a:r>
                      <a:endParaRPr lang="ru-RU" sz="1400" i="1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6700" indent="0" algn="ctr" defTabSz="914400" rtl="0" eaLnBrk="1" fontAlgn="ctr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4800</a:t>
                      </a:r>
                    </a:p>
                    <a:p>
                      <a:pPr marL="266700" indent="0" algn="ctr" defTabSz="914400" rtl="0" eaLnBrk="1" fontAlgn="ctr" latinLnBrk="0" hangingPunct="1"/>
                      <a:endParaRPr lang="ru-RU" sz="140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6700" indent="0" algn="l" defTabSz="914400" rtl="0" eaLnBrk="1" fontAlgn="ctr" latinLnBrk="0" hangingPunct="1"/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6700" indent="0" algn="ctr" defTabSz="914400" rtl="0" eaLnBrk="1" fontAlgn="ctr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4800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6700" indent="0" algn="l" defTabSz="914400" rtl="0" eaLnBrk="1" fontAlgn="ctr" latinLnBrk="0" hangingPunct="1"/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6700" indent="0" algn="ctr" defTabSz="914400" rtl="0" eaLnBrk="1" fontAlgn="ctr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4800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1968">
                <a:tc>
                  <a:txBody>
                    <a:bodyPr/>
                    <a:lstStyle/>
                    <a:p>
                      <a:pPr marL="0" indent="173038" algn="l" fontAlgn="b"/>
                      <a:r>
                        <a:rPr lang="ru-RU" sz="1600" b="0" i="0" kern="1200" dirty="0">
                          <a:latin typeface="Arial" pitchFamily="34" charset="0"/>
                          <a:cs typeface="Arial" pitchFamily="34" charset="0"/>
                        </a:rPr>
                        <a:t>Земельный налог</a:t>
                      </a:r>
                      <a:endParaRPr lang="ru-RU" sz="1600" b="0" i="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 100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 100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17353">
                <a:tc>
                  <a:txBody>
                    <a:bodyPr/>
                    <a:lstStyle/>
                    <a:p>
                      <a:pPr marL="173038" indent="0" fontAlgn="base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Плата за пользование земельными участками</a:t>
                      </a:r>
                    </a:p>
                  </a:txBody>
                  <a:tcPr marL="47625" marR="47625" marT="28575" marB="2857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6700" indent="0" algn="l" defTabSz="914400" rtl="0" eaLnBrk="1" fontAlgn="ctr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728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6700" indent="0" algn="l" defTabSz="914400" rtl="0" eaLnBrk="1" fontAlgn="ctr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6700" indent="0" algn="l" defTabSz="914400" rtl="0" eaLnBrk="1" fontAlgn="ctr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728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6700" indent="0" algn="l" defTabSz="914400" rtl="0" eaLnBrk="1" fontAlgn="ctr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6700" indent="0" algn="l" defTabSz="914400" rtl="0" eaLnBrk="1" fontAlgn="ctr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728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77463">
                <a:tc>
                  <a:txBody>
                    <a:bodyPr/>
                    <a:lstStyle/>
                    <a:p>
                      <a:pPr marL="173038" indent="0" algn="l" fontAlgn="ctr"/>
                      <a:r>
                        <a:rPr lang="ru-RU" sz="1600" b="1" i="1" kern="1200" baseline="0" dirty="0">
                          <a:latin typeface="Arial" pitchFamily="34" charset="0"/>
                          <a:cs typeface="Arial" pitchFamily="34" charset="0"/>
                        </a:rPr>
                        <a:t>ПОСТУПЛЕНИЯ ОТ ПРОДАЖИ ОСНОВНОГО КАПИТАЛА</a:t>
                      </a:r>
                      <a:endParaRPr lang="ru-RU" sz="1600" b="1" i="1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kk-KZ" sz="1400" b="1" kern="1200" dirty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</a:t>
                      </a:r>
                      <a:endParaRPr lang="ru-RU" sz="1400" b="1" kern="1200" dirty="0">
                        <a:solidFill>
                          <a:srgbClr val="FF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400" b="1" kern="1200" dirty="0">
                        <a:solidFill>
                          <a:srgbClr val="FF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kk-KZ" sz="1400" b="1" kern="1200" dirty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</a:t>
                      </a:r>
                      <a:endParaRPr lang="ru-RU" sz="1400" b="1" kern="1200" dirty="0">
                        <a:solidFill>
                          <a:srgbClr val="FF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400" b="1" kern="1200" dirty="0">
                        <a:solidFill>
                          <a:srgbClr val="FF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kk-KZ" sz="1400" b="1" kern="1200" dirty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</a:t>
                      </a:r>
                      <a:endParaRPr lang="ru-RU" sz="1400" b="1" kern="1200" dirty="0">
                        <a:solidFill>
                          <a:srgbClr val="FF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1968">
                <a:tc>
                  <a:txBody>
                    <a:bodyPr/>
                    <a:lstStyle/>
                    <a:p>
                      <a:pPr marL="173038" indent="0" algn="l" fontAlgn="ctr"/>
                      <a:r>
                        <a:rPr lang="ru-RU" sz="1600" b="1" i="1" kern="1200" baseline="0" dirty="0">
                          <a:latin typeface="Arial" pitchFamily="34" charset="0"/>
                          <a:cs typeface="Arial" pitchFamily="34" charset="0"/>
                        </a:rPr>
                        <a:t>ПОСТУПЛЕНИЕ ТРАНСФЕРТОВ</a:t>
                      </a:r>
                      <a:endParaRPr lang="ru-RU" sz="1600" b="1" i="1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63894,0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1" kern="1200" dirty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1" kern="1200" dirty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r>
                        <a:rPr lang="en-US" sz="1400" b="1" kern="1200" dirty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</a:t>
                      </a:r>
                      <a:r>
                        <a:rPr lang="ru-RU" sz="1400" b="1" kern="1200" dirty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684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1" kern="1200" dirty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1" kern="1200" dirty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67684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698">
                <a:tc>
                  <a:txBody>
                    <a:bodyPr/>
                    <a:lstStyle/>
                    <a:p>
                      <a:pPr marL="266700" indent="0" algn="l" fontAlgn="ctr"/>
                      <a:r>
                        <a:rPr lang="ru-RU" sz="1400" kern="1200" dirty="0">
                          <a:latin typeface="Arial" pitchFamily="34" charset="0"/>
                          <a:cs typeface="Arial" pitchFamily="34" charset="0"/>
                        </a:rPr>
                        <a:t>Субвенция</a:t>
                      </a:r>
                      <a:endParaRPr lang="ru-RU" sz="1400" i="1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48134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6700" indent="0" algn="l" defTabSz="914400" rtl="0" eaLnBrk="1" fontAlgn="ctr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6700" indent="0" algn="ctr" defTabSz="914400" rtl="0" eaLnBrk="1" fontAlgn="ctr" latinLnBrk="0" hangingPunct="1"/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48134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6700" indent="0" algn="ctr" defTabSz="914400" rtl="0" eaLnBrk="1" fontAlgn="ctr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6700" indent="0" algn="ctr" defTabSz="914400" rtl="0" eaLnBrk="1" fontAlgn="ctr" latinLnBrk="0" hangingPunct="1"/>
                      <a:r>
                        <a:rPr lang="en-US" sz="14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48134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2698">
                <a:tc>
                  <a:txBody>
                    <a:bodyPr/>
                    <a:lstStyle/>
                    <a:p>
                      <a:pPr marL="266700" indent="0" algn="l" fontAlgn="ctr"/>
                      <a:r>
                        <a:rPr lang="ru-RU" sz="1400" kern="1200" dirty="0">
                          <a:latin typeface="Arial" pitchFamily="34" charset="0"/>
                          <a:cs typeface="Arial" pitchFamily="34" charset="0"/>
                        </a:rPr>
                        <a:t>Поступление трансфертов</a:t>
                      </a:r>
                      <a:endParaRPr lang="ru-RU" sz="1400" i="1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15760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6700" indent="0" algn="l" defTabSz="914400" rtl="0" eaLnBrk="1" fontAlgn="ctr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6700" indent="0" algn="ctr" defTabSz="914400" rtl="0" eaLnBrk="1" fontAlgn="ctr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6700" indent="0" algn="ctr" defTabSz="914400" rtl="0" eaLnBrk="1" fontAlgn="ctr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6700" indent="0" algn="ctr" defTabSz="914400" rtl="0" eaLnBrk="1" fontAlgn="ctr" latinLnBrk="0" hangingPunct="1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7" name="Заголовок 1"/>
          <p:cNvSpPr txBox="1">
            <a:spLocks/>
          </p:cNvSpPr>
          <p:nvPr/>
        </p:nvSpPr>
        <p:spPr>
          <a:xfrm>
            <a:off x="7668344" y="620688"/>
            <a:ext cx="1296144" cy="2160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тыс.тенге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507288" cy="764704"/>
          </a:xfrm>
        </p:spPr>
        <p:txBody>
          <a:bodyPr>
            <a:normAutofit fontScale="90000"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Основные параметры бюджета Самаркандского сельского округа </a:t>
            </a:r>
            <a:b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на 20</a:t>
            </a:r>
            <a:r>
              <a:rPr lang="kk-KZ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en-US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5</a:t>
            </a:r>
            <a: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-202</a:t>
            </a:r>
            <a:r>
              <a:rPr lang="en-US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7</a:t>
            </a:r>
            <a: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годы</a:t>
            </a:r>
            <a:endParaRPr lang="ru-RU" sz="2000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020692"/>
              </p:ext>
            </p:extLst>
          </p:nvPr>
        </p:nvGraphicFramePr>
        <p:xfrm>
          <a:off x="-56462" y="692139"/>
          <a:ext cx="8784976" cy="6228638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41764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05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76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04966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Arial" pitchFamily="34" charset="0"/>
                          <a:cs typeface="Arial" pitchFamily="34" charset="0"/>
                        </a:rPr>
                        <a:t>Наименование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dirty="0" err="1">
                          <a:latin typeface="Arial" pitchFamily="34" charset="0"/>
                          <a:cs typeface="Arial" pitchFamily="34" charset="0"/>
                        </a:rPr>
                        <a:t>Утв.бюджет</a:t>
                      </a:r>
                      <a:r>
                        <a:rPr lang="ru-RU" sz="1300" kern="1200" dirty="0">
                          <a:latin typeface="Arial" pitchFamily="34" charset="0"/>
                          <a:cs typeface="Arial" pitchFamily="34" charset="0"/>
                        </a:rPr>
                        <a:t> 202</a:t>
                      </a:r>
                      <a:r>
                        <a:rPr lang="en-US" sz="1300" kern="1200" dirty="0"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r>
                        <a:rPr lang="ru-RU" sz="1300" kern="1200" dirty="0">
                          <a:latin typeface="Arial" pitchFamily="34" charset="0"/>
                          <a:cs typeface="Arial" pitchFamily="34" charset="0"/>
                        </a:rPr>
                        <a:t> год</a:t>
                      </a:r>
                      <a:endParaRPr lang="ru-RU" sz="13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dirty="0"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dirty="0">
                          <a:latin typeface="Arial" pitchFamily="34" charset="0"/>
                          <a:cs typeface="Arial" pitchFamily="34" charset="0"/>
                        </a:rPr>
                        <a:t>(+/-)</a:t>
                      </a:r>
                      <a:endParaRPr lang="ru-RU" sz="13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dirty="0" err="1">
                          <a:latin typeface="Arial" pitchFamily="34" charset="0"/>
                          <a:cs typeface="Arial" pitchFamily="34" charset="0"/>
                        </a:rPr>
                        <a:t>Утв.бюджет</a:t>
                      </a:r>
                      <a:r>
                        <a:rPr lang="ru-RU" sz="1300" kern="1200" dirty="0">
                          <a:latin typeface="Arial" pitchFamily="34" charset="0"/>
                          <a:cs typeface="Arial" pitchFamily="34" charset="0"/>
                        </a:rPr>
                        <a:t> 202</a:t>
                      </a:r>
                      <a:r>
                        <a:rPr lang="en-US" sz="1300" kern="1200" dirty="0"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r>
                        <a:rPr lang="ru-RU" sz="1300" kern="1200" dirty="0">
                          <a:latin typeface="Arial" pitchFamily="34" charset="0"/>
                          <a:cs typeface="Arial" pitchFamily="34" charset="0"/>
                        </a:rPr>
                        <a:t> год</a:t>
                      </a:r>
                      <a:endParaRPr lang="ru-RU" sz="13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dirty="0"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dirty="0">
                          <a:latin typeface="Arial" pitchFamily="34" charset="0"/>
                          <a:cs typeface="Arial" pitchFamily="34" charset="0"/>
                        </a:rPr>
                        <a:t>(+/-)</a:t>
                      </a:r>
                      <a:endParaRPr lang="ru-RU" sz="13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dirty="0" err="1">
                          <a:latin typeface="Arial" pitchFamily="34" charset="0"/>
                          <a:cs typeface="Arial" pitchFamily="34" charset="0"/>
                        </a:rPr>
                        <a:t>Утв.бюджет</a:t>
                      </a:r>
                      <a:r>
                        <a:rPr lang="ru-RU" sz="1300" kern="1200" dirty="0">
                          <a:latin typeface="Arial" pitchFamily="34" charset="0"/>
                          <a:cs typeface="Arial" pitchFamily="34" charset="0"/>
                        </a:rPr>
                        <a:t> 20</a:t>
                      </a:r>
                      <a:r>
                        <a:rPr lang="en-US" sz="1300" kern="1200" dirty="0">
                          <a:latin typeface="Arial" pitchFamily="34" charset="0"/>
                          <a:cs typeface="Arial" pitchFamily="34" charset="0"/>
                        </a:rPr>
                        <a:t>27</a:t>
                      </a:r>
                      <a:r>
                        <a:rPr lang="ru-RU" sz="1300" kern="1200" dirty="0">
                          <a:latin typeface="Arial" pitchFamily="34" charset="0"/>
                          <a:cs typeface="Arial" pitchFamily="34" charset="0"/>
                        </a:rPr>
                        <a:t>год</a:t>
                      </a:r>
                      <a:endParaRPr lang="ru-RU" sz="13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1426">
                <a:tc>
                  <a:txBody>
                    <a:bodyPr/>
                    <a:lstStyle/>
                    <a:p>
                      <a:pPr>
                        <a:tabLst/>
                      </a:pPr>
                      <a:r>
                        <a:rPr lang="en-US" sz="1600" b="1" dirty="0">
                          <a:latin typeface="Arial" pitchFamily="34" charset="0"/>
                          <a:cs typeface="Arial" pitchFamily="34" charset="0"/>
                        </a:rPr>
                        <a:t>II</a:t>
                      </a:r>
                      <a:r>
                        <a:rPr lang="ru-RU" sz="1600" b="1" dirty="0">
                          <a:latin typeface="Arial" pitchFamily="34" charset="0"/>
                          <a:cs typeface="Arial" pitchFamily="34" charset="0"/>
                        </a:rPr>
                        <a:t>.ЗАТРАТЫ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73755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100</a:t>
                      </a:r>
                      <a:endParaRPr lang="ru-RU" sz="1400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73755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100</a:t>
                      </a:r>
                      <a:endParaRPr lang="ru-RU" sz="1400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73755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600" b="1" i="1" dirty="0">
                          <a:latin typeface="Arial" pitchFamily="34" charset="0"/>
                          <a:cs typeface="Arial" pitchFamily="34" charset="0"/>
                        </a:rPr>
                        <a:t>01 Государственные услуги общего характера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51174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51174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51174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21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kern="1200" dirty="0">
                          <a:latin typeface="Arial" pitchFamily="34" charset="0"/>
                          <a:cs typeface="Arial" pitchFamily="34" charset="0"/>
                        </a:rPr>
                        <a:t>Программа 124001 «Услуги по обеспечению деятельности </a:t>
                      </a:r>
                      <a:r>
                        <a:rPr lang="ru-RU" sz="1400" kern="1200" dirty="0" err="1">
                          <a:latin typeface="Arial" pitchFamily="34" charset="0"/>
                          <a:cs typeface="Arial" pitchFamily="34" charset="0"/>
                        </a:rPr>
                        <a:t>акима</a:t>
                      </a:r>
                      <a:r>
                        <a:rPr lang="ru-RU" sz="1400" kern="1200" dirty="0">
                          <a:latin typeface="Arial" pitchFamily="34" charset="0"/>
                          <a:cs typeface="Arial" pitchFamily="34" charset="0"/>
                        </a:rPr>
                        <a:t> города районного значения, села, поселка, сельского округа»</a:t>
                      </a:r>
                      <a:endParaRPr lang="ru-RU" sz="1400" b="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51174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51174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51174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123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kern="1200" dirty="0">
                          <a:latin typeface="Arial" pitchFamily="34" charset="0"/>
                          <a:cs typeface="Arial" pitchFamily="34" charset="0"/>
                        </a:rPr>
                        <a:t>Программа 124022 «Капитальные расходы государственного органа»</a:t>
                      </a:r>
                      <a:endParaRPr lang="ru-RU" sz="1400" b="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1297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07 Жилищно-коммунальное хозяйство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7532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7532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7532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123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kern="1200" dirty="0">
                          <a:latin typeface="Arial" pitchFamily="34" charset="0"/>
                          <a:cs typeface="Arial" pitchFamily="34" charset="0"/>
                        </a:rPr>
                        <a:t>Программа 124014 «Организация водоснабжения населенных пунктов»</a:t>
                      </a:r>
                      <a:endParaRPr lang="ru-RU" sz="1400" b="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1302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1302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1302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123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kern="1200" dirty="0">
                          <a:latin typeface="Arial" pitchFamily="34" charset="0"/>
                          <a:cs typeface="Arial" pitchFamily="34" charset="0"/>
                        </a:rPr>
                        <a:t>Программа 124008 «Освещение улиц в населенных пунктах»</a:t>
                      </a:r>
                      <a:endParaRPr lang="ru-RU" sz="1400" b="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3460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3460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3460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123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kern="1200" dirty="0">
                          <a:latin typeface="Arial" pitchFamily="34" charset="0"/>
                          <a:cs typeface="Arial" pitchFamily="34" charset="0"/>
                        </a:rPr>
                        <a:t>Программа 124009 «Обеспечение санитарии населенных пунктов»</a:t>
                      </a:r>
                      <a:endParaRPr lang="ru-RU" sz="1400" b="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1050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1050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1050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4411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kern="1200" dirty="0">
                          <a:latin typeface="Arial" pitchFamily="34" charset="0"/>
                          <a:cs typeface="Arial" pitchFamily="34" charset="0"/>
                        </a:rPr>
                        <a:t>Программа 124011 «Благоустройство и озеленение населенных пунктов»</a:t>
                      </a:r>
                      <a:endParaRPr lang="ru-RU" sz="1400" b="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1720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1720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1720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428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1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08 Культура, спорт, туризм и информационное пространство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400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400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400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3123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kern="1200" dirty="0">
                          <a:latin typeface="Arial" pitchFamily="34" charset="0"/>
                          <a:cs typeface="Arial" pitchFamily="34" charset="0"/>
                        </a:rPr>
                        <a:t>Программа 124006 «Поддержка </a:t>
                      </a:r>
                      <a:r>
                        <a:rPr lang="ru-RU" sz="1400" kern="1200" dirty="0" err="1">
                          <a:latin typeface="Arial" pitchFamily="34" charset="0"/>
                          <a:cs typeface="Arial" pitchFamily="34" charset="0"/>
                        </a:rPr>
                        <a:t>культурно-досуговой</a:t>
                      </a:r>
                      <a:r>
                        <a:rPr lang="ru-RU" sz="1400" kern="1200" dirty="0">
                          <a:latin typeface="Arial" pitchFamily="34" charset="0"/>
                          <a:cs typeface="Arial" pitchFamily="34" charset="0"/>
                        </a:rPr>
                        <a:t> работы на местном уровне»</a:t>
                      </a:r>
                      <a:endParaRPr lang="ru-RU" sz="1400" b="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b="0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200</a:t>
                      </a:r>
                      <a:endParaRPr lang="ru-RU" sz="1400" b="0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b="0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200</a:t>
                      </a:r>
                      <a:endParaRPr lang="ru-RU" sz="1400" b="0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b="0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200</a:t>
                      </a:r>
                      <a:endParaRPr lang="ru-RU" sz="1400" b="0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642138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kern="1200" dirty="0">
                          <a:latin typeface="Arial" pitchFamily="34" charset="0"/>
                          <a:cs typeface="Arial" pitchFamily="34" charset="0"/>
                        </a:rPr>
                        <a:t>Программа 124028 «Проведение физкультурно-оздоровительных и спортивных мероприятий на местном уровне»</a:t>
                      </a:r>
                      <a:endParaRPr lang="ru-RU" sz="1400" b="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b="0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200</a:t>
                      </a:r>
                      <a:endParaRPr lang="ru-RU" sz="1400" b="0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b="0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200</a:t>
                      </a:r>
                      <a:endParaRPr lang="ru-RU" sz="1400" b="0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b="0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200</a:t>
                      </a:r>
                      <a:endParaRPr lang="ru-RU" sz="1400" b="0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507288" cy="764704"/>
          </a:xfrm>
        </p:spPr>
        <p:txBody>
          <a:bodyPr>
            <a:normAutofit fontScale="90000"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Основные параметры бюджета Самаркандского сельского округа</a:t>
            </a:r>
            <a:b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на 20</a:t>
            </a:r>
            <a:r>
              <a:rPr lang="kk-KZ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26</a:t>
            </a:r>
            <a: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-202</a:t>
            </a:r>
            <a:r>
              <a:rPr lang="kk-KZ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8</a:t>
            </a:r>
            <a: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годы</a:t>
            </a:r>
            <a:endParaRPr lang="ru-RU" sz="2000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8766047"/>
              </p:ext>
            </p:extLst>
          </p:nvPr>
        </p:nvGraphicFramePr>
        <p:xfrm>
          <a:off x="179512" y="908720"/>
          <a:ext cx="8784976" cy="2185391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41764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05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76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35368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Arial" pitchFamily="34" charset="0"/>
                          <a:cs typeface="Arial" pitchFamily="34" charset="0"/>
                        </a:rPr>
                        <a:t>Наименование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dirty="0" err="1">
                          <a:latin typeface="Arial" pitchFamily="34" charset="0"/>
                          <a:cs typeface="Arial" pitchFamily="34" charset="0"/>
                        </a:rPr>
                        <a:t>Утв.бюджет</a:t>
                      </a:r>
                      <a:r>
                        <a:rPr lang="ru-RU" sz="1300" kern="1200" dirty="0">
                          <a:latin typeface="Arial" pitchFamily="34" charset="0"/>
                          <a:cs typeface="Arial" pitchFamily="34" charset="0"/>
                        </a:rPr>
                        <a:t> 20</a:t>
                      </a:r>
                      <a:r>
                        <a:rPr lang="kk-KZ" sz="1300" kern="1200" dirty="0">
                          <a:latin typeface="Arial" pitchFamily="34" charset="0"/>
                          <a:cs typeface="Arial" pitchFamily="34" charset="0"/>
                        </a:rPr>
                        <a:t>26</a:t>
                      </a:r>
                      <a:r>
                        <a:rPr lang="ru-RU" sz="1300" kern="1200" dirty="0">
                          <a:latin typeface="Arial" pitchFamily="34" charset="0"/>
                          <a:cs typeface="Arial" pitchFamily="34" charset="0"/>
                        </a:rPr>
                        <a:t>год</a:t>
                      </a:r>
                      <a:endParaRPr lang="ru-RU" sz="13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dirty="0"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dirty="0">
                          <a:latin typeface="Arial" pitchFamily="34" charset="0"/>
                          <a:cs typeface="Arial" pitchFamily="34" charset="0"/>
                        </a:rPr>
                        <a:t>(+/-)</a:t>
                      </a:r>
                      <a:endParaRPr lang="ru-RU" sz="13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dirty="0" err="1">
                          <a:latin typeface="Arial" pitchFamily="34" charset="0"/>
                          <a:cs typeface="Arial" pitchFamily="34" charset="0"/>
                        </a:rPr>
                        <a:t>Утв.бюджет</a:t>
                      </a:r>
                      <a:r>
                        <a:rPr lang="ru-RU" sz="1300" kern="1200" dirty="0">
                          <a:latin typeface="Arial" pitchFamily="34" charset="0"/>
                          <a:cs typeface="Arial" pitchFamily="34" charset="0"/>
                        </a:rPr>
                        <a:t> 202</a:t>
                      </a:r>
                      <a:r>
                        <a:rPr lang="kk-KZ" sz="1300" kern="1200" dirty="0"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r>
                        <a:rPr lang="ru-RU" sz="1300" kern="1200" dirty="0">
                          <a:latin typeface="Arial" pitchFamily="34" charset="0"/>
                          <a:cs typeface="Arial" pitchFamily="34" charset="0"/>
                        </a:rPr>
                        <a:t> год</a:t>
                      </a:r>
                      <a:endParaRPr lang="ru-RU" sz="13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dirty="0"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dirty="0">
                          <a:latin typeface="Arial" pitchFamily="34" charset="0"/>
                          <a:cs typeface="Arial" pitchFamily="34" charset="0"/>
                        </a:rPr>
                        <a:t>(+/-)</a:t>
                      </a:r>
                      <a:endParaRPr lang="ru-RU" sz="13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dirty="0" err="1">
                          <a:latin typeface="Arial" pitchFamily="34" charset="0"/>
                          <a:cs typeface="Arial" pitchFamily="34" charset="0"/>
                        </a:rPr>
                        <a:t>Утв.бюджет</a:t>
                      </a:r>
                      <a:r>
                        <a:rPr lang="ru-RU" sz="1300" kern="1200" dirty="0">
                          <a:latin typeface="Arial" pitchFamily="34" charset="0"/>
                          <a:cs typeface="Arial" pitchFamily="34" charset="0"/>
                        </a:rPr>
                        <a:t> 202</a:t>
                      </a:r>
                      <a:r>
                        <a:rPr lang="kk-KZ" sz="1300" kern="1200" dirty="0"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r>
                        <a:rPr lang="ru-RU" sz="1300" kern="1200" dirty="0">
                          <a:latin typeface="Arial" pitchFamily="34" charset="0"/>
                          <a:cs typeface="Arial" pitchFamily="34" charset="0"/>
                        </a:rPr>
                        <a:t> год</a:t>
                      </a:r>
                      <a:endParaRPr lang="ru-RU" sz="13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8066">
                <a:tc>
                  <a:txBody>
                    <a:bodyPr/>
                    <a:lstStyle/>
                    <a:p>
                      <a:pPr>
                        <a:tabLst/>
                      </a:pPr>
                      <a:r>
                        <a:rPr lang="en-US" sz="1600" b="1" dirty="0">
                          <a:latin typeface="Arial" pitchFamily="34" charset="0"/>
                          <a:cs typeface="Arial" pitchFamily="34" charset="0"/>
                        </a:rPr>
                        <a:t>II</a:t>
                      </a:r>
                      <a:r>
                        <a:rPr lang="ru-RU" sz="1600" b="1" dirty="0">
                          <a:latin typeface="Arial" pitchFamily="34" charset="0"/>
                          <a:cs typeface="Arial" pitchFamily="34" charset="0"/>
                        </a:rPr>
                        <a:t>.ЗАТРАТЫ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46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1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12 Транспорт и коммуникации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14649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100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4004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100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4004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473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kern="1200" dirty="0">
                          <a:latin typeface="Arial" pitchFamily="34" charset="0"/>
                          <a:cs typeface="Arial" pitchFamily="34" charset="0"/>
                        </a:rPr>
                        <a:t>Программа 124013 «Обеспечение функционирования автомобильных дорог в городах районного значения, селах, поселках, сельских округах»</a:t>
                      </a:r>
                      <a:endParaRPr lang="ru-RU" sz="1400" b="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0" kern="1200" dirty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14649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400" b="0" kern="1200" dirty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  <a:endParaRPr lang="ru-RU" sz="1400" b="0" kern="1200" dirty="0">
                        <a:solidFill>
                          <a:srgbClr val="FF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0" kern="1200" dirty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4004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0" kern="1200" dirty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0" kern="1200" dirty="0">
                          <a:solidFill>
                            <a:srgbClr val="FF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4004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35BC7405-A988-1D31-E200-96F31425FD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7955715"/>
              </p:ext>
            </p:extLst>
          </p:nvPr>
        </p:nvGraphicFramePr>
        <p:xfrm>
          <a:off x="179513" y="3238127"/>
          <a:ext cx="8784976" cy="1270993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4176464">
                  <a:extLst>
                    <a:ext uri="{9D8B030D-6E8A-4147-A177-3AD203B41FA5}">
                      <a16:colId xmlns:a16="http://schemas.microsoft.com/office/drawing/2014/main" val="832617001"/>
                    </a:ext>
                  </a:extLst>
                </a:gridCol>
                <a:gridCol w="1200548">
                  <a:extLst>
                    <a:ext uri="{9D8B030D-6E8A-4147-A177-3AD203B41FA5}">
                      <a16:colId xmlns:a16="http://schemas.microsoft.com/office/drawing/2014/main" val="3117756151"/>
                    </a:ext>
                  </a:extLst>
                </a:gridCol>
                <a:gridCol w="527644">
                  <a:extLst>
                    <a:ext uri="{9D8B030D-6E8A-4147-A177-3AD203B41FA5}">
                      <a16:colId xmlns:a16="http://schemas.microsoft.com/office/drawing/2014/main" val="1197196616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1905451416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3380295717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903881210"/>
                    </a:ext>
                  </a:extLst>
                </a:gridCol>
              </a:tblGrid>
              <a:tr h="331744">
                <a:tc>
                  <a:txBody>
                    <a:bodyPr/>
                    <a:lstStyle/>
                    <a:p>
                      <a:pPr algn="l" fontAlgn="ctr"/>
                      <a:endParaRPr lang="ru-RU" sz="1600" b="1" i="1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0409129"/>
                  </a:ext>
                </a:extLst>
              </a:tr>
              <a:tr h="939249">
                <a:tc>
                  <a:txBody>
                    <a:bodyPr/>
                    <a:lstStyle/>
                    <a:p>
                      <a:pPr algn="l" fontAlgn="ctr"/>
                      <a:endParaRPr lang="ru-RU" sz="1400" b="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400" b="1" kern="1200" dirty="0">
                        <a:solidFill>
                          <a:srgbClr val="FF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en-US" sz="1400" b="1" kern="1200" dirty="0">
                        <a:solidFill>
                          <a:srgbClr val="FF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400" b="1" kern="1200" dirty="0">
                        <a:solidFill>
                          <a:srgbClr val="FF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400" b="1" kern="1200" dirty="0">
                        <a:solidFill>
                          <a:srgbClr val="FF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400" b="1" kern="1200" dirty="0">
                        <a:solidFill>
                          <a:srgbClr val="FF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2608116"/>
                  </a:ext>
                </a:extLst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35280" cy="706090"/>
          </a:xfrm>
        </p:spPr>
        <p:txBody>
          <a:bodyPr>
            <a:normAutofit fontScale="90000"/>
          </a:bodyPr>
          <a:lstStyle/>
          <a:p>
            <a:br>
              <a:rPr lang="ru-RU" sz="27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br>
              <a:rPr lang="ru-RU" sz="27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31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01 Государственные услуги общего характера</a:t>
            </a:r>
            <a:br>
              <a:rPr lang="ru-RU" sz="27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7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 </a:t>
            </a:r>
            <a:br>
              <a:rPr lang="ru-RU" sz="27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7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</a:t>
            </a:r>
            <a:endParaRPr lang="ru-RU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39537339"/>
              </p:ext>
            </p:extLst>
          </p:nvPr>
        </p:nvGraphicFramePr>
        <p:xfrm>
          <a:off x="179512" y="1268760"/>
          <a:ext cx="8784976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35280" cy="706090"/>
          </a:xfrm>
        </p:spPr>
        <p:txBody>
          <a:bodyPr>
            <a:normAutofit fontScale="90000"/>
          </a:bodyPr>
          <a:lstStyle/>
          <a:p>
            <a:br>
              <a:rPr lang="ru-RU" sz="27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br>
              <a:rPr lang="ru-RU" sz="27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31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08 Культура, спорт, туризм и информационное пространство </a:t>
            </a:r>
            <a:br>
              <a:rPr lang="ru-RU" sz="31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31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 </a:t>
            </a:r>
            <a:br>
              <a:rPr lang="ru-RU" sz="27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7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</a:t>
            </a:r>
            <a:endParaRPr lang="ru-RU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670213032"/>
              </p:ext>
            </p:extLst>
          </p:nvPr>
        </p:nvGraphicFramePr>
        <p:xfrm>
          <a:off x="107504" y="1412776"/>
          <a:ext cx="8784976" cy="38884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35280" cy="706090"/>
          </a:xfrm>
        </p:spPr>
        <p:txBody>
          <a:bodyPr>
            <a:normAutofit fontScale="90000"/>
          </a:bodyPr>
          <a:lstStyle/>
          <a:p>
            <a:br>
              <a:rPr lang="ru-RU" sz="27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br>
              <a:rPr lang="ru-RU" sz="27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31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07 Жилищно-коммунальное хозяйство </a:t>
            </a:r>
            <a:br>
              <a:rPr lang="ru-RU" sz="31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31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 </a:t>
            </a:r>
            <a:br>
              <a:rPr lang="ru-RU" sz="27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7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</a:t>
            </a:r>
            <a:endParaRPr lang="ru-RU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76154043"/>
              </p:ext>
            </p:extLst>
          </p:nvPr>
        </p:nvGraphicFramePr>
        <p:xfrm>
          <a:off x="107504" y="1412776"/>
          <a:ext cx="8784976" cy="38884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0ED4E08-C51F-4985-9705-326D7184404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15816" y="4581128"/>
            <a:ext cx="4249280" cy="165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6258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35280" cy="706090"/>
          </a:xfrm>
        </p:spPr>
        <p:txBody>
          <a:bodyPr>
            <a:normAutofit fontScale="90000"/>
          </a:bodyPr>
          <a:lstStyle/>
          <a:p>
            <a:br>
              <a:rPr lang="ru-RU" sz="27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br>
              <a:rPr lang="ru-RU" sz="27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31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07 Жилищно-коммунальное хозяйство </a:t>
            </a:r>
            <a:br>
              <a:rPr lang="ru-RU" sz="31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31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 </a:t>
            </a:r>
            <a:br>
              <a:rPr lang="ru-RU" sz="27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7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</a:t>
            </a:r>
            <a:endParaRPr lang="ru-RU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715463261"/>
              </p:ext>
            </p:extLst>
          </p:nvPr>
        </p:nvGraphicFramePr>
        <p:xfrm>
          <a:off x="33001" y="872716"/>
          <a:ext cx="8784976" cy="38884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C7C415C-849D-462B-9758-EAC47F277FD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55776" y="4365104"/>
            <a:ext cx="4823159" cy="2218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2506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435280" cy="45719"/>
          </a:xfrm>
        </p:spPr>
        <p:txBody>
          <a:bodyPr>
            <a:normAutofit fontScale="90000"/>
          </a:bodyPr>
          <a:lstStyle/>
          <a:p>
            <a:br>
              <a:rPr lang="ru-RU" sz="27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br>
              <a:rPr lang="ru-RU" sz="27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31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07 Жилищно-коммунальное хозяйство </a:t>
            </a:r>
            <a:br>
              <a:rPr lang="ru-RU" sz="31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31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 </a:t>
            </a:r>
            <a:br>
              <a:rPr lang="ru-RU" sz="31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br>
              <a:rPr lang="ru-RU" sz="27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7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 </a:t>
            </a:r>
            <a:br>
              <a:rPr lang="ru-RU" sz="27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7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</a:t>
            </a:r>
            <a:endParaRPr lang="ru-RU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4164453317"/>
              </p:ext>
            </p:extLst>
          </p:nvPr>
        </p:nvGraphicFramePr>
        <p:xfrm>
          <a:off x="179512" y="1268759"/>
          <a:ext cx="8784976" cy="50668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360694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35280" cy="706090"/>
          </a:xfrm>
        </p:spPr>
        <p:txBody>
          <a:bodyPr>
            <a:normAutofit fontScale="90000"/>
          </a:bodyPr>
          <a:lstStyle/>
          <a:p>
            <a:br>
              <a:rPr lang="ru-RU" sz="27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br>
              <a:rPr lang="ru-RU" sz="27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31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12 Транспорт и коммуникации </a:t>
            </a:r>
            <a:br>
              <a:rPr lang="ru-RU" sz="31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31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 </a:t>
            </a:r>
            <a:br>
              <a:rPr lang="ru-RU" sz="27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7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	</a:t>
            </a: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8D4825F-B27C-4E08-B06F-903E14225C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3543" y="4313671"/>
            <a:ext cx="4249280" cy="2269691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1A9C118-3B02-74AB-8A21-FDCDDF2C33E7}"/>
              </a:ext>
            </a:extLst>
          </p:cNvPr>
          <p:cNvSpPr/>
          <p:nvPr/>
        </p:nvSpPr>
        <p:spPr>
          <a:xfrm>
            <a:off x="107504" y="980728"/>
            <a:ext cx="8784976" cy="3888432"/>
          </a:xfrm>
          <a:prstGeom prst="rect">
            <a:avLst/>
          </a:prstGeom>
        </p:spPr>
        <p:txBody>
          <a:bodyPr/>
          <a:lstStyle/>
          <a:p>
            <a:pPr lvl="0">
              <a:buChar char="•"/>
            </a:pPr>
            <a:r>
              <a:rPr lang="ru-RU" dirty="0">
                <a:solidFill>
                  <a:srgbClr val="FF0000"/>
                </a:solidFill>
              </a:rPr>
              <a:t>12</a:t>
            </a:r>
          </a:p>
          <a:p>
            <a:pPr lvl="1">
              <a:buChar char="•"/>
            </a:pPr>
            <a:r>
              <a:rPr lang="ru-RU" sz="2000" dirty="0">
                <a:latin typeface="Arial" pitchFamily="34" charset="0"/>
                <a:cs typeface="Arial" pitchFamily="34" charset="0"/>
              </a:rPr>
              <a:t>Расходы по функциональной группе 12 «Транспорт и коммуникации» предусмотрены в сумме  14649,0 тыс. тенге.</a:t>
            </a:r>
            <a:endParaRPr lang="ru-KZ" sz="2000" kern="1200" dirty="0"/>
          </a:p>
          <a:p>
            <a:pPr lvl="1" algn="l">
              <a:buChar char="•"/>
            </a:pPr>
            <a:r>
              <a:rPr lang="ru-RU" sz="2000" kern="1200" dirty="0"/>
              <a:t>По программе 013 «Обеспечение функционирования автомобильных дорог в городах районного значения, селах, поселках, сельских округах» предусмотрено  14649,0 тыс. тенге.</a:t>
            </a:r>
            <a:endParaRPr lang="ru-KZ" sz="2000" kern="1200" dirty="0"/>
          </a:p>
          <a:p>
            <a:pPr lvl="1" algn="l">
              <a:buChar char="•"/>
            </a:pPr>
            <a:r>
              <a:rPr lang="ru-RU" sz="2000" kern="1200" dirty="0"/>
              <a:t>Зимнее содержание внутрипоселковых дорог в Самаркандском сельском округе, вывоз снега с обочин улиц села, текущий ремонт внутрипоселковой дороги в с. Чкалово.</a:t>
            </a:r>
            <a:endParaRPr lang="ru-KZ" sz="2000" kern="1200" dirty="0"/>
          </a:p>
          <a:p>
            <a:pPr lvl="1" algn="l">
              <a:buChar char="•"/>
            </a:pPr>
            <a:endParaRPr lang="ru-KZ" sz="2600" kern="1200" dirty="0"/>
          </a:p>
          <a:p>
            <a:pPr lvl="1" algn="l">
              <a:buChar char="•"/>
            </a:pPr>
            <a:endParaRPr lang="ru-KZ" sz="2600" kern="1200" dirty="0"/>
          </a:p>
          <a:p>
            <a:pPr lvl="1" algn="l">
              <a:buChar char="•"/>
            </a:pPr>
            <a:endParaRPr lang="ru-KZ" sz="2600" kern="1200" dirty="0"/>
          </a:p>
          <a:p>
            <a:pPr lvl="1" algn="l">
              <a:buChar char="•"/>
            </a:pPr>
            <a:endParaRPr lang="ru-KZ" sz="2600" kern="1200" dirty="0"/>
          </a:p>
          <a:p>
            <a:pPr lvl="1" algn="l">
              <a:buChar char="•"/>
            </a:pPr>
            <a:endParaRPr lang="ru-KZ" sz="2600" kern="1200" dirty="0"/>
          </a:p>
        </p:txBody>
      </p:sp>
    </p:spTree>
    <p:extLst>
      <p:ext uri="{BB962C8B-B14F-4D97-AF65-F5344CB8AC3E}">
        <p14:creationId xmlns:p14="http://schemas.microsoft.com/office/powerpoint/2010/main" val="14879426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8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9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0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1915</TotalTime>
  <Words>1081</Words>
  <Application>Microsoft Office PowerPoint</Application>
  <PresentationFormat>Экран (4:3)</PresentationFormat>
  <Paragraphs>231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4" baseType="lpstr">
      <vt:lpstr>Arial</vt:lpstr>
      <vt:lpstr>Calibri</vt:lpstr>
      <vt:lpstr>Тема Office</vt:lpstr>
      <vt:lpstr> ГРАЖДАНСКИИ БЮДЖЕТ Самаркандского сельского округа на 2026 – 2028 годы «На стадии планирования (формирования) и утверждение (уточнение) бюджета» </vt:lpstr>
      <vt:lpstr> Бюджет Самаркандского сельского округа на трехлетний период (2026-2028 годы) утвержден решением 39 сессии Бухар-Жырауского районного маслихата от 18 декабря 2025 года №39/06 «О бюджетах сел, поселков и сельских округов района на 2026-2028 годы» и будет реализован на основании решения акима Самаркандского сельского округа от 31 декабря 2025 года №11 «О реализации решения районного маслихата «О бюджетах сел, поселков и сельских округов района на 2026-2028 годы».     Бюджет Самаркандского сельского округа на 2026 – 2028 годы сформирован в соответствии с Бюджетным Кодексом Республики Казахстан, Единой бюджетной классификацией Республики Казахстан, действующими нормативно-правовыми актами, а также индексом роста потребительских цен и рассчитан, исходя из лимита штатной численности самостоятельных исполнительных органов.</vt:lpstr>
      <vt:lpstr> Основные параметры бюджета Самаркандского сельского округа на 2026-2028 годы                                                                                                                    тыс.тенге</vt:lpstr>
      <vt:lpstr>Основные параметры бюджета Самаркандского сельского округа   на 2025-2027 годы</vt:lpstr>
      <vt:lpstr>Основные параметры бюджета Самаркандского сельского округа  на 2026-2028 годы</vt:lpstr>
      <vt:lpstr>  01 Государственные услуги общего характера    </vt:lpstr>
      <vt:lpstr>  08 Культура, спорт, туризм и информационное пространство     </vt:lpstr>
      <vt:lpstr>  07 Жилищно-коммунальное хозяйство     </vt:lpstr>
      <vt:lpstr>  07 Жилищно-коммунальное хозяйство     </vt:lpstr>
      <vt:lpstr>  07 Жилищно-коммунальное хозяйство        </vt:lpstr>
      <vt:lpstr>  12 Транспорт и коммуникации   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91</cp:revision>
  <dcterms:created xsi:type="dcterms:W3CDTF">2021-02-25T08:50:16Z</dcterms:created>
  <dcterms:modified xsi:type="dcterms:W3CDTF">2026-09-07T05:16:34Z</dcterms:modified>
</cp:coreProperties>
</file>