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8"/>
  </p:notesMasterIdLst>
  <p:sldIdLst>
    <p:sldId id="256" r:id="rId3"/>
    <p:sldId id="326" r:id="rId4"/>
    <p:sldId id="281" r:id="rId5"/>
    <p:sldId id="261" r:id="rId6"/>
    <p:sldId id="262" r:id="rId7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ена Грубер" initials="ЕГ" lastIdx="1" clrIdx="0">
    <p:extLst>
      <p:ext uri="{19B8F6BF-5375-455C-9EA6-DF929625EA0E}">
        <p15:presenceInfo xmlns:p15="http://schemas.microsoft.com/office/powerpoint/2012/main" userId="c88ac4261fa5c14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8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408" autoAdjust="0"/>
  </p:normalViewPr>
  <p:slideViewPr>
    <p:cSldViewPr>
      <p:cViewPr varScale="1">
        <p:scale>
          <a:sx n="98" d="100"/>
          <a:sy n="98" d="100"/>
        </p:scale>
        <p:origin x="576" y="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C016F-FBF3-4E6B-8759-34A082839FA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C56F45-BDEF-433B-8460-0FC26B03605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47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9EC210-5AC0-4F03-9190-A34FAEFA29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5153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EC210-5AC0-4F03-9190-A34FAEFA296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33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00150"/>
            <a:ext cx="7772400" cy="1335081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1"/>
            <a:ext cx="6400800" cy="11049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3552444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3152694"/>
            <a:ext cx="2876429" cy="535520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3056467"/>
            <a:ext cx="5544515" cy="637604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3065672"/>
            <a:ext cx="5467980" cy="580704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3055631"/>
            <a:ext cx="3308000" cy="488662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3043916"/>
            <a:ext cx="8723376" cy="997406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1847670"/>
            <a:ext cx="7772400" cy="1143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078086"/>
            <a:ext cx="6417734" cy="70485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09394"/>
            <a:ext cx="3822192" cy="258546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3" y="2571751"/>
            <a:ext cx="3820055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008585"/>
            <a:ext cx="3822192" cy="47982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71751"/>
            <a:ext cx="3822192" cy="20228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7406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686050"/>
            <a:ext cx="3352800" cy="142875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1714500"/>
            <a:ext cx="3352800" cy="939546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371600"/>
            <a:ext cx="3904076" cy="28575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171450"/>
            <a:ext cx="8695944" cy="452628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4015472"/>
            <a:ext cx="8723376" cy="998685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254000"/>
            <a:ext cx="3812645" cy="1822451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4" y="2089150"/>
            <a:ext cx="3818467" cy="18161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028700"/>
            <a:ext cx="3566160" cy="219456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171450"/>
            <a:ext cx="8695944" cy="1069848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535643"/>
            <a:ext cx="8723376" cy="998685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85850"/>
            <a:ext cx="2057400" cy="3365500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85850"/>
            <a:ext cx="6019800" cy="3365501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5949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8735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655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522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09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1158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16411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6524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9668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31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832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171450"/>
            <a:ext cx="8695944" cy="185166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259572"/>
            <a:ext cx="8723376" cy="997406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9395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4687623"/>
            <a:ext cx="378669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0029D4F-7778-4463-8FAB-AAF004A17F6B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4687623"/>
            <a:ext cx="378669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4687623"/>
            <a:ext cx="1161826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EE7F23B-1BA5-42CA-B2E5-FDA40A6F44C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006600"/>
            <a:ext cx="7408333" cy="2588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51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870789" y="2499742"/>
            <a:ext cx="7402422" cy="17145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 </a:t>
            </a: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Самаркандского сельского округа </a:t>
            </a:r>
          </a:p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август 2026 года</a:t>
            </a:r>
          </a:p>
          <a:p>
            <a:pPr algn="ctr"/>
            <a:endParaRPr lang="ru-RU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258743" y="4680520"/>
            <a:ext cx="4626514" cy="411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ru-RU" sz="12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8DFAE8-0EF5-4B6B-B7E9-0FCF70090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0018" y="339502"/>
            <a:ext cx="2523963" cy="20911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35648"/>
            <a:ext cx="8229600" cy="3312364"/>
          </a:xfrm>
        </p:spPr>
        <p:txBody>
          <a:bodyPr>
            <a:noAutofit/>
          </a:bodyPr>
          <a:lstStyle/>
          <a:p>
            <a:pPr marL="0" indent="360363" algn="just">
              <a:buNone/>
            </a:pP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Вашему вниманию представлен гражданский бюджет Самаркандского сельского округа за</a:t>
            </a:r>
            <a:r>
              <a:rPr lang="en-US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январь –август 2026 года, в рамках которого Вы можете ознакомиться с исполнением местного бюджета, основными направлениями расходования бюджетных средств округа.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Согласно параграфа 3 приказа Министра финансов РК от 09  января 2018 года №15 «Об утверждении Правил и составления гражданского бюджета на стадиях бюджетного планирования и исполнения  бюджетов»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Исполнение по статьям расходов:</a:t>
            </a:r>
          </a:p>
          <a:p>
            <a:pPr marL="0" indent="360363" algn="just"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По расходам текущее исполнение при плане на 2026 год – 74555,0 тыс. тенге,  исполнение составило – 55073,5 тыс. тенге, что составляет – 79,6 % от годового плана.</a:t>
            </a:r>
          </a:p>
          <a:p>
            <a:pPr algn="just">
              <a:buNone/>
            </a:pP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746"/>
            <a:ext cx="8229600" cy="1453908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Пояснительная записка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размещению гражданского бюджета</a:t>
            </a:r>
            <a:b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стадии исполнения  бюджета за 202</a:t>
            </a:r>
            <a:r>
              <a:rPr lang="kk-KZ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F8705268-BC3E-44A8-BDD6-9A2957A9C142}"/>
              </a:ext>
            </a:extLst>
          </p:cNvPr>
          <p:cNvCxnSpPr>
            <a:cxnSpLocks/>
          </p:cNvCxnSpPr>
          <p:nvPr/>
        </p:nvCxnSpPr>
        <p:spPr>
          <a:xfrm>
            <a:off x="611560" y="771550"/>
            <a:ext cx="7920880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722483"/>
              </p:ext>
            </p:extLst>
          </p:nvPr>
        </p:nvGraphicFramePr>
        <p:xfrm>
          <a:off x="683568" y="635059"/>
          <a:ext cx="7416825" cy="4822008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540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253">
                  <a:extLst>
                    <a:ext uri="{9D8B030D-6E8A-4147-A177-3AD203B41FA5}">
                      <a16:colId xmlns:a16="http://schemas.microsoft.com/office/drawing/2014/main" val="1686467299"/>
                    </a:ext>
                  </a:extLst>
                </a:gridCol>
                <a:gridCol w="584067">
                  <a:extLst>
                    <a:ext uri="{9D8B030D-6E8A-4147-A177-3AD203B41FA5}">
                      <a16:colId xmlns:a16="http://schemas.microsoft.com/office/drawing/2014/main" val="237976327"/>
                    </a:ext>
                  </a:extLst>
                </a:gridCol>
                <a:gridCol w="467252">
                  <a:extLst>
                    <a:ext uri="{9D8B030D-6E8A-4147-A177-3AD203B41FA5}">
                      <a16:colId xmlns:a16="http://schemas.microsoft.com/office/drawing/2014/main" val="1663235539"/>
                    </a:ext>
                  </a:extLst>
                </a:gridCol>
                <a:gridCol w="584068">
                  <a:extLst>
                    <a:ext uri="{9D8B030D-6E8A-4147-A177-3AD203B41FA5}">
                      <a16:colId xmlns:a16="http://schemas.microsoft.com/office/drawing/2014/main" val="189908816"/>
                    </a:ext>
                  </a:extLst>
                </a:gridCol>
                <a:gridCol w="408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2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57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27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 2026 год</a:t>
                      </a:r>
                      <a:endParaRPr lang="ru-RU" sz="9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(+-)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8 мес. 2026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 (+-)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</a:t>
                      </a:r>
                      <a:r>
                        <a:rPr lang="ru-RU" sz="1100" kern="1200" dirty="0" err="1">
                          <a:latin typeface="Arial" pitchFamily="34" charset="0"/>
                          <a:cs typeface="Arial" pitchFamily="34" charset="0"/>
                        </a:rPr>
                        <a:t>пос</a:t>
                      </a: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 за 8 мес 2025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Факт пост за 8 мес 2024 г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>
                          <a:latin typeface="Arial" pitchFamily="34" charset="0"/>
                          <a:cs typeface="Arial" pitchFamily="34" charset="0"/>
                        </a:rPr>
                        <a:t>Факт пост за 8 мес 2023 г</a:t>
                      </a:r>
                      <a:endParaRPr lang="ru-RU" sz="11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.ДОХОДЫ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79,6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58115,1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66728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87241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59254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93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НАЛОГОВЫЕ ПОСТУПЛЕНИЯ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9861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105,3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10382,1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kk-KZ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8379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6851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1" kern="1200" dirty="0">
                          <a:latin typeface="Arial" pitchFamily="34" charset="0"/>
                          <a:cs typeface="Arial" pitchFamily="34" charset="0"/>
                        </a:rPr>
                        <a:t>  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Индивидуальный подоходный налог с    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80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доходов, не облагаемых у источника выплаты</a:t>
                      </a:r>
                      <a:endParaRPr lang="ru-RU" sz="8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97,9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3914,5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3151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2511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1123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697688"/>
                  </a:ext>
                </a:extLst>
              </a:tr>
              <a:tr h="24481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i="1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 </a:t>
                      </a:r>
                      <a:r>
                        <a:rPr lang="ru-RU" sz="800" i="0" kern="1200" baseline="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Налог на имущество с физических лиц</a:t>
                      </a:r>
                      <a:endParaRPr lang="ru-RU" sz="800" i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</a:t>
                      </a: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40,1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89,9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185,6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2213930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pPr marL="266700" indent="-26670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    Земельный налог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6,4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192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2,7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370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Налог на транспортные средства с юридических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marL="266700" indent="0" algn="l" fontAlgn="b"/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Hалог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на транспортные средства с физических лиц </a:t>
                      </a:r>
                      <a:endParaRPr lang="ru-RU" sz="8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98,7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4735,7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89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3410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6439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 </a:t>
                      </a:r>
                      <a:r>
                        <a:rPr lang="ru-RU" sz="800" b="0" i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Плата за пользование земельными участками</a:t>
                      </a: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726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226,1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1641,8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101,1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101,1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229,5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2299287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0" indent="173038" algn="l" fontAlgn="b"/>
                      <a:r>
                        <a:rPr lang="ru-RU" sz="900" b="1" i="1" kern="1200" dirty="0">
                          <a:latin typeface="Arial" pitchFamily="34" charset="0"/>
                          <a:cs typeface="Arial" pitchFamily="34" charset="0"/>
                        </a:rPr>
                        <a:t>НЕНАЛОГОВЫЕ</a:t>
                      </a:r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 ПОСТУПЛЕНИЯ</a:t>
                      </a:r>
                      <a:endParaRPr lang="ru-RU" sz="900" b="1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8186">
                <a:tc>
                  <a:txBody>
                    <a:bodyPr/>
                    <a:lstStyle/>
                    <a:p>
                      <a:pPr marL="173038" indent="0" fontAlgn="base"/>
                      <a:r>
                        <a:rPr lang="ru-RU" sz="90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Доходы от аренды имущества коммунальной собственности города районного значения, села, поселка, сельского округа</a:t>
                      </a:r>
                    </a:p>
                  </a:txBody>
                  <a:tcPr marL="35719" marR="35719" marT="21431" marB="2143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9024">
                <a:tc>
                  <a:txBody>
                    <a:bodyPr/>
                    <a:lstStyle/>
                    <a:p>
                      <a:pPr marL="173038" indent="0" algn="l" fontAlgn="ctr"/>
                      <a:r>
                        <a:rPr lang="ru-RU" sz="900" b="1" i="1" kern="1200" baseline="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b="1" i="1" kern="1200" baseline="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63894,0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47733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45642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79008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54284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0783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Субвенция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48134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69,3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33337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39045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76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40053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44574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577">
                <a:tc>
                  <a:txBody>
                    <a:bodyPr/>
                    <a:lstStyle/>
                    <a:p>
                      <a:pPr marL="266700" indent="0" algn="l" fontAlgn="ctr"/>
                      <a:r>
                        <a:rPr lang="ru-RU" sz="900" kern="1200" dirty="0">
                          <a:latin typeface="Arial" pitchFamily="34" charset="0"/>
                          <a:cs typeface="Arial" pitchFamily="34" charset="0"/>
                        </a:rPr>
                        <a:t>Поступление трансфертов</a:t>
                      </a:r>
                      <a:endParaRPr lang="ru-RU" sz="900" i="1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15760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95,6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14396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6597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39035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84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9710</a:t>
                      </a:r>
                    </a:p>
                  </a:txBody>
                  <a:tcPr marL="68580" marR="6858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95486"/>
            <a:ext cx="6390710" cy="324036"/>
          </a:xfrm>
        </p:spPr>
        <p:txBody>
          <a:bodyPr>
            <a:normAutofit fontScale="90000"/>
          </a:bodyPr>
          <a:lstStyle/>
          <a:p>
            <a:b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Самаркандского  сельского округа за 2023-2026 годы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br>
              <a:rPr lang="ru-RU" sz="20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825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6894258" y="465516"/>
            <a:ext cx="972108" cy="16201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ru-RU" sz="9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тыс.тенге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Самаркандского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en-US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</a:t>
            </a:r>
            <a:r>
              <a:rPr lang="en-US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283689"/>
              </p:ext>
            </p:extLst>
          </p:nvPr>
        </p:nvGraphicFramePr>
        <p:xfrm>
          <a:off x="539552" y="573528"/>
          <a:ext cx="7920882" cy="4355045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3650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1367941745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val="3311055159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2393836236"/>
                    </a:ext>
                  </a:extLst>
                </a:gridCol>
                <a:gridCol w="857409">
                  <a:extLst>
                    <a:ext uri="{9D8B030D-6E8A-4147-A177-3AD203B41FA5}">
                      <a16:colId xmlns:a16="http://schemas.microsoft.com/office/drawing/2014/main" val="3284400783"/>
                    </a:ext>
                  </a:extLst>
                </a:gridCol>
                <a:gridCol w="467678">
                  <a:extLst>
                    <a:ext uri="{9D8B030D-6E8A-4147-A177-3AD203B41FA5}">
                      <a16:colId xmlns:a16="http://schemas.microsoft.com/office/drawing/2014/main" val="581598101"/>
                    </a:ext>
                  </a:extLst>
                </a:gridCol>
                <a:gridCol w="701517">
                  <a:extLst>
                    <a:ext uri="{9D8B030D-6E8A-4147-A177-3AD203B41FA5}">
                      <a16:colId xmlns:a16="http://schemas.microsoft.com/office/drawing/2014/main" val="173436246"/>
                    </a:ext>
                  </a:extLst>
                </a:gridCol>
              </a:tblGrid>
              <a:tr h="1108710">
                <a:tc>
                  <a:txBody>
                    <a:bodyPr/>
                    <a:lstStyle/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en-US" sz="15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5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202</a:t>
                      </a:r>
                      <a:r>
                        <a:rPr lang="en-US" sz="1000" kern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Бюджет за  август   202</a:t>
                      </a:r>
                      <a:r>
                        <a:rPr lang="en-US" sz="1000" kern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000" kern="1200" dirty="0">
                          <a:latin typeface="Arial" pitchFamily="34" charset="0"/>
                          <a:cs typeface="Arial" pitchFamily="34" charset="0"/>
                        </a:rPr>
                        <a:t> года</a:t>
                      </a: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август  202</a:t>
                      </a:r>
                      <a:r>
                        <a:rPr lang="en-US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август 202</a:t>
                      </a:r>
                      <a:r>
                        <a:rPr lang="en-US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(+/-)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август 202</a:t>
                      </a:r>
                      <a:r>
                        <a:rPr lang="en-US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ru-RU" sz="10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653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73755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73,9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55073,5</a:t>
                      </a:r>
                      <a:endParaRPr lang="ru-RU" sz="8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49554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73268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47276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r>
                        <a:rPr lang="ru-RU" sz="800" b="1" i="1" dirty="0">
                          <a:latin typeface="Arial" pitchFamily="34" charset="0"/>
                          <a:cs typeface="Arial" pitchFamily="34" charset="0"/>
                        </a:rPr>
                        <a:t>01 Государственные услуги общего характера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67,4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34122,2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32521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29468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35923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124001 «Услуги по обеспечению деятельности </a:t>
                      </a: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акима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города районного значения, села, поселка, сельского округа»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51174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67,4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33935,2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31262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26292,6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34530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124022 «Капитальные расходы государственного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100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1214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1931888"/>
                  </a:ext>
                </a:extLst>
              </a:tr>
              <a:tr h="3843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124107 «Проведение мероприятий за счет резерва местного исполнительного органа»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lang="ru-RU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735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1090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000542"/>
                  </a:ext>
                </a:extLst>
              </a:tr>
              <a:tr h="291928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07 Жилищно-коммунальное хозяйство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7532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74,7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6188,4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12707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4378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9196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124014 «Организация водоснабжения населенных пунктов»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39,2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31,8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277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933829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124008 «Освещение улиц в населенных пунктах»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3460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78,5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3895,1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2457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1767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1421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6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124009 «Обеспечение санитарии населенных пунктов»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1050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699,3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727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65,3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684,4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835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0568232"/>
                  </a:ext>
                </a:extLst>
              </a:tr>
              <a:tr h="3482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124011 «Благоустройство и озеленение населенных пунктов»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1084,1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9244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41,4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1926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6640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900" y="0"/>
            <a:ext cx="6380466" cy="573528"/>
          </a:xfrm>
        </p:spPr>
        <p:txBody>
          <a:bodyPr>
            <a:normAutofit fontScale="90000"/>
          </a:bodyPr>
          <a:lstStyle/>
          <a:p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параметры бюджета </a:t>
            </a:r>
            <a:r>
              <a:rPr lang="ru-RU" sz="15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Кызылкаинского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сельского округа </a:t>
            </a:r>
            <a:b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 20</a:t>
            </a:r>
            <a:r>
              <a:rPr lang="kk-KZ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ru-RU" sz="15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-2027 годы</a:t>
            </a:r>
            <a:endParaRPr lang="ru-RU" sz="15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623036"/>
              </p:ext>
            </p:extLst>
          </p:nvPr>
        </p:nvGraphicFramePr>
        <p:xfrm>
          <a:off x="467544" y="87474"/>
          <a:ext cx="7533459" cy="3917376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4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1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9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19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val="2494152455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val="3571483410"/>
                    </a:ext>
                  </a:extLst>
                </a:gridCol>
                <a:gridCol w="533926">
                  <a:extLst>
                    <a:ext uri="{9D8B030D-6E8A-4147-A177-3AD203B41FA5}">
                      <a16:colId xmlns:a16="http://schemas.microsoft.com/office/drawing/2014/main" val="2693801383"/>
                    </a:ext>
                  </a:extLst>
                </a:gridCol>
                <a:gridCol w="652577">
                  <a:extLst>
                    <a:ext uri="{9D8B030D-6E8A-4147-A177-3AD203B41FA5}">
                      <a16:colId xmlns:a16="http://schemas.microsoft.com/office/drawing/2014/main" val="1600805158"/>
                    </a:ext>
                  </a:extLst>
                </a:gridCol>
                <a:gridCol w="474601">
                  <a:extLst>
                    <a:ext uri="{9D8B030D-6E8A-4147-A177-3AD203B41FA5}">
                      <a16:colId xmlns:a16="http://schemas.microsoft.com/office/drawing/2014/main" val="3024085639"/>
                    </a:ext>
                  </a:extLst>
                </a:gridCol>
                <a:gridCol w="563173">
                  <a:extLst>
                    <a:ext uri="{9D8B030D-6E8A-4147-A177-3AD203B41FA5}">
                      <a16:colId xmlns:a16="http://schemas.microsoft.com/office/drawing/2014/main" val="2378741880"/>
                    </a:ext>
                  </a:extLst>
                </a:gridCol>
              </a:tblGrid>
              <a:tr h="12573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 err="1">
                          <a:latin typeface="Arial" pitchFamily="34" charset="0"/>
                          <a:cs typeface="Arial" pitchFamily="34" charset="0"/>
                        </a:rPr>
                        <a:t>Утв.бюджет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202</a:t>
                      </a:r>
                      <a:r>
                        <a:rPr lang="en-US" sz="800" kern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год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Бюджет за 8 месяцев 202</a:t>
                      </a:r>
                      <a:r>
                        <a:rPr lang="en-US" sz="800" kern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8 месяцев 202</a:t>
                      </a: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8 месяцев 202</a:t>
                      </a: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(+/-)</a:t>
                      </a: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 за 8 месяцев 202</a:t>
                      </a: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года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0" kern="1200" dirty="0">
                        <a:solidFill>
                          <a:schemeClr val="lt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>
                        <a:tabLst/>
                      </a:pPr>
                      <a:r>
                        <a:rPr lang="en-US" sz="800" b="1" dirty="0">
                          <a:latin typeface="Arial" pitchFamily="34" charset="0"/>
                          <a:cs typeface="Arial" pitchFamily="34" charset="0"/>
                        </a:rPr>
                        <a:t>II</a:t>
                      </a:r>
                      <a:r>
                        <a:rPr lang="ru-RU" sz="800" b="1" dirty="0">
                          <a:latin typeface="Arial" pitchFamily="34" charset="0"/>
                          <a:cs typeface="Arial" pitchFamily="34" charset="0"/>
                        </a:rPr>
                        <a:t>.ЗАТРАТЫ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08 Культура, спорт, туризм и информационное пространство 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46,2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65,3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74,3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223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019692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124006 «Проведение культурно-досуговых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99,7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172,4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6605507"/>
                  </a:ext>
                </a:extLst>
              </a:tr>
              <a:tr h="313358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</a:t>
                      </a:r>
                      <a:r>
                        <a:rPr lang="en-US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02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 «Проведение физкультурно-оздоровительных и спортивных мероприятий на местном уровне»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178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89,7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130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8116750"/>
                  </a:ext>
                </a:extLst>
              </a:tr>
              <a:tr h="236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12 Транспорт и коммуникации</a:t>
                      </a: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2898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2077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2077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30991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7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kern="1200" dirty="0">
                          <a:latin typeface="Arial" pitchFamily="34" charset="0"/>
                          <a:cs typeface="Arial" pitchFamily="34" charset="0"/>
                        </a:rPr>
                        <a:t>Программа 124013 «Обеспечение функционирования автомобильных дорог в городах районного значения, селах, поселках, сельских округах»</a:t>
                      </a:r>
                      <a:endParaRPr lang="ru-RU" sz="800" b="0" kern="1200" dirty="0">
                        <a:solidFill>
                          <a:schemeClr val="dk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7144" marR="7144" marT="71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14649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5,7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14589,5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4077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   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30991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70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2019</a:t>
                      </a:r>
                      <a:endParaRPr lang="en-US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1" i="1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Трансферты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98,6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l" fontAlgn="t"/>
                      <a:r>
                        <a:rPr lang="ru-RU" sz="800" b="0" kern="1200" dirty="0">
                          <a:solidFill>
                            <a:schemeClr val="dk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Программа 124048 «Возврат неиспользованных (недоиспользованных) целевых трансфертов»</a:t>
                      </a:r>
                    </a:p>
                  </a:txBody>
                  <a:tcPr marL="7144" marR="7144" marT="714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98,6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93,6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</a:t>
                      </a:r>
                      <a:endParaRPr lang="ru-RU" sz="8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0,3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3016</TotalTime>
  <Words>775</Words>
  <Application>Microsoft Office PowerPoint</Application>
  <PresentationFormat>Экран (16:9)</PresentationFormat>
  <Paragraphs>345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Candara</vt:lpstr>
      <vt:lpstr>Symbol</vt:lpstr>
      <vt:lpstr>Times New Roman</vt:lpstr>
      <vt:lpstr>Волна</vt:lpstr>
      <vt:lpstr>Тема Office</vt:lpstr>
      <vt:lpstr>Презентация PowerPoint</vt:lpstr>
      <vt:lpstr>Пояснительная записка к размещению гражданского бюджета на стадии исполнения  бюджета за 2026 год</vt:lpstr>
      <vt:lpstr> Основные параметры бюджета  Самаркандского  сельского округа за 2023-2026 годы                                                                                                               </vt:lpstr>
      <vt:lpstr>Основные параметры бюджета Самаркандского сельского округа   за 2023-2026 годы</vt:lpstr>
      <vt:lpstr>Основные параметры бюджета Кызылкаинского сельского округа   за 2025-2027 годы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286</cp:revision>
  <cp:lastPrinted>2022-01-28T10:04:18Z</cp:lastPrinted>
  <dcterms:created xsi:type="dcterms:W3CDTF">2019-10-02T14:41:54Z</dcterms:created>
  <dcterms:modified xsi:type="dcterms:W3CDTF">2026-09-07T05:26:27Z</dcterms:modified>
</cp:coreProperties>
</file>