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0"/>
  </p:notesMasterIdLst>
  <p:sldIdLst>
    <p:sldId id="442" r:id="rId2"/>
    <p:sldId id="489" r:id="rId3"/>
    <p:sldId id="491" r:id="rId4"/>
    <p:sldId id="492" r:id="rId5"/>
    <p:sldId id="493" r:id="rId6"/>
    <p:sldId id="494" r:id="rId7"/>
    <p:sldId id="495" r:id="rId8"/>
    <p:sldId id="496" r:id="rId9"/>
    <p:sldId id="471" r:id="rId10"/>
    <p:sldId id="497" r:id="rId11"/>
    <p:sldId id="465" r:id="rId12"/>
    <p:sldId id="498" r:id="rId13"/>
    <p:sldId id="499" r:id="rId14"/>
    <p:sldId id="501" r:id="rId15"/>
    <p:sldId id="502" r:id="rId16"/>
    <p:sldId id="505" r:id="rId17"/>
    <p:sldId id="504" r:id="rId18"/>
    <p:sldId id="476" r:id="rId19"/>
  </p:sldIdLst>
  <p:sldSz cx="9906000" cy="6858000" type="A4"/>
  <p:notesSz cx="6858000" cy="994727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44C"/>
    <a:srgbClr val="73DAF1"/>
    <a:srgbClr val="AE92D6"/>
    <a:srgbClr val="C5EB7F"/>
    <a:srgbClr val="6E9EE5"/>
    <a:srgbClr val="C4E0FB"/>
    <a:srgbClr val="F68886"/>
    <a:srgbClr val="FC9594"/>
    <a:srgbClr val="953E3C"/>
    <a:srgbClr val="C1A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8772" autoAdjust="0"/>
  </p:normalViewPr>
  <p:slideViewPr>
    <p:cSldViewPr snapToGrid="0">
      <p:cViewPr varScale="1">
        <p:scale>
          <a:sx n="108" d="100"/>
          <a:sy n="108" d="100"/>
        </p:scale>
        <p:origin x="1170" y="-35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433575610740986E-2"/>
          <c:y val="6.8382175993506308E-2"/>
          <c:w val="0.92718169943072781"/>
          <c:h val="0.73965907487771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13-4B1C-B330-7F6B9F5114E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13-4B1C-B330-7F6B9F5114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413-4B1C-B330-7F6B9F5114EC}"/>
              </c:ext>
            </c:extLst>
          </c:dPt>
          <c:dPt>
            <c:idx val="3"/>
            <c:invertIfNegative val="0"/>
            <c:bubble3D val="0"/>
            <c:spPr>
              <a:solidFill>
                <a:srgbClr val="8A9F6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413-4B1C-B330-7F6B9F5114EC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5532483.5999999996</c:v>
                </c:pt>
                <c:pt idx="1">
                  <c:v>5486596.7999999998</c:v>
                </c:pt>
                <c:pt idx="2">
                  <c:v>5552351.2999999998</c:v>
                </c:pt>
                <c:pt idx="3">
                  <c:v>5552351.2999999998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13-4B1C-B330-7F6B9F5114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08604800"/>
        <c:axId val="108614784"/>
      </c:barChart>
      <c:catAx>
        <c:axId val="10860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614784"/>
        <c:crosses val="autoZero"/>
        <c:auto val="1"/>
        <c:lblAlgn val="ctr"/>
        <c:lblOffset val="100"/>
        <c:noMultiLvlLbl val="0"/>
      </c:catAx>
      <c:valAx>
        <c:axId val="10861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60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9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0499580827510387E-2"/>
          <c:w val="1"/>
          <c:h val="0.95950040279008064"/>
        </c:manualLayout>
      </c:layout>
      <c:pie3DChart>
        <c:varyColors val="1"/>
        <c:ser>
          <c:idx val="0"/>
          <c:order val="0"/>
          <c:tx>
            <c:strRef>
              <c:f>Лист1!$B$2:$B$5</c:f>
              <c:strCache>
                <c:ptCount val="4"/>
                <c:pt idx="0">
                  <c:v>2 362 705,30</c:v>
                </c:pt>
                <c:pt idx="1">
                  <c:v>355 160,30</c:v>
                </c:pt>
                <c:pt idx="2">
                  <c:v>282 531,40</c:v>
                </c:pt>
                <c:pt idx="3">
                  <c:v>35 873,70</c:v>
                </c:pt>
              </c:strCache>
            </c:strRef>
          </c:tx>
          <c:explosion val="1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C83-420F-89AD-8930DABA93C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C83-420F-89AD-8930DABA93C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C83-420F-89AD-8930DABA93C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C83-420F-89AD-8930DABA93C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3C83-420F-89AD-8930DABA93CA}"/>
              </c:ext>
            </c:extLst>
          </c:dPt>
          <c:dLbls>
            <c:dLbl>
              <c:idx val="0"/>
              <c:layout>
                <c:manualLayout>
                  <c:x val="9.9781637840753723E-2"/>
                  <c:y val="0.16953974797649471"/>
                </c:manualLayout>
              </c:layout>
              <c:tx>
                <c:rich>
                  <a:bodyPr/>
                  <a:lstStyle/>
                  <a:p>
                    <a:fld id="{1DF81205-867B-41C0-AFC3-021D8A155D0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4A98EA17-A8A8-4DE4-80B4-2931A0DA54F3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D5C4468B-1D17-476D-958A-A274257FEAFF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C83-420F-89AD-8930DABA93CA}"/>
                </c:ext>
              </c:extLst>
            </c:dLbl>
            <c:dLbl>
              <c:idx val="1"/>
              <c:layout>
                <c:manualLayout>
                  <c:x val="-1.2168492419604111E-2"/>
                  <c:y val="-0.17781621346211246"/>
                </c:manualLayout>
              </c:layout>
              <c:tx>
                <c:rich>
                  <a:bodyPr/>
                  <a:lstStyle/>
                  <a:p>
                    <a:fld id="{63B38B38-3A81-4B25-9598-EDF5295E6F4F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EEE4FD60-2037-4D69-8A3F-52E1BDA3FAAB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DAF56CE6-E72D-4227-A227-7082CAFECDB5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C83-420F-89AD-8930DABA93CA}"/>
                </c:ext>
              </c:extLst>
            </c:dLbl>
            <c:dLbl>
              <c:idx val="2"/>
              <c:layout>
                <c:manualLayout>
                  <c:x val="-1.7092324364100457E-2"/>
                  <c:y val="-2.9017272974291939E-3"/>
                </c:manualLayout>
              </c:layout>
              <c:tx>
                <c:rich>
                  <a:bodyPr/>
                  <a:lstStyle/>
                  <a:p>
                    <a:fld id="{D0EF610C-DFFF-4DE9-9494-A1BB91598A5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7D743719-31B8-4C59-AE95-C079CA6F5863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FAD2CDC3-EE1C-40EC-BD76-93D23E49BAC4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1149328481266747"/>
                      <c:h val="0.2449348748768291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C83-420F-89AD-8930DABA93CA}"/>
                </c:ext>
              </c:extLst>
            </c:dLbl>
            <c:dLbl>
              <c:idx val="3"/>
              <c:layout>
                <c:manualLayout>
                  <c:x val="-5.4296388065679199E-2"/>
                  <c:y val="-0.16737252605046651"/>
                </c:manualLayout>
              </c:layout>
              <c:tx>
                <c:rich>
                  <a:bodyPr/>
                  <a:lstStyle/>
                  <a:p>
                    <a:fld id="{040AE390-4A07-4F3B-A22A-0B71BCFA17F8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77EDAA53-4296-4E15-8E67-D1C94FCBA9D9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61B6F1E2-0430-438A-B41A-1846F62F8101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522444161471105"/>
                      <c:h val="0.337452515103805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C83-420F-89AD-8930DABA93CA}"/>
                </c:ext>
              </c:extLst>
            </c:dLbl>
            <c:dLbl>
              <c:idx val="4"/>
              <c:layout>
                <c:manualLayout>
                  <c:x val="-4.2071638277009396E-2"/>
                  <c:y val="-2.3819606878624795E-2"/>
                </c:manualLayout>
              </c:layout>
              <c:tx>
                <c:rich>
                  <a:bodyPr/>
                  <a:lstStyle/>
                  <a:p>
                    <a:fld id="{3D1EEBAA-6568-466C-BA0A-E739DEE317F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E2691CEA-09E2-49A8-81F5-303216A9D5D6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ADCEC854-7AEF-4542-BE79-F49B790FDB2C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618659568698804"/>
                      <c:h val="0.429174669358158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3C83-420F-89AD-8930DABA93CA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Табыс салығы</c:v>
                </c:pt>
                <c:pt idx="1">
                  <c:v>Мүлік салығы</c:v>
                </c:pt>
                <c:pt idx="2">
                  <c:v>Тауарларға, жұмыстарға және қызметтерге салынатын ішкі салықтар</c:v>
                </c:pt>
                <c:pt idx="3">
                  <c:v>Заңды маңызы бар әрекеттерді жасағаны үшін алынатын міндетті төлемдер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2362705.2999999998</c:v>
                </c:pt>
                <c:pt idx="1">
                  <c:v>355160.3</c:v>
                </c:pt>
                <c:pt idx="2">
                  <c:v>282531.40000000002</c:v>
                </c:pt>
                <c:pt idx="3">
                  <c:v>35873.699999999997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83-420F-89AD-8930DABA9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818184189226046E-2"/>
          <c:y val="6.4677923903550427E-2"/>
          <c:w val="0.92718169943072781"/>
          <c:h val="0.73965907487771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25000"/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B46-4E4D-B7E3-47DEAEDAAC7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  <a:alpha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46-4E4D-B7E3-47DEAEDAAC76}"/>
              </c:ext>
            </c:extLst>
          </c:dPt>
          <c:dPt>
            <c:idx val="2"/>
            <c:invertIfNegative val="0"/>
            <c:bubble3D val="0"/>
            <c:spPr>
              <a:solidFill>
                <a:srgbClr val="A78368">
                  <a:alpha val="74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B46-4E4D-B7E3-47DEAEDAAC76}"/>
              </c:ext>
            </c:extLst>
          </c:dPt>
          <c:dPt>
            <c:idx val="3"/>
            <c:invertIfNegative val="0"/>
            <c:bubble3D val="0"/>
            <c:spPr>
              <a:solidFill>
                <a:srgbClr val="637589">
                  <a:alpha val="87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B46-4E4D-B7E3-47DEAEDAAC76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3973748.6</c:v>
                </c:pt>
                <c:pt idx="1">
                  <c:v>4295627.3</c:v>
                </c:pt>
                <c:pt idx="2">
                  <c:v>4970813.3</c:v>
                </c:pt>
                <c:pt idx="3">
                  <c:v>3036270.6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46-4E4D-B7E3-47DEAEDAAC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08376064"/>
        <c:axId val="108377600"/>
      </c:barChart>
      <c:catAx>
        <c:axId val="10837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377600"/>
        <c:crosses val="autoZero"/>
        <c:auto val="1"/>
        <c:lblAlgn val="ctr"/>
        <c:lblOffset val="100"/>
        <c:noMultiLvlLbl val="0"/>
      </c:catAx>
      <c:valAx>
        <c:axId val="10837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376064"/>
        <c:crosses val="autoZero"/>
        <c:crossBetween val="between"/>
      </c:valAx>
      <c:spPr>
        <a:noFill/>
        <a:ln>
          <a:gradFill flip="none" rotWithShape="1">
            <a:gsLst>
              <a:gs pos="60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8900000" scaled="1"/>
            <a:tileRect/>
          </a:gradFill>
        </a:ln>
        <a:effectLst/>
      </c:spPr>
    </c:plotArea>
    <c:plotVisOnly val="1"/>
    <c:dispBlanksAs val="gap"/>
    <c:showDLblsOverMax val="0"/>
  </c:chart>
  <c:spPr>
    <a:noFill/>
    <a:ln>
      <a:noFill/>
    </a:ln>
    <a:effectLst>
      <a:softEdge rad="317500"/>
    </a:effectLst>
  </c:spPr>
  <c:txPr>
    <a:bodyPr/>
    <a:lstStyle/>
    <a:p>
      <a:pPr>
        <a:defRPr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67235336414286"/>
          <c:y val="0.28073019940142363"/>
          <c:w val="0.36488059111677901"/>
          <c:h val="0.333895185340726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4D-4EA0-810D-6EAB24A33E8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4D-4EA0-810D-6EAB24A33E8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4D-4EA0-810D-6EAB24A33E8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4D-4EA0-810D-6EAB24A33E8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404D-4EA0-810D-6EAB24A33E8E}"/>
              </c:ext>
            </c:extLst>
          </c:dPt>
          <c:dLbls>
            <c:dLbl>
              <c:idx val="0"/>
              <c:layout>
                <c:manualLayout>
                  <c:x val="0.10772948480606402"/>
                  <c:y val="-6.8614210607454026E-2"/>
                </c:manualLayout>
              </c:layout>
              <c:tx>
                <c:rich>
                  <a:bodyPr/>
                  <a:lstStyle/>
                  <a:p>
                    <a:fld id="{CE3BFE07-7619-4F86-B289-141564BC4651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04D-4EA0-810D-6EAB24A33E8E}"/>
                </c:ext>
              </c:extLst>
            </c:dLbl>
            <c:dLbl>
              <c:idx val="1"/>
              <c:layout>
                <c:manualLayout>
                  <c:x val="-4.8668783275335005E-2"/>
                  <c:y val="-7.2771419306480985E-3"/>
                </c:manualLayout>
              </c:layout>
              <c:tx>
                <c:rich>
                  <a:bodyPr/>
                  <a:lstStyle/>
                  <a:p>
                    <a:fld id="{3CE497A0-6545-463C-8337-14BDF1AE5682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04D-4EA0-810D-6EAB24A33E8E}"/>
                </c:ext>
              </c:extLst>
            </c:dLbl>
            <c:dLbl>
              <c:idx val="2"/>
              <c:layout>
                <c:manualLayout>
                  <c:x val="7.671943955618315E-3"/>
                  <c:y val="-8.6765667444568505E-3"/>
                </c:manualLayout>
              </c:layout>
              <c:tx>
                <c:rich>
                  <a:bodyPr/>
                  <a:lstStyle/>
                  <a:p>
                    <a:fld id="{2E9A491D-7D32-4BD8-B3BE-F5E0FFFA7E0C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671762851528192E-2"/>
                      <c:h val="3.615034580278875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04D-4EA0-810D-6EAB24A33E8E}"/>
                </c:ext>
              </c:extLst>
            </c:dLbl>
            <c:dLbl>
              <c:idx val="3"/>
              <c:layout>
                <c:manualLayout>
                  <c:x val="5.6140525155387234E-2"/>
                  <c:y val="3.8233668061218522E-2"/>
                </c:manualLayout>
              </c:layout>
              <c:tx>
                <c:rich>
                  <a:bodyPr/>
                  <a:lstStyle/>
                  <a:p>
                    <a:fld id="{493EB51A-4720-41C8-BD0A-7DEEE903965E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04D-4EA0-810D-6EAB24A33E8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55965BF-1003-4AFF-B826-7179D5D144EF}" type="VALUE">
                      <a:rPr lang="en-US" smtClean="0"/>
                      <a:pPr/>
                      <a:t>[ЗНАЧЕНИЕ]</a:t>
                    </a:fld>
                    <a:r>
                      <a:rPr lang="en-US" baseline="0" dirty="0"/>
                      <a:t>
</a:t>
                    </a:r>
                    <a:fld id="{949979D9-5783-4F10-8AF4-06B8AC9A5950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04D-4EA0-810D-6EAB24A33E8E}"/>
                </c:ext>
              </c:extLst>
            </c:dLbl>
            <c:numFmt formatCode="#,##0.0" sourceLinked="0"/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Мемлекеттік меншіктен түсетін кірістер</c:v>
                </c:pt>
                <c:pt idx="1">
                  <c:v>Мемлекеттік бюджеттен қаржыландырылатын мемлекеттік мекемелер ұйымдастыратын мемлекеттік сатып алуды өткізуден түсетін ақша түсімдері</c:v>
                </c:pt>
                <c:pt idx="2">
                  <c:v>Айыппұлдар, өсімпұлдар,мемлекеттік органдар салатын санкциялар,өндіріп алулар</c:v>
                </c:pt>
                <c:pt idx="3">
                  <c:v>Басқа да салықтық емес түсімдер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45561.8</c:v>
                </c:pt>
                <c:pt idx="1">
                  <c:v>155.80000000000001</c:v>
                </c:pt>
                <c:pt idx="2">
                  <c:v>65</c:v>
                </c:pt>
                <c:pt idx="3">
                  <c:v>1085.5999999999999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04D-4EA0-810D-6EAB24A33E8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38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715014487601059"/>
          <c:y val="0.2503166979421943"/>
          <c:w val="0.33357703234153063"/>
          <c:h val="0.46158160254740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accent1">
                  <a:lumMod val="50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accent1">
              <a:lumMod val="50000"/>
            </a:schemeClr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4779096306322"/>
          <c:y val="0.1388626494010837"/>
          <c:w val="0.65389502685956791"/>
          <c:h val="0.8525751870656818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1B5-4DC8-B451-77D00172802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1B5-4DC8-B451-77D00172802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1B5-4DC8-B451-77D00172802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1B5-4DC8-B451-77D00172802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1B5-4DC8-B451-77D00172802E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1B5-4DC8-B451-77D00172802E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1B5-4DC8-B451-77D00172802E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C96D-4401-A523-1F60EE729AC9}"/>
              </c:ext>
            </c:extLst>
          </c:dPt>
          <c:dLbls>
            <c:dLbl>
              <c:idx val="0"/>
              <c:layout>
                <c:manualLayout>
                  <c:x val="3.1253202642011219E-3"/>
                  <c:y val="-2.5247416503763179E-2"/>
                </c:manualLayout>
              </c:layout>
              <c:tx>
                <c:rich>
                  <a:bodyPr/>
                  <a:lstStyle/>
                  <a:p>
                    <a:fld id="{F1173E11-E2BF-4C80-ACF3-1BA3950FAC4F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1B5-4DC8-B451-77D00172802E}"/>
                </c:ext>
              </c:extLst>
            </c:dLbl>
            <c:dLbl>
              <c:idx val="1"/>
              <c:layout>
                <c:manualLayout>
                  <c:x val="-7.7814919512965578E-3"/>
                  <c:y val="-7.001788658418823E-3"/>
                </c:manualLayout>
              </c:layout>
              <c:tx>
                <c:rich>
                  <a:bodyPr/>
                  <a:lstStyle/>
                  <a:p>
                    <a:fld id="{2A0B9621-B302-45B9-8F67-217EE123E255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1B5-4DC8-B451-77D00172802E}"/>
                </c:ext>
              </c:extLst>
            </c:dLbl>
            <c:dLbl>
              <c:idx val="2"/>
              <c:layout>
                <c:manualLayout>
                  <c:x val="1.1641804233986698E-2"/>
                  <c:y val="2.7770124593834594E-3"/>
                </c:manualLayout>
              </c:layout>
              <c:tx>
                <c:rich>
                  <a:bodyPr/>
                  <a:lstStyle/>
                  <a:p>
                    <a:fld id="{C9EA20AB-0B5E-4AFB-9D67-5C8EA2055083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1B5-4DC8-B451-77D00172802E}"/>
                </c:ext>
              </c:extLst>
            </c:dLbl>
            <c:dLbl>
              <c:idx val="3"/>
              <c:layout>
                <c:manualLayout>
                  <c:x val="-2.328360846797425E-3"/>
                  <c:y val="8.3310373781503785E-3"/>
                </c:manualLayout>
              </c:layout>
              <c:tx>
                <c:rich>
                  <a:bodyPr/>
                  <a:lstStyle/>
                  <a:p>
                    <a:fld id="{398708E2-A992-4C06-99F4-07D7F57A7847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1B5-4DC8-B451-77D00172802E}"/>
                </c:ext>
              </c:extLst>
            </c:dLbl>
            <c:dLbl>
              <c:idx val="4"/>
              <c:layout>
                <c:manualLayout>
                  <c:x val="1.4072832960642732E-2"/>
                  <c:y val="-5.483528161530276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1">
                            <a:lumMod val="25000"/>
                          </a:schemeClr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defRPr>
                    </a:pPr>
                    <a:fld id="{D9B2E4E8-9549-430E-8C35-5E6373A6A4EF}" type="VALUE">
                      <a:rPr lang="en-US" smtClean="0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numFmt formatCode="#,##0.00" sourceLinked="0"/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1">
                          <a:lumMod val="25000"/>
                        </a:schemeClr>
                      </a:solidFill>
                      <a:latin typeface="Roboto Condensed Light" panose="02000000000000000000" pitchFamily="2" charset="0"/>
                      <a:ea typeface="Roboto Condensed Light" panose="02000000000000000000" pitchFamily="2" charset="0"/>
                      <a:cs typeface="Roboto Condensed Light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1B5-4DC8-B451-77D00172802E}"/>
                </c:ext>
              </c:extLst>
            </c:dLbl>
            <c:dLbl>
              <c:idx val="5"/>
              <c:layout>
                <c:manualLayout>
                  <c:x val="-1.6258192117636857E-3"/>
                  <c:y val="2.0524964686022662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1">
                            <a:lumMod val="25000"/>
                          </a:schemeClr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defRPr>
                    </a:pPr>
                    <a:fld id="{0FB5D08E-1474-454B-8F86-F075C5AE9A19}" type="VALUE">
                      <a:rPr lang="en-US" smtClean="0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1">
                          <a:lumMod val="25000"/>
                        </a:schemeClr>
                      </a:solidFill>
                      <a:latin typeface="Roboto Condensed Light" panose="02000000000000000000" pitchFamily="2" charset="0"/>
                      <a:ea typeface="Roboto Condensed Light" panose="02000000000000000000" pitchFamily="2" charset="0"/>
                      <a:cs typeface="Roboto Condensed Light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A1B5-4DC8-B451-77D00172802E}"/>
                </c:ext>
              </c:extLst>
            </c:dLbl>
            <c:dLbl>
              <c:idx val="6"/>
              <c:layout>
                <c:manualLayout>
                  <c:x val="-5.1223938629541471E-2"/>
                  <c:y val="4.1655186890751789E-2"/>
                </c:manualLayout>
              </c:layout>
              <c:tx>
                <c:rich>
                  <a:bodyPr/>
                  <a:lstStyle/>
                  <a:p>
                    <a:fld id="{D93AA3E0-9347-4AB4-ACA8-6A3D746B9C09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1B5-4DC8-B451-77D00172802E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96D-4401-A523-1F60EE729AC9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2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Лист1!$A$2:$A$8</c:f>
              <c:strCache>
                <c:ptCount val="7"/>
                <c:pt idx="0">
                  <c:v>Гос. услуги </c:v>
                </c:pt>
                <c:pt idx="1">
                  <c:v>Социальная сфера </c:v>
                </c:pt>
                <c:pt idx="2">
                  <c:v>Жилищно – коммунальное  хозяйство</c:v>
                </c:pt>
                <c:pt idx="3">
                  <c:v>Культура, спорт, туризм и информационное пространство </c:v>
                </c:pt>
                <c:pt idx="4">
                  <c:v>Промышленность, архитектурная, градостроительная и строительная деятельность</c:v>
                </c:pt>
                <c:pt idx="5">
                  <c:v>Транспорт и коммуникации</c:v>
                </c:pt>
                <c:pt idx="6">
                  <c:v>Прочие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439097.3</c:v>
                </c:pt>
                <c:pt idx="1">
                  <c:v>356213.2</c:v>
                </c:pt>
                <c:pt idx="2">
                  <c:v>428381.5</c:v>
                </c:pt>
                <c:pt idx="3">
                  <c:v>600126.19999999995</c:v>
                </c:pt>
                <c:pt idx="4">
                  <c:v>45255.3</c:v>
                </c:pt>
                <c:pt idx="5">
                  <c:v>464039.1</c:v>
                </c:pt>
                <c:pt idx="6">
                  <c:v>101738.7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1B5-4DC8-B451-77D001728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6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1">
              <a:lumMod val="25000"/>
            </a:schemeClr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231068338679887E-2"/>
          <c:y val="7.5203256044387684E-2"/>
          <c:w val="0.98545041776584852"/>
          <c:h val="0.660107788513894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noFill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E1-48DF-94F7-9CD8A449223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E1-48DF-94F7-9CD8A449223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25000"/>
                </a:schemeClr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E1-48DF-94F7-9CD8A449223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10000"/>
                </a:schemeClr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5E1-48DF-94F7-9CD8A4492236}"/>
              </c:ext>
            </c:extLst>
          </c:dPt>
          <c:dLbls>
            <c:dLbl>
              <c:idx val="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Roboto Condensed Light" panose="02000000000000000000" pitchFamily="2" charset="0"/>
                      <a:ea typeface="Roboto Condensed Light" panose="02000000000000000000" pitchFamily="2" charset="0"/>
                      <a:cs typeface="Roboto Condensed Light" panose="02000000000000000000" pitchFamily="2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C5E1-48DF-94F7-9CD8A44922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6476.6</c:v>
                </c:pt>
                <c:pt idx="1">
                  <c:v>7582.9</c:v>
                </c:pt>
                <c:pt idx="2">
                  <c:v>8711.2999999999993</c:v>
                </c:pt>
                <c:pt idx="3" formatCode="#,##0.00">
                  <c:v>10270.799999999999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5E1-48DF-94F7-9CD8A44922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2548096"/>
        <c:axId val="112566272"/>
      </c:barChart>
      <c:catAx>
        <c:axId val="11254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12566272"/>
        <c:crosses val="autoZero"/>
        <c:auto val="1"/>
        <c:lblAlgn val="ctr"/>
        <c:lblOffset val="100"/>
        <c:noMultiLvlLbl val="0"/>
      </c:catAx>
      <c:valAx>
        <c:axId val="11256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12548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alpha val="58000"/>
      </a:schemeClr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736600" y="746125"/>
            <a:ext cx="5384800" cy="3727450"/>
          </a:xfrm>
          <a:prstGeom prst="rect">
            <a:avLst/>
          </a:prstGeom>
        </p:spPr>
        <p:txBody>
          <a:bodyPr lIns="91850" tIns="45925" rIns="91850" bIns="45925"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1" y="4724958"/>
            <a:ext cx="5029200" cy="4476272"/>
          </a:xfrm>
          <a:prstGeom prst="rect">
            <a:avLst/>
          </a:prstGeom>
        </p:spPr>
        <p:txBody>
          <a:bodyPr lIns="91850" tIns="45925" rIns="91850" bIns="45925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61762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7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3872970" y="273050"/>
            <a:ext cx="5537730" cy="585311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495297" y="1435101"/>
            <a:ext cx="3259010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941645" y="612775"/>
            <a:ext cx="59436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1941645" y="5367337"/>
            <a:ext cx="5943602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600073" indent="-142873">
              <a:spcBef>
                <a:spcPts val="300"/>
              </a:spcBef>
              <a:buFontTx/>
              <a:defRPr sz="1400"/>
            </a:lvl2pPr>
            <a:lvl3pPr marL="1047750" indent="-133350">
              <a:spcBef>
                <a:spcPts val="300"/>
              </a:spcBef>
              <a:buFontTx/>
              <a:defRPr sz="1400"/>
            </a:lvl3pPr>
            <a:lvl4pPr marL="1531619" indent="-160019">
              <a:spcBef>
                <a:spcPts val="300"/>
              </a:spcBef>
              <a:buFontTx/>
              <a:defRPr sz="1400"/>
            </a:lvl4pPr>
            <a:lvl5pPr marL="1988820" indent="-160020">
              <a:spcBef>
                <a:spcPts val="300"/>
              </a:spcBef>
              <a:buFontTx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7181850" y="274639"/>
            <a:ext cx="222885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95300" y="274639"/>
            <a:ext cx="652145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35FF3AA-95BB-496D-83D3-242953D4BF6E}" type="datetime1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5630" y="6400415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146723" y="6404294"/>
            <a:ext cx="263978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1" r:id="rId5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141FBF-F2EB-4877-A51A-C1F9F32370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/>
          <a:stretch/>
        </p:blipFill>
        <p:spPr>
          <a:xfrm>
            <a:off x="-10886" y="-1"/>
            <a:ext cx="10022954" cy="6922093"/>
          </a:xfrm>
          <a:prstGeom prst="rect">
            <a:avLst/>
          </a:prstGeom>
        </p:spPr>
      </p:pic>
      <p:sp>
        <p:nvSpPr>
          <p:cNvPr id="6" name="Подзаголовок 6"/>
          <p:cNvSpPr txBox="1">
            <a:spLocks/>
          </p:cNvSpPr>
          <p:nvPr/>
        </p:nvSpPr>
        <p:spPr>
          <a:xfrm>
            <a:off x="3392827" y="6453336"/>
            <a:ext cx="2886321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043AA0-80A3-8CAD-6BD4-C69A1519FEA4}"/>
              </a:ext>
            </a:extLst>
          </p:cNvPr>
          <p:cNvSpPr/>
          <p:nvPr/>
        </p:nvSpPr>
        <p:spPr>
          <a:xfrm>
            <a:off x="-76911" y="-1"/>
            <a:ext cx="10254952" cy="7007551"/>
          </a:xfrm>
          <a:prstGeom prst="rect">
            <a:avLst/>
          </a:prstGeom>
          <a:solidFill>
            <a:schemeClr val="tx1">
              <a:alpha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5" name="Подзаголовок 6"/>
          <p:cNvSpPr>
            <a:spLocks noGrp="1"/>
          </p:cNvSpPr>
          <p:nvPr>
            <p:ph type="ctrTitle"/>
          </p:nvPr>
        </p:nvSpPr>
        <p:spPr>
          <a:xfrm>
            <a:off x="290007" y="1852700"/>
            <a:ext cx="9325987" cy="885825"/>
          </a:xfrm>
        </p:spPr>
        <p:txBody>
          <a:bodyPr>
            <a:noAutofit/>
          </a:bodyPr>
          <a:lstStyle/>
          <a:p>
            <a:pPr>
              <a:lnSpc>
                <a:spcPts val="7000"/>
              </a:lnSpc>
            </a:pPr>
            <a: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ЛИСАКОВ ҚАЛАСЫНЫҢ </a:t>
            </a:r>
            <a:b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АЗАМАТТЫҚ </a:t>
            </a:r>
            <a:b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БЮДЖЕТ</a:t>
            </a:r>
            <a:endParaRPr lang="en-US" sz="8800" b="1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0CCA7E-6A03-E801-5836-7DCD2455B431}"/>
              </a:ext>
            </a:extLst>
          </p:cNvPr>
          <p:cNvSpPr txBox="1"/>
          <p:nvPr/>
        </p:nvSpPr>
        <p:spPr>
          <a:xfrm>
            <a:off x="1337692" y="5663663"/>
            <a:ext cx="7230616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2026 </a:t>
            </a:r>
            <a:r>
              <a:rPr lang="ru-RU" sz="2800" b="1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жылғы</a:t>
            </a:r>
            <a:r>
              <a:rPr lang="ru-RU" sz="2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1 </a:t>
            </a:r>
            <a:r>
              <a:rPr lang="ru-RU" sz="2800" b="1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қыркүйектегі</a:t>
            </a:r>
            <a:r>
              <a:rPr lang="ru-RU" sz="2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арналған</a:t>
            </a:r>
            <a:endParaRPr lang="ru-RU" sz="2800" b="1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93F308-18D2-8656-2C62-6F81E7F82F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3" b="25441"/>
          <a:stretch/>
        </p:blipFill>
        <p:spPr>
          <a:xfrm>
            <a:off x="0" y="0"/>
            <a:ext cx="9906000" cy="317695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0B0230-219A-BEA7-18C0-48E84A7DF6AD}"/>
              </a:ext>
            </a:extLst>
          </p:cNvPr>
          <p:cNvSpPr/>
          <p:nvPr/>
        </p:nvSpPr>
        <p:spPr>
          <a:xfrm>
            <a:off x="0" y="0"/>
            <a:ext cx="9906000" cy="3176954"/>
          </a:xfrm>
          <a:prstGeom prst="rect">
            <a:avLst/>
          </a:prstGeom>
          <a:solidFill>
            <a:schemeClr val="accent1">
              <a:lumMod val="25000"/>
              <a:alpha val="55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51887B-4725-2A88-A4A0-1007BAB14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824" y="1550375"/>
            <a:ext cx="9596923" cy="16265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Сіздің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назарыңызға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Лисаков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қаласының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азаматтық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бюджетін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ұсынуға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қуаныштымыз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оның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шеңберінде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Сізге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жергілікті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қалыптастыруымен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Лисаков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қаласы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бюджет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қаражаты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шығыстарының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негізгі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бағыттарымен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танысуға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болады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.</a:t>
            </a:r>
            <a:r>
              <a:rPr lang="ru-RU" sz="22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Осы </a:t>
            </a:r>
            <a:r>
              <a:rPr lang="ru-RU" sz="20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құжаттың</a:t>
            </a:r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20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келесі</a:t>
            </a:r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20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бөлімдері</a:t>
            </a:r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: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368C0-E0E0-5B3E-5852-90C479309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64636"/>
            <a:ext cx="9906000" cy="971794"/>
          </a:xfrm>
        </p:spPr>
        <p:txBody>
          <a:bodyPr>
            <a:normAutofit fontScale="90000"/>
          </a:bodyPr>
          <a:lstStyle/>
          <a:p>
            <a:br>
              <a:rPr lang="ru-RU" altLang="ru-RU" sz="2800" dirty="0">
                <a:ln w="0"/>
                <a:solidFill>
                  <a:schemeClr val="bg1"/>
                </a:solidFill>
                <a:latin typeface="Raleway Medium" panose="020B0603030101060003" pitchFamily="34" charset="-52"/>
                <a:cs typeface="Arial" pitchFamily="34" charset="0"/>
              </a:rPr>
            </a:b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Құрметті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Лисаков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қаласы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әкімдігінің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ресми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сайтына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кірушілер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!  </a:t>
            </a:r>
            <a:endParaRPr lang="ru-RU" sz="28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3345A5-6A72-F391-7C60-33BD43C52B98}"/>
              </a:ext>
            </a:extLst>
          </p:cNvPr>
          <p:cNvSpPr txBox="1"/>
          <p:nvPr/>
        </p:nvSpPr>
        <p:spPr>
          <a:xfrm>
            <a:off x="574430" y="3681047"/>
            <a:ext cx="937847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986C2-EE1B-F324-9882-D7731E78555C}"/>
              </a:ext>
            </a:extLst>
          </p:cNvPr>
          <p:cNvSpPr txBox="1"/>
          <p:nvPr/>
        </p:nvSpPr>
        <p:spPr>
          <a:xfrm>
            <a:off x="5383083" y="5283528"/>
            <a:ext cx="1019909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62ADF3-4B44-77B3-A2D0-DD35DC0E56AF}"/>
              </a:ext>
            </a:extLst>
          </p:cNvPr>
          <p:cNvSpPr txBox="1"/>
          <p:nvPr/>
        </p:nvSpPr>
        <p:spPr>
          <a:xfrm>
            <a:off x="559036" y="5339215"/>
            <a:ext cx="1019909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AD256D-8098-16BB-7AEE-05CF9234988F}"/>
              </a:ext>
            </a:extLst>
          </p:cNvPr>
          <p:cNvSpPr txBox="1"/>
          <p:nvPr/>
        </p:nvSpPr>
        <p:spPr>
          <a:xfrm>
            <a:off x="5391628" y="3689592"/>
            <a:ext cx="1019910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75D83C-02F0-B7B8-C56A-5E9312BAF5A3}"/>
              </a:ext>
            </a:extLst>
          </p:cNvPr>
          <p:cNvSpPr txBox="1"/>
          <p:nvPr/>
        </p:nvSpPr>
        <p:spPr>
          <a:xfrm>
            <a:off x="1770183" y="3834934"/>
            <a:ext cx="255563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Бюджеттердің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деңгейлері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және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бюджеттік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процесс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2D88CE-F944-0704-D1DA-0FBE948E0E3F}"/>
              </a:ext>
            </a:extLst>
          </p:cNvPr>
          <p:cNvSpPr txBox="1"/>
          <p:nvPr/>
        </p:nvSpPr>
        <p:spPr>
          <a:xfrm>
            <a:off x="6623537" y="5591955"/>
            <a:ext cx="25556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Бюджеттік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шығыстар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152E38-F158-2840-B44F-5BBA8F04930D}"/>
              </a:ext>
            </a:extLst>
          </p:cNvPr>
          <p:cNvSpPr txBox="1"/>
          <p:nvPr/>
        </p:nvSpPr>
        <p:spPr>
          <a:xfrm>
            <a:off x="1770183" y="5621026"/>
            <a:ext cx="25556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түсімі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413F9F-CDC2-75A6-1F8A-84A4721E4B4B}"/>
              </a:ext>
            </a:extLst>
          </p:cNvPr>
          <p:cNvSpPr txBox="1"/>
          <p:nvPr/>
        </p:nvSpPr>
        <p:spPr>
          <a:xfrm>
            <a:off x="6623537" y="4016566"/>
            <a:ext cx="25556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Бюджеттің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құрылымы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DAFBF8F-B7A5-5555-0B94-3A42BC905C8C}"/>
              </a:ext>
            </a:extLst>
          </p:cNvPr>
          <p:cNvCxnSpPr>
            <a:cxnSpLocks/>
          </p:cNvCxnSpPr>
          <p:nvPr/>
        </p:nvCxnSpPr>
        <p:spPr>
          <a:xfrm>
            <a:off x="1547446" y="3834934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E4AFCFF-4473-B6BC-63DD-7206F8FC6457}"/>
              </a:ext>
            </a:extLst>
          </p:cNvPr>
          <p:cNvCxnSpPr>
            <a:cxnSpLocks/>
          </p:cNvCxnSpPr>
          <p:nvPr/>
        </p:nvCxnSpPr>
        <p:spPr>
          <a:xfrm>
            <a:off x="6377354" y="5455650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3720937-01D4-3FBC-46FF-4138DB092E94}"/>
              </a:ext>
            </a:extLst>
          </p:cNvPr>
          <p:cNvCxnSpPr>
            <a:cxnSpLocks/>
          </p:cNvCxnSpPr>
          <p:nvPr/>
        </p:nvCxnSpPr>
        <p:spPr>
          <a:xfrm>
            <a:off x="1547446" y="5514269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34A91606-3D6B-2011-D999-BC96C2DFAC9B}"/>
              </a:ext>
            </a:extLst>
          </p:cNvPr>
          <p:cNvCxnSpPr>
            <a:cxnSpLocks/>
          </p:cNvCxnSpPr>
          <p:nvPr/>
        </p:nvCxnSpPr>
        <p:spPr>
          <a:xfrm>
            <a:off x="6377354" y="3856255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3BD4508-F8FC-5034-12B2-BF8123F3524B}"/>
              </a:ext>
            </a:extLst>
          </p:cNvPr>
          <p:cNvCxnSpPr>
            <a:cxnSpLocks/>
          </p:cNvCxnSpPr>
          <p:nvPr/>
        </p:nvCxnSpPr>
        <p:spPr>
          <a:xfrm>
            <a:off x="153824" y="2538101"/>
            <a:ext cx="9596927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51D6A66B-8BA8-5006-189F-9934C336C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3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>
            <a:extLst>
              <a:ext uri="{FF2B5EF4-FFF2-40B4-BE49-F238E27FC236}">
                <a16:creationId xmlns:a16="http://schemas.microsoft.com/office/drawing/2014/main" id="{98A91712-1815-B1E4-3B3D-580D8DA01A21}"/>
              </a:ext>
            </a:extLst>
          </p:cNvPr>
          <p:cNvSpPr/>
          <p:nvPr/>
        </p:nvSpPr>
        <p:spPr>
          <a:xfrm>
            <a:off x="417781" y="557148"/>
            <a:ext cx="2028091" cy="2664313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Ромб 8">
            <a:extLst>
              <a:ext uri="{FF2B5EF4-FFF2-40B4-BE49-F238E27FC236}">
                <a16:creationId xmlns:a16="http://schemas.microsoft.com/office/drawing/2014/main" id="{D5C3462C-20D4-0121-1E4C-BA4744A91F50}"/>
              </a:ext>
            </a:extLst>
          </p:cNvPr>
          <p:cNvSpPr/>
          <p:nvPr/>
        </p:nvSpPr>
        <p:spPr>
          <a:xfrm>
            <a:off x="2719113" y="1154815"/>
            <a:ext cx="2028091" cy="2664313"/>
          </a:xfrm>
          <a:prstGeom prst="diamond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Ромб 9">
            <a:extLst>
              <a:ext uri="{FF2B5EF4-FFF2-40B4-BE49-F238E27FC236}">
                <a16:creationId xmlns:a16="http://schemas.microsoft.com/office/drawing/2014/main" id="{54C53553-7AD8-6F2F-E694-2B816AE37BE8}"/>
              </a:ext>
            </a:extLst>
          </p:cNvPr>
          <p:cNvSpPr/>
          <p:nvPr/>
        </p:nvSpPr>
        <p:spPr>
          <a:xfrm>
            <a:off x="5178198" y="1685720"/>
            <a:ext cx="2028091" cy="2664313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1" name="Ромб 10">
            <a:extLst>
              <a:ext uri="{FF2B5EF4-FFF2-40B4-BE49-F238E27FC236}">
                <a16:creationId xmlns:a16="http://schemas.microsoft.com/office/drawing/2014/main" id="{1407585E-FDC6-430E-99BD-0F2F6F1558BF}"/>
              </a:ext>
            </a:extLst>
          </p:cNvPr>
          <p:cNvSpPr/>
          <p:nvPr/>
        </p:nvSpPr>
        <p:spPr>
          <a:xfrm>
            <a:off x="7551144" y="2258819"/>
            <a:ext cx="2028091" cy="2664313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Ромб 12">
            <a:extLst>
              <a:ext uri="{FF2B5EF4-FFF2-40B4-BE49-F238E27FC236}">
                <a16:creationId xmlns:a16="http://schemas.microsoft.com/office/drawing/2014/main" id="{4B4B9ABD-9E1B-BAF1-3D26-FD4B631659C3}"/>
              </a:ext>
            </a:extLst>
          </p:cNvPr>
          <p:cNvSpPr/>
          <p:nvPr/>
        </p:nvSpPr>
        <p:spPr>
          <a:xfrm>
            <a:off x="148148" y="220354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4" name="Ромб 13">
            <a:extLst>
              <a:ext uri="{FF2B5EF4-FFF2-40B4-BE49-F238E27FC236}">
                <a16:creationId xmlns:a16="http://schemas.microsoft.com/office/drawing/2014/main" id="{A84828CB-6DE5-8144-9DBA-BA3FE6EB37A3}"/>
              </a:ext>
            </a:extLst>
          </p:cNvPr>
          <p:cNvSpPr/>
          <p:nvPr/>
        </p:nvSpPr>
        <p:spPr>
          <a:xfrm>
            <a:off x="2490514" y="818021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5" name="Ромб 14">
            <a:extLst>
              <a:ext uri="{FF2B5EF4-FFF2-40B4-BE49-F238E27FC236}">
                <a16:creationId xmlns:a16="http://schemas.microsoft.com/office/drawing/2014/main" id="{6385CC80-E263-2286-7724-A3A1966DA9D4}"/>
              </a:ext>
            </a:extLst>
          </p:cNvPr>
          <p:cNvSpPr/>
          <p:nvPr/>
        </p:nvSpPr>
        <p:spPr>
          <a:xfrm>
            <a:off x="4926150" y="1348926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6" name="Ромб 15">
            <a:extLst>
              <a:ext uri="{FF2B5EF4-FFF2-40B4-BE49-F238E27FC236}">
                <a16:creationId xmlns:a16="http://schemas.microsoft.com/office/drawing/2014/main" id="{786AA447-C770-7005-26CF-66A49E0B19CD}"/>
              </a:ext>
            </a:extLst>
          </p:cNvPr>
          <p:cNvSpPr/>
          <p:nvPr/>
        </p:nvSpPr>
        <p:spPr>
          <a:xfrm>
            <a:off x="7299096" y="1922025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260949-646D-3175-F642-66B09322C4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" t="20316" r="3973" b="21278"/>
          <a:stretch/>
        </p:blipFill>
        <p:spPr>
          <a:xfrm>
            <a:off x="674014" y="1416106"/>
            <a:ext cx="1524362" cy="96715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734DA6B-D1E4-2A83-C1C9-FF972A6743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44" y="2031187"/>
            <a:ext cx="932325" cy="93232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AE31D83-45A7-939A-A789-2063D8CCE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16" y="2562092"/>
            <a:ext cx="934854" cy="93485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080EE4C-D2CF-48B0-FB89-C8F3A4771D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210" y="3141374"/>
            <a:ext cx="919957" cy="91995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AD1E259-5D51-A7FF-4660-FBBA3A8D9E0A}"/>
              </a:ext>
            </a:extLst>
          </p:cNvPr>
          <p:cNvSpPr txBox="1"/>
          <p:nvPr/>
        </p:nvSpPr>
        <p:spPr>
          <a:xfrm>
            <a:off x="4637872" y="319135"/>
            <a:ext cx="4941363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Бюджеттердің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деңгейлері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және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бюджеттік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процесс</a:t>
            </a:r>
            <a:endParaRPr kumimoji="0" lang="ru-RU" sz="16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F7EAA9-9040-BF33-CD19-6BED7B26E875}"/>
              </a:ext>
            </a:extLst>
          </p:cNvPr>
          <p:cNvSpPr txBox="1"/>
          <p:nvPr/>
        </p:nvSpPr>
        <p:spPr>
          <a:xfrm>
            <a:off x="282964" y="3879336"/>
            <a:ext cx="229772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4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Республикалық</a:t>
            </a:r>
            <a:r>
              <a:rPr lang="ru-RU" altLang="ru-RU" sz="1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бюджет</a:t>
            </a:r>
            <a:endParaRPr lang="ru-RU" sz="14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3D5EA5-EB07-2C27-74CE-9EE288B1E764}"/>
              </a:ext>
            </a:extLst>
          </p:cNvPr>
          <p:cNvSpPr txBox="1"/>
          <p:nvPr/>
        </p:nvSpPr>
        <p:spPr>
          <a:xfrm>
            <a:off x="2704460" y="4478385"/>
            <a:ext cx="210429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14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Облыстық</a:t>
            </a:r>
            <a:r>
              <a:rPr lang="ru-RU" altLang="ru-RU" sz="1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 бюджет</a:t>
            </a:r>
            <a:endParaRPr lang="ru-RU" sz="14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1A6505-04F4-6D0C-0556-02F2905BB354}"/>
              </a:ext>
            </a:extLst>
          </p:cNvPr>
          <p:cNvSpPr txBox="1"/>
          <p:nvPr/>
        </p:nvSpPr>
        <p:spPr>
          <a:xfrm>
            <a:off x="4975974" y="5007908"/>
            <a:ext cx="2432538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40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altLang="ru-RU" dirty="0" err="1">
                <a:sym typeface="Myriad Pro Semibold"/>
              </a:rPr>
              <a:t>Аудандық</a:t>
            </a:r>
            <a:r>
              <a:rPr lang="ru-RU" altLang="ru-RU" dirty="0">
                <a:sym typeface="Myriad Pro Semibold"/>
              </a:rPr>
              <a:t> (</a:t>
            </a:r>
            <a:r>
              <a:rPr lang="ru-RU" altLang="ru-RU" dirty="0" err="1">
                <a:sym typeface="Myriad Pro Semibold"/>
              </a:rPr>
              <a:t>облыстық</a:t>
            </a:r>
            <a:r>
              <a:rPr lang="ru-RU" altLang="ru-RU" dirty="0">
                <a:sym typeface="Myriad Pro Semibold"/>
              </a:rPr>
              <a:t> </a:t>
            </a:r>
            <a:r>
              <a:rPr lang="ru-RU" altLang="ru-RU" dirty="0" err="1">
                <a:sym typeface="Myriad Pro Semibold"/>
              </a:rPr>
              <a:t>маңызы</a:t>
            </a:r>
            <a:r>
              <a:rPr lang="ru-RU" altLang="ru-RU" dirty="0">
                <a:sym typeface="Myriad Pro Semibold"/>
              </a:rPr>
              <a:t> бар </a:t>
            </a:r>
            <a:r>
              <a:rPr lang="ru-RU" altLang="ru-RU" dirty="0" err="1">
                <a:sym typeface="Myriad Pro Semibold"/>
              </a:rPr>
              <a:t>қаланың</a:t>
            </a:r>
            <a:r>
              <a:rPr lang="ru-RU" altLang="ru-RU" dirty="0">
                <a:sym typeface="Myriad Pro Semibold"/>
              </a:rPr>
              <a:t>) </a:t>
            </a:r>
            <a:r>
              <a:rPr lang="ru-RU" altLang="ru-RU" dirty="0" err="1">
                <a:sym typeface="Myriad Pro Semibold"/>
              </a:rPr>
              <a:t>бюджеті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20410B-E06C-84BC-D261-B590FCDA791A}"/>
              </a:ext>
            </a:extLst>
          </p:cNvPr>
          <p:cNvSpPr txBox="1"/>
          <p:nvPr/>
        </p:nvSpPr>
        <p:spPr>
          <a:xfrm>
            <a:off x="7513042" y="5581007"/>
            <a:ext cx="2104291" cy="11695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40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altLang="ru-RU" dirty="0" err="1"/>
              <a:t>Аудандық</a:t>
            </a:r>
            <a:r>
              <a:rPr lang="ru-RU" altLang="ru-RU" dirty="0"/>
              <a:t> </a:t>
            </a:r>
            <a:r>
              <a:rPr lang="ru-RU" altLang="ru-RU" dirty="0" err="1"/>
              <a:t>маңызы</a:t>
            </a:r>
            <a:r>
              <a:rPr lang="ru-RU" altLang="ru-RU" dirty="0"/>
              <a:t> бар </a:t>
            </a:r>
            <a:r>
              <a:rPr lang="ru-RU" altLang="ru-RU" dirty="0" err="1"/>
              <a:t>қаланың</a:t>
            </a:r>
            <a:r>
              <a:rPr lang="ru-RU" altLang="ru-RU" dirty="0"/>
              <a:t>, </a:t>
            </a:r>
            <a:r>
              <a:rPr lang="ru-RU" altLang="ru-RU" dirty="0" err="1"/>
              <a:t>ауылдың</a:t>
            </a:r>
            <a:r>
              <a:rPr lang="ru-RU" altLang="ru-RU" dirty="0"/>
              <a:t>, </a:t>
            </a:r>
            <a:r>
              <a:rPr lang="ru-RU" altLang="ru-RU" dirty="0" err="1"/>
              <a:t>кенттің</a:t>
            </a:r>
            <a:r>
              <a:rPr lang="ru-RU" altLang="ru-RU" dirty="0"/>
              <a:t>, </a:t>
            </a:r>
            <a:r>
              <a:rPr lang="ru-RU" altLang="ru-RU" dirty="0" err="1"/>
              <a:t>ауылдық</a:t>
            </a:r>
            <a:r>
              <a:rPr lang="ru-RU" altLang="ru-RU" dirty="0"/>
              <a:t> </a:t>
            </a:r>
            <a:r>
              <a:rPr lang="ru-RU" altLang="ru-RU" dirty="0" err="1"/>
              <a:t>округінің</a:t>
            </a:r>
            <a:r>
              <a:rPr lang="ru-RU" altLang="ru-RU" dirty="0"/>
              <a:t> 1 </a:t>
            </a:r>
            <a:r>
              <a:rPr lang="ru-RU" altLang="ru-RU" dirty="0" err="1"/>
              <a:t>бюджеті</a:t>
            </a:r>
            <a:r>
              <a:rPr lang="ru-RU" altLang="ru-RU" dirty="0"/>
              <a:t> ЖӨБ</a:t>
            </a:r>
            <a:endParaRPr lang="ru-RU" dirty="0"/>
          </a:p>
        </p:txBody>
      </p:sp>
      <p:sp>
        <p:nvSpPr>
          <p:cNvPr id="32" name="Стрелка: изогнутая 31">
            <a:extLst>
              <a:ext uri="{FF2B5EF4-FFF2-40B4-BE49-F238E27FC236}">
                <a16:creationId xmlns:a16="http://schemas.microsoft.com/office/drawing/2014/main" id="{ED464904-1E7B-2CF4-E688-E6F5D6CF6F1C}"/>
              </a:ext>
            </a:extLst>
          </p:cNvPr>
          <p:cNvSpPr/>
          <p:nvPr/>
        </p:nvSpPr>
        <p:spPr>
          <a:xfrm rot="3356044">
            <a:off x="2440363" y="1041281"/>
            <a:ext cx="647346" cy="615290"/>
          </a:xfrm>
          <a:prstGeom prst="bentArrow">
            <a:avLst/>
          </a:prstGeom>
          <a:gradFill flip="none" rotWithShape="1"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3" name="Стрелка: изогнутая 32">
            <a:extLst>
              <a:ext uri="{FF2B5EF4-FFF2-40B4-BE49-F238E27FC236}">
                <a16:creationId xmlns:a16="http://schemas.microsoft.com/office/drawing/2014/main" id="{82F0D7D8-5C22-F3E6-BCF0-DE4CE907135E}"/>
              </a:ext>
            </a:extLst>
          </p:cNvPr>
          <p:cNvSpPr/>
          <p:nvPr/>
        </p:nvSpPr>
        <p:spPr>
          <a:xfrm rot="3356044">
            <a:off x="4835378" y="1682696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4" name="Стрелка: изогнутая 33">
            <a:extLst>
              <a:ext uri="{FF2B5EF4-FFF2-40B4-BE49-F238E27FC236}">
                <a16:creationId xmlns:a16="http://schemas.microsoft.com/office/drawing/2014/main" id="{FC30D355-33EE-3DDB-1DCA-89D581426A26}"/>
              </a:ext>
            </a:extLst>
          </p:cNvPr>
          <p:cNvSpPr/>
          <p:nvPr/>
        </p:nvSpPr>
        <p:spPr>
          <a:xfrm rot="3356044">
            <a:off x="7245974" y="2216290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5" name="Стрелка: изогнутая 34">
            <a:extLst>
              <a:ext uri="{FF2B5EF4-FFF2-40B4-BE49-F238E27FC236}">
                <a16:creationId xmlns:a16="http://schemas.microsoft.com/office/drawing/2014/main" id="{6186691D-0FFB-4391-140B-D45FF09AC21F}"/>
              </a:ext>
            </a:extLst>
          </p:cNvPr>
          <p:cNvSpPr/>
          <p:nvPr/>
        </p:nvSpPr>
        <p:spPr>
          <a:xfrm rot="14116669">
            <a:off x="4489905" y="3211614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6" name="Стрелка: изогнутая 35">
            <a:extLst>
              <a:ext uri="{FF2B5EF4-FFF2-40B4-BE49-F238E27FC236}">
                <a16:creationId xmlns:a16="http://schemas.microsoft.com/office/drawing/2014/main" id="{3D487631-C8C8-F253-E50D-37C84FBC8C6C}"/>
              </a:ext>
            </a:extLst>
          </p:cNvPr>
          <p:cNvSpPr/>
          <p:nvPr/>
        </p:nvSpPr>
        <p:spPr>
          <a:xfrm rot="14116669">
            <a:off x="2072802" y="2681542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8" name="Стрелка: изогнутая 37">
            <a:extLst>
              <a:ext uri="{FF2B5EF4-FFF2-40B4-BE49-F238E27FC236}">
                <a16:creationId xmlns:a16="http://schemas.microsoft.com/office/drawing/2014/main" id="{D242B84E-DE68-D200-A9A7-6C45A77AE4F7}"/>
              </a:ext>
            </a:extLst>
          </p:cNvPr>
          <p:cNvSpPr/>
          <p:nvPr/>
        </p:nvSpPr>
        <p:spPr>
          <a:xfrm rot="3356044">
            <a:off x="9205738" y="2224108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6A7CD1-C52B-3EB0-9457-CC5F3911F6B5}"/>
              </a:ext>
            </a:extLst>
          </p:cNvPr>
          <p:cNvSpPr txBox="1"/>
          <p:nvPr/>
        </p:nvSpPr>
        <p:spPr>
          <a:xfrm>
            <a:off x="1236721" y="3511320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5FC44-740A-134F-525E-3E5CE196F333}"/>
              </a:ext>
            </a:extLst>
          </p:cNvPr>
          <p:cNvSpPr txBox="1"/>
          <p:nvPr/>
        </p:nvSpPr>
        <p:spPr>
          <a:xfrm>
            <a:off x="3579087" y="4094762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6C303-3746-549C-2185-67A9453A68FF}"/>
              </a:ext>
            </a:extLst>
          </p:cNvPr>
          <p:cNvSpPr txBox="1"/>
          <p:nvPr/>
        </p:nvSpPr>
        <p:spPr>
          <a:xfrm>
            <a:off x="6013148" y="4615978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83EDEC-CDF7-32AB-E7E0-8B3D062B0A2F}"/>
              </a:ext>
            </a:extLst>
          </p:cNvPr>
          <p:cNvSpPr txBox="1"/>
          <p:nvPr/>
        </p:nvSpPr>
        <p:spPr>
          <a:xfrm>
            <a:off x="8370988" y="5202074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249149-9168-69A3-7FCA-25020A90BCF1}"/>
              </a:ext>
            </a:extLst>
          </p:cNvPr>
          <p:cNvSpPr txBox="1"/>
          <p:nvPr/>
        </p:nvSpPr>
        <p:spPr>
          <a:xfrm>
            <a:off x="469600" y="5931522"/>
            <a:ext cx="3066757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40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dirty="0"/>
              <a:t>*</a:t>
            </a:r>
            <a:r>
              <a:rPr lang="kk-KZ" altLang="ru-RU" dirty="0"/>
              <a:t>ЕСКЕРТПЕЛЕР</a:t>
            </a:r>
            <a:r>
              <a:rPr lang="ru-RU" altLang="ru-RU" dirty="0"/>
              <a:t>:</a:t>
            </a:r>
            <a:endParaRPr lang="ru-RU" dirty="0"/>
          </a:p>
          <a:p>
            <a:r>
              <a:rPr lang="ru-RU" dirty="0"/>
              <a:t>- </a:t>
            </a:r>
            <a:r>
              <a:rPr lang="ru-RU" altLang="ru-RU" dirty="0"/>
              <a:t>бюджет </a:t>
            </a:r>
            <a:r>
              <a:rPr lang="ru-RU" altLang="ru-RU" dirty="0" err="1"/>
              <a:t>трансферттер</a:t>
            </a:r>
            <a:endParaRPr lang="ru-RU" dirty="0"/>
          </a:p>
          <a:p>
            <a:r>
              <a:rPr lang="ru-RU" dirty="0"/>
              <a:t>- б</a:t>
            </a:r>
            <a:r>
              <a:rPr lang="ru-RU" altLang="ru-RU" dirty="0"/>
              <a:t>юджет </a:t>
            </a:r>
            <a:r>
              <a:rPr lang="ru-RU" altLang="ru-RU" dirty="0" err="1"/>
              <a:t>субвенциялар</a:t>
            </a:r>
            <a:endParaRPr lang="ru-RU" altLang="ru-RU" dirty="0"/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3FAB19-BD7C-00E7-C910-044CAED1D735}"/>
              </a:ext>
            </a:extLst>
          </p:cNvPr>
          <p:cNvCxnSpPr>
            <a:cxnSpLocks/>
          </p:cNvCxnSpPr>
          <p:nvPr/>
        </p:nvCxnSpPr>
        <p:spPr>
          <a:xfrm flipV="1">
            <a:off x="4637872" y="657685"/>
            <a:ext cx="4856506" cy="4513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Номер слайда 36">
            <a:extLst>
              <a:ext uri="{FF2B5EF4-FFF2-40B4-BE49-F238E27FC236}">
                <a16:creationId xmlns:a16="http://schemas.microsoft.com/office/drawing/2014/main" id="{B09C18B4-AF65-781D-E1B6-A5D7F67DA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193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5E7F2F-5777-D9D1-B1F0-599310F7B5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4" r="13916"/>
          <a:stretch/>
        </p:blipFill>
        <p:spPr>
          <a:xfrm>
            <a:off x="-3494" y="0"/>
            <a:ext cx="420624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7ACB30-7F91-26B7-BE9E-4BD4B477894A}"/>
              </a:ext>
            </a:extLst>
          </p:cNvPr>
          <p:cNvSpPr/>
          <p:nvPr/>
        </p:nvSpPr>
        <p:spPr>
          <a:xfrm>
            <a:off x="0" y="0"/>
            <a:ext cx="3360483" cy="6252214"/>
          </a:xfrm>
          <a:prstGeom prst="rect">
            <a:avLst/>
          </a:prstGeom>
          <a:solidFill>
            <a:schemeClr val="accent1">
              <a:lumMod val="25000"/>
              <a:alpha val="62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1672A3-DBA2-1A4D-B4AB-B618BA5F9B5B}"/>
              </a:ext>
            </a:extLst>
          </p:cNvPr>
          <p:cNvSpPr txBox="1"/>
          <p:nvPr/>
        </p:nvSpPr>
        <p:spPr>
          <a:xfrm>
            <a:off x="91439" y="491138"/>
            <a:ext cx="3151164" cy="25545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Бюджеттердің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деңгейлері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және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бюджеттік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процесс</a:t>
            </a:r>
            <a:endParaRPr lang="ru-RU" sz="32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BB2CE-311E-A281-BE9F-2C2C11FA9925}"/>
              </a:ext>
            </a:extLst>
          </p:cNvPr>
          <p:cNvSpPr txBox="1"/>
          <p:nvPr/>
        </p:nvSpPr>
        <p:spPr>
          <a:xfrm>
            <a:off x="5936566" y="420586"/>
            <a:ext cx="3969434" cy="72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1.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қарау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бекіту</a:t>
            </a:r>
            <a:endParaRPr lang="ru-RU" sz="16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4C698B-C740-F6D2-552C-4CB35A7B801A}"/>
              </a:ext>
            </a:extLst>
          </p:cNvPr>
          <p:cNvSpPr txBox="1"/>
          <p:nvPr/>
        </p:nvSpPr>
        <p:spPr>
          <a:xfrm>
            <a:off x="5936566" y="2025025"/>
            <a:ext cx="3742006" cy="72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2.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атқару</a:t>
            </a:r>
            <a:endParaRPr lang="ru-RU" sz="16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8429-59E3-6037-DA7B-73020CB4B772}"/>
              </a:ext>
            </a:extLst>
          </p:cNvPr>
          <p:cNvSpPr txBox="1"/>
          <p:nvPr/>
        </p:nvSpPr>
        <p:spPr>
          <a:xfrm>
            <a:off x="5936566" y="3271406"/>
            <a:ext cx="3969434" cy="101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3600" dirty="0">
                <a:solidFill>
                  <a:srgbClr val="B8CCE4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3</a:t>
            </a: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пайдалану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есепті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қалыптастыру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қарау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бекіту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BE2C79-D59F-5CB3-320D-9A8120A8FDCD}"/>
              </a:ext>
            </a:extLst>
          </p:cNvPr>
          <p:cNvSpPr txBox="1"/>
          <p:nvPr/>
        </p:nvSpPr>
        <p:spPr>
          <a:xfrm>
            <a:off x="5936566" y="5218617"/>
            <a:ext cx="3969434" cy="72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sz="3600" dirty="0">
                <a:solidFill>
                  <a:srgbClr val="B8CCE4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4</a:t>
            </a: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Нәтижелерді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бағалау</a:t>
            </a:r>
            <a:endParaRPr lang="ru-RU" sz="16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02885E-94E0-26D0-C731-8B733E8287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019" y="491138"/>
            <a:ext cx="982227" cy="9822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6560F3-030F-EDB2-FF03-88A6CE31DD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906" y="1722918"/>
            <a:ext cx="1303500" cy="13035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DF87939-3389-9BB0-B4BF-48385D6B1E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61" y="3429000"/>
            <a:ext cx="1030458" cy="103045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0418C09-EF79-6506-41A4-B7D6779AD7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61" y="5198069"/>
            <a:ext cx="1054145" cy="1054145"/>
          </a:xfrm>
          <a:prstGeom prst="rect">
            <a:avLst/>
          </a:prstGeo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EAE91BD-A888-8D29-07E1-07D11CF18A2A}"/>
              </a:ext>
            </a:extLst>
          </p:cNvPr>
          <p:cNvCxnSpPr>
            <a:cxnSpLocks/>
          </p:cNvCxnSpPr>
          <p:nvPr/>
        </p:nvCxnSpPr>
        <p:spPr>
          <a:xfrm>
            <a:off x="5936566" y="1092862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1FD2E044-A331-3B69-3F65-C826C4A71D17}"/>
              </a:ext>
            </a:extLst>
          </p:cNvPr>
          <p:cNvCxnSpPr>
            <a:cxnSpLocks/>
          </p:cNvCxnSpPr>
          <p:nvPr/>
        </p:nvCxnSpPr>
        <p:spPr>
          <a:xfrm>
            <a:off x="5936566" y="2701356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26A8B658-A81C-A1F4-CD0F-D4293C656C61}"/>
              </a:ext>
            </a:extLst>
          </p:cNvPr>
          <p:cNvCxnSpPr>
            <a:cxnSpLocks/>
          </p:cNvCxnSpPr>
          <p:nvPr/>
        </p:nvCxnSpPr>
        <p:spPr>
          <a:xfrm>
            <a:off x="6004932" y="4283987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2FACB6D0-6905-3872-D1E9-DD3103444554}"/>
              </a:ext>
            </a:extLst>
          </p:cNvPr>
          <p:cNvCxnSpPr>
            <a:cxnSpLocks/>
          </p:cNvCxnSpPr>
          <p:nvPr/>
        </p:nvCxnSpPr>
        <p:spPr>
          <a:xfrm>
            <a:off x="5936566" y="5910771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E536AA-A5CE-5CE1-D92C-5237CC47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34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73AF2E-3B54-3E05-E876-2CF0EC8AF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0681"/>
            <a:ext cx="9906000" cy="415700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F1EA798-6CC0-3B03-B31E-D603AD1E286F}"/>
              </a:ext>
            </a:extLst>
          </p:cNvPr>
          <p:cNvSpPr/>
          <p:nvPr/>
        </p:nvSpPr>
        <p:spPr>
          <a:xfrm>
            <a:off x="0" y="-2630671"/>
            <a:ext cx="9906000" cy="4157002"/>
          </a:xfrm>
          <a:prstGeom prst="rect">
            <a:avLst/>
          </a:prstGeom>
          <a:solidFill>
            <a:schemeClr val="accent1">
              <a:lumMod val="50000"/>
              <a:alpha val="44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FD6194-EEF1-DC0F-6574-94D2C94471D0}"/>
              </a:ext>
            </a:extLst>
          </p:cNvPr>
          <p:cNvSpPr txBox="1"/>
          <p:nvPr/>
        </p:nvSpPr>
        <p:spPr>
          <a:xfrm>
            <a:off x="0" y="467264"/>
            <a:ext cx="990600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2026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жылғы</a:t>
            </a: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1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қыркүйектегі</a:t>
            </a:r>
            <a:b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жағдай</a:t>
            </a: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бойынша</a:t>
            </a: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Лисаков қаласының бюджет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құрылымы</a:t>
            </a:r>
            <a:endParaRPr lang="ru-RU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ECFFF56-9F06-A7DA-A5C4-D733FED41146}"/>
              </a:ext>
            </a:extLst>
          </p:cNvPr>
          <p:cNvSpPr/>
          <p:nvPr/>
        </p:nvSpPr>
        <p:spPr>
          <a:xfrm>
            <a:off x="900332" y="1997612"/>
            <a:ext cx="3390314" cy="4431323"/>
          </a:xfrm>
          <a:prstGeom prst="rect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A45A910-81FD-F7E8-1248-011004FB98D0}"/>
              </a:ext>
            </a:extLst>
          </p:cNvPr>
          <p:cNvSpPr/>
          <p:nvPr/>
        </p:nvSpPr>
        <p:spPr>
          <a:xfrm>
            <a:off x="5615356" y="1997612"/>
            <a:ext cx="3390314" cy="4431323"/>
          </a:xfrm>
          <a:prstGeom prst="rect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</a:gsLst>
              <a:lin ang="1080000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B312794-59C9-DD86-56B0-918910CFB8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24" y="2269421"/>
            <a:ext cx="1456006" cy="1456006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4BBA83A-48FF-DD8B-15AD-46548F2A1E9E}"/>
              </a:ext>
            </a:extLst>
          </p:cNvPr>
          <p:cNvSpPr/>
          <p:nvPr/>
        </p:nvSpPr>
        <p:spPr>
          <a:xfrm>
            <a:off x="7160458" y="2475914"/>
            <a:ext cx="281353" cy="450166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20C7327-08AA-72A4-FD3A-38FD6865EE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715" y="2537237"/>
            <a:ext cx="340837" cy="34083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0D0258E-5A06-9604-0E0A-5D2E865801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85" y="2198076"/>
            <a:ext cx="1456007" cy="145600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6A697F2-1873-743A-8F9D-71EBBC7F5B03}"/>
              </a:ext>
            </a:extLst>
          </p:cNvPr>
          <p:cNvSpPr txBox="1"/>
          <p:nvPr/>
        </p:nvSpPr>
        <p:spPr>
          <a:xfrm>
            <a:off x="900330" y="3940700"/>
            <a:ext cx="3390314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/>
            <a:r>
              <a:rPr lang="ru-RU" altLang="ru-RU" sz="2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ТҮСІМДЕР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6695F8-6529-C167-AE9A-CE97B343337C}"/>
              </a:ext>
            </a:extLst>
          </p:cNvPr>
          <p:cNvSpPr txBox="1"/>
          <p:nvPr/>
        </p:nvSpPr>
        <p:spPr>
          <a:xfrm>
            <a:off x="5615356" y="3964439"/>
            <a:ext cx="339031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2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ШЫҒЫНДАР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DF7C25-81B0-60DA-CC15-AC0EBD30CF6B}"/>
              </a:ext>
            </a:extLst>
          </p:cNvPr>
          <p:cNvSpPr txBox="1"/>
          <p:nvPr/>
        </p:nvSpPr>
        <p:spPr>
          <a:xfrm>
            <a:off x="816510" y="4646774"/>
            <a:ext cx="3557954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4000" dirty="0">
                <a:solidFill>
                  <a:schemeClr val="accent1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4 419 439,7</a:t>
            </a:r>
          </a:p>
          <a:p>
            <a:pPr algn="ctr"/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мың</a:t>
            </a:r>
            <a:r>
              <a:rPr lang="ru-RU" altLang="ru-RU" sz="20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теңге</a:t>
            </a:r>
            <a:endParaRPr lang="ru-RU" altLang="ru-RU" sz="20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  <a:sym typeface="Myriad Pro Semibold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CAF5B9-68B6-6F1C-3E22-40AAC6F0C228}"/>
              </a:ext>
            </a:extLst>
          </p:cNvPr>
          <p:cNvSpPr txBox="1"/>
          <p:nvPr/>
        </p:nvSpPr>
        <p:spPr>
          <a:xfrm>
            <a:off x="5531538" y="4652994"/>
            <a:ext cx="3557954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4000" dirty="0">
                <a:solidFill>
                  <a:schemeClr val="accent1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4 226 330,7</a:t>
            </a:r>
          </a:p>
          <a:p>
            <a:pPr algn="ctr"/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мың</a:t>
            </a:r>
            <a:r>
              <a:rPr lang="ru-RU" altLang="ru-RU" sz="20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теңге</a:t>
            </a:r>
            <a:endParaRPr lang="ru-RU" altLang="ru-RU" sz="20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  <a:sym typeface="Myriad Pro Semibold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ECDFD4EF-BEF5-356E-CF77-F2F37C7AFF6B}"/>
              </a:ext>
            </a:extLst>
          </p:cNvPr>
          <p:cNvCxnSpPr>
            <a:cxnSpLocks/>
          </p:cNvCxnSpPr>
          <p:nvPr/>
        </p:nvCxnSpPr>
        <p:spPr>
          <a:xfrm>
            <a:off x="1651631" y="1113591"/>
            <a:ext cx="660273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3F93AE-425A-98B2-1D08-DC34A3313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89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C2EF47-B2F1-01EE-FC08-149EAF7A5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925251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8684B48-1087-9552-076B-DE357E4B5CD3}"/>
              </a:ext>
            </a:extLst>
          </p:cNvPr>
          <p:cNvSpPr/>
          <p:nvPr/>
        </p:nvSpPr>
        <p:spPr>
          <a:xfrm>
            <a:off x="0" y="0"/>
            <a:ext cx="10058400" cy="6858000"/>
          </a:xfrm>
          <a:prstGeom prst="rect">
            <a:avLst/>
          </a:prstGeom>
          <a:solidFill>
            <a:schemeClr val="accent1">
              <a:lumMod val="50000"/>
              <a:alpha val="74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21A81-20F9-9E87-B775-92B8B2461A6D}"/>
              </a:ext>
            </a:extLst>
          </p:cNvPr>
          <p:cNvSpPr txBox="1"/>
          <p:nvPr/>
        </p:nvSpPr>
        <p:spPr>
          <a:xfrm>
            <a:off x="2425708" y="430015"/>
            <a:ext cx="5054585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2023-2026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жж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1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қыркүйектегі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арналған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b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Лисаков қаласының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бюджетінің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түсімдер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құрылымы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мың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теңге</a:t>
            </a:r>
            <a:endParaRPr lang="ru-RU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539B16AF-7BE9-B7B2-D97E-B297F522E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196492"/>
              </p:ext>
            </p:extLst>
          </p:nvPr>
        </p:nvGraphicFramePr>
        <p:xfrm>
          <a:off x="-2" y="2264099"/>
          <a:ext cx="9906000" cy="2994618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3450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8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5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2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75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6551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Атауы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01.09.2023 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01.09.2024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01.09.2025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01.09.2026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551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БЮДЖЕТІНІҢ ТҮСІМДЕРІ: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5 532 483,6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5 486 596,8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5 552 351,3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4 419 439,7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325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Салық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түсімдері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3 973 748,6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4 295 627,3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4 970 813,3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3 036 270,6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231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Салық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емес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түсімдер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18 441,2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32 051,0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24 644,6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46 868,2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522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Негізгі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капиталды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сатудан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түсетін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түсімдер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38 645,3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26 598,0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27 082,4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101 254,2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Трансферттердің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түсімі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1 501 648,5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1 132 320,6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529 811,0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1 235 046,7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DCAA9FC8-B6F8-98F8-F1C1-12C38030DB3A}"/>
              </a:ext>
            </a:extLst>
          </p:cNvPr>
          <p:cNvCxnSpPr>
            <a:cxnSpLocks/>
          </p:cNvCxnSpPr>
          <p:nvPr/>
        </p:nvCxnSpPr>
        <p:spPr>
          <a:xfrm>
            <a:off x="2631989" y="1353341"/>
            <a:ext cx="4658497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7EF91710-7AE3-1E81-08BE-5A8F51DD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5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B617FA-1666-AF2D-7E3C-587DA649CF81}"/>
              </a:ext>
            </a:extLst>
          </p:cNvPr>
          <p:cNvSpPr txBox="1"/>
          <p:nvPr/>
        </p:nvSpPr>
        <p:spPr>
          <a:xfrm>
            <a:off x="12703" y="616386"/>
            <a:ext cx="602083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 fontAlgn="ctr" hangingPunct="1">
              <a:defRPr/>
            </a:pP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 – 2026 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жж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1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қыркүйектегі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рналған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түсімдер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динамикасы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мың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теңге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5" name="Диаграмма 40">
            <a:extLst>
              <a:ext uri="{FF2B5EF4-FFF2-40B4-BE49-F238E27FC236}">
                <a16:creationId xmlns:a16="http://schemas.microsoft.com/office/drawing/2014/main" id="{1DA54E0C-4130-F8AD-82B1-33A4FACAC4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1061676"/>
              </p:ext>
            </p:extLst>
          </p:nvPr>
        </p:nvGraphicFramePr>
        <p:xfrm>
          <a:off x="170916" y="1777530"/>
          <a:ext cx="5598920" cy="4630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89F5E8-BD7C-393E-A952-693530642E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832" y="0"/>
            <a:ext cx="3885167" cy="5819686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F228C1F-FEB8-4BFD-7F1C-AF3FEBE44CDB}"/>
              </a:ext>
            </a:extLst>
          </p:cNvPr>
          <p:cNvCxnSpPr>
            <a:cxnSpLocks/>
          </p:cNvCxnSpPr>
          <p:nvPr/>
        </p:nvCxnSpPr>
        <p:spPr>
          <a:xfrm>
            <a:off x="978378" y="1280469"/>
            <a:ext cx="4100249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2BD4171-4162-5663-E6CF-BA4244E7098D}"/>
              </a:ext>
            </a:extLst>
          </p:cNvPr>
          <p:cNvSpPr/>
          <p:nvPr/>
        </p:nvSpPr>
        <p:spPr>
          <a:xfrm>
            <a:off x="6271828" y="-1"/>
            <a:ext cx="3634172" cy="5546221"/>
          </a:xfrm>
          <a:prstGeom prst="rect">
            <a:avLst/>
          </a:prstGeom>
          <a:solidFill>
            <a:schemeClr val="accent1">
              <a:lumMod val="25000"/>
              <a:alpha val="64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8F97FF4-951F-AAEC-C464-827344B3D007}"/>
              </a:ext>
            </a:extLst>
          </p:cNvPr>
          <p:cNvSpPr/>
          <p:nvPr/>
        </p:nvSpPr>
        <p:spPr>
          <a:xfrm>
            <a:off x="6719058" y="0"/>
            <a:ext cx="2700000" cy="2520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F296F2B-C77B-6201-72A3-49BDDEDE9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702" y="224518"/>
            <a:ext cx="2191270" cy="2191270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321B6BC1-4B68-0665-3C0C-07ADF3686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396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C5C1D50-722D-3C7A-56FB-293F70077E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2869140"/>
              </p:ext>
            </p:extLst>
          </p:nvPr>
        </p:nvGraphicFramePr>
        <p:xfrm>
          <a:off x="4192306" y="1224957"/>
          <a:ext cx="5218395" cy="3595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D28B53D-EBDF-4D6F-A9EE-C0ADA77D1BDE}"/>
              </a:ext>
            </a:extLst>
          </p:cNvPr>
          <p:cNvSpPr txBox="1"/>
          <p:nvPr/>
        </p:nvSpPr>
        <p:spPr>
          <a:xfrm>
            <a:off x="4286730" y="427840"/>
            <a:ext cx="512397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 fontAlgn="ctr" hangingPunct="1">
              <a:defRPr/>
            </a:pP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2026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жылғы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қыркүйектегі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арналған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Салық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түсімдерінің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негізгі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түрлері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мың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теңге</a:t>
            </a:r>
            <a:endParaRPr kumimoji="0" lang="ru-RU" altLang="ru-RU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6EE65-8115-83C6-659B-6DD92AB3C19C}"/>
              </a:ext>
            </a:extLst>
          </p:cNvPr>
          <p:cNvSpPr txBox="1"/>
          <p:nvPr/>
        </p:nvSpPr>
        <p:spPr>
          <a:xfrm>
            <a:off x="5099325" y="5515872"/>
            <a:ext cx="3387724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 fontAlgn="ctr" hangingPunct="1">
              <a:defRPr/>
            </a:pP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ЕСКЕРТПЕ:</a:t>
            </a:r>
          </a:p>
          <a:p>
            <a:pPr lvl="0" algn="ctr" fontAlgn="ctr" hangingPunct="1">
              <a:defRPr/>
            </a:pP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2026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жылғы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1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қыркүйектегі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арналған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салық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түсімдерінің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барлығы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 lvl="0" algn="ctr" fontAlgn="ctr" hangingPunct="1">
              <a:defRPr/>
            </a:pPr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3 036 270,6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мың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теңге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немесе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жалпы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түсімдерден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68,7%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3769478-EAD6-19DC-3280-3E859F2518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0" y="0"/>
            <a:ext cx="3680961" cy="5521442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ACDA246-1761-2CA2-5481-20ECC1957966}"/>
              </a:ext>
            </a:extLst>
          </p:cNvPr>
          <p:cNvSpPr/>
          <p:nvPr/>
        </p:nvSpPr>
        <p:spPr>
          <a:xfrm>
            <a:off x="-6270" y="0"/>
            <a:ext cx="3284406" cy="5127475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6F4745A-EFC4-6120-059E-7E1937A38443}"/>
              </a:ext>
            </a:extLst>
          </p:cNvPr>
          <p:cNvSpPr/>
          <p:nvPr/>
        </p:nvSpPr>
        <p:spPr>
          <a:xfrm>
            <a:off x="503615" y="-35042"/>
            <a:ext cx="2264635" cy="2520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0BBDF2A-E9B3-D03B-A161-7BC6D4F0D3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7" y="284477"/>
            <a:ext cx="1970970" cy="1970970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D5C3355-BAA0-ED56-A7CC-03FE07A3ED5A}"/>
              </a:ext>
            </a:extLst>
          </p:cNvPr>
          <p:cNvCxnSpPr>
            <a:cxnSpLocks/>
          </p:cNvCxnSpPr>
          <p:nvPr/>
        </p:nvCxnSpPr>
        <p:spPr>
          <a:xfrm>
            <a:off x="4286730" y="1083014"/>
            <a:ext cx="5115655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DB9D7212-5FD3-020E-E40C-6FD57BA5E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63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014624"/>
              </p:ext>
            </p:extLst>
          </p:nvPr>
        </p:nvGraphicFramePr>
        <p:xfrm>
          <a:off x="4606314" y="1904427"/>
          <a:ext cx="4524282" cy="416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641948" y="550224"/>
            <a:ext cx="6246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 – 2026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жылғы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қыркүйектегі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арналған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динамикадағы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algn="ctr" fontAlgn="ctr"/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салық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түсімдері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мың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теңге</a:t>
            </a:r>
            <a:endParaRPr lang="ru-RU" altLang="ru-RU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9E1B0D-DBF2-8B6B-D0FD-B57EF5374E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5227"/>
            <a:ext cx="3828516" cy="574277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929BC0-E6EC-8B2F-4AC4-C4AAEF1637ED}"/>
              </a:ext>
            </a:extLst>
          </p:cNvPr>
          <p:cNvSpPr/>
          <p:nvPr/>
        </p:nvSpPr>
        <p:spPr>
          <a:xfrm>
            <a:off x="-68366" y="1486968"/>
            <a:ext cx="3572142" cy="5371032"/>
          </a:xfrm>
          <a:prstGeom prst="rect">
            <a:avLst/>
          </a:prstGeom>
          <a:solidFill>
            <a:schemeClr val="accent1">
              <a:lumMod val="25000"/>
              <a:alpha val="61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1CCCDE-841B-68CB-C280-7B1873ADC9C0}"/>
              </a:ext>
            </a:extLst>
          </p:cNvPr>
          <p:cNvCxnSpPr>
            <a:cxnSpLocks/>
          </p:cNvCxnSpPr>
          <p:nvPr/>
        </p:nvCxnSpPr>
        <p:spPr>
          <a:xfrm>
            <a:off x="4195184" y="1486765"/>
            <a:ext cx="5215517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A37BEA2-0D1C-FFCA-6D8F-86D04B3D47E0}"/>
              </a:ext>
            </a:extLst>
          </p:cNvPr>
          <p:cNvSpPr/>
          <p:nvPr/>
        </p:nvSpPr>
        <p:spPr>
          <a:xfrm>
            <a:off x="230736" y="4529271"/>
            <a:ext cx="2066451" cy="232872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6F28ABE-782B-7019-9C15-00CF34E32D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45" y="4795532"/>
            <a:ext cx="1894482" cy="1894482"/>
          </a:xfrm>
          <a:prstGeom prst="rect">
            <a:avLst/>
          </a:prstGeom>
        </p:spPr>
      </p:pic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025231F4-0966-D991-790F-235F74AE8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C6318C82-6036-E77D-F1A6-C40E5DBC2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22576"/>
              </p:ext>
            </p:extLst>
          </p:nvPr>
        </p:nvGraphicFramePr>
        <p:xfrm>
          <a:off x="-705080" y="429658"/>
          <a:ext cx="6885543" cy="752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B37DFA2F-101D-F90E-FC0F-720F2AA4E4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7210" y="878836"/>
            <a:ext cx="5638800" cy="584771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fontAlgn="ctr" hangingPunct="0"/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2026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жылғы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1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қыркүйектегі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арналған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b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салық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емес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түсімдердің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негізгі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түрлері</a:t>
            </a:r>
            <a:endParaRPr lang="ru-RU" altLang="ru-RU" sz="1600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D44231-30EA-0BA3-3E70-3C61C4C600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463" y="823512"/>
            <a:ext cx="3238959" cy="5400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6EC02F7-E94B-117D-44B2-F0A0D8613B9C}"/>
              </a:ext>
            </a:extLst>
          </p:cNvPr>
          <p:cNvSpPr/>
          <p:nvPr/>
        </p:nvSpPr>
        <p:spPr>
          <a:xfrm>
            <a:off x="6180463" y="5143920"/>
            <a:ext cx="1080000" cy="1080000"/>
          </a:xfrm>
          <a:prstGeom prst="rect">
            <a:avLst/>
          </a:prstGeom>
          <a:solidFill>
            <a:schemeClr val="accent1">
              <a:lumMod val="10000"/>
              <a:alpha val="84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A1994CC-B294-B0CB-7A3F-5A61FB79A9DC}"/>
              </a:ext>
            </a:extLst>
          </p:cNvPr>
          <p:cNvSpPr/>
          <p:nvPr/>
        </p:nvSpPr>
        <p:spPr>
          <a:xfrm>
            <a:off x="7260642" y="5143920"/>
            <a:ext cx="1080000" cy="1080000"/>
          </a:xfrm>
          <a:prstGeom prst="rect">
            <a:avLst/>
          </a:prstGeom>
          <a:solidFill>
            <a:srgbClr val="003366">
              <a:alpha val="82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86EC79A-6788-0506-1B53-F50306B7F586}"/>
              </a:ext>
            </a:extLst>
          </p:cNvPr>
          <p:cNvSpPr/>
          <p:nvPr/>
        </p:nvSpPr>
        <p:spPr>
          <a:xfrm>
            <a:off x="8339682" y="5143512"/>
            <a:ext cx="1080000" cy="1080000"/>
          </a:xfrm>
          <a:prstGeom prst="rect">
            <a:avLst/>
          </a:prstGeom>
          <a:solidFill>
            <a:srgbClr val="0000CC">
              <a:alpha val="57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8894F74-02DA-375F-B26E-B6B73E3859E4}"/>
              </a:ext>
            </a:extLst>
          </p:cNvPr>
          <p:cNvSpPr/>
          <p:nvPr/>
        </p:nvSpPr>
        <p:spPr>
          <a:xfrm>
            <a:off x="6179682" y="4062987"/>
            <a:ext cx="1080000" cy="1080000"/>
          </a:xfrm>
          <a:prstGeom prst="rect">
            <a:avLst/>
          </a:prstGeom>
          <a:solidFill>
            <a:srgbClr val="0000FF">
              <a:alpha val="68627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72C58EE-3663-CA29-A8D1-AF3C8FDDC542}"/>
              </a:ext>
            </a:extLst>
          </p:cNvPr>
          <p:cNvSpPr/>
          <p:nvPr/>
        </p:nvSpPr>
        <p:spPr>
          <a:xfrm>
            <a:off x="7260284" y="4063104"/>
            <a:ext cx="1080000" cy="1080000"/>
          </a:xfrm>
          <a:prstGeom prst="rect">
            <a:avLst/>
          </a:prstGeom>
          <a:solidFill>
            <a:srgbClr val="3333FF">
              <a:alpha val="68627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DC465F-2B68-9383-859B-FA8F21316002}"/>
              </a:ext>
            </a:extLst>
          </p:cNvPr>
          <p:cNvSpPr/>
          <p:nvPr/>
        </p:nvSpPr>
        <p:spPr>
          <a:xfrm>
            <a:off x="8339552" y="4062627"/>
            <a:ext cx="1080000" cy="1080000"/>
          </a:xfrm>
          <a:prstGeom prst="rect">
            <a:avLst/>
          </a:prstGeom>
          <a:solidFill>
            <a:srgbClr val="3366FF">
              <a:alpha val="68627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4E89AE5-3F59-0FA3-2CE3-9E65EF18FEEE}"/>
              </a:ext>
            </a:extLst>
          </p:cNvPr>
          <p:cNvSpPr/>
          <p:nvPr/>
        </p:nvSpPr>
        <p:spPr>
          <a:xfrm>
            <a:off x="6178901" y="2984066"/>
            <a:ext cx="1080000" cy="1080000"/>
          </a:xfrm>
          <a:prstGeom prst="rect">
            <a:avLst/>
          </a:prstGeom>
          <a:solidFill>
            <a:schemeClr val="accent1">
              <a:lumMod val="50000"/>
              <a:alpha val="5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2B09AC9-F3DE-23E1-A402-C39722BCDBF1}"/>
              </a:ext>
            </a:extLst>
          </p:cNvPr>
          <p:cNvSpPr/>
          <p:nvPr/>
        </p:nvSpPr>
        <p:spPr>
          <a:xfrm>
            <a:off x="7258771" y="2982016"/>
            <a:ext cx="1080000" cy="1080000"/>
          </a:xfrm>
          <a:prstGeom prst="rect">
            <a:avLst/>
          </a:prstGeom>
          <a:solidFill>
            <a:schemeClr val="accent1">
              <a:lumMod val="75000"/>
              <a:alpha val="56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DB37751-AA89-C8A1-1859-85BB6F21CC24}"/>
              </a:ext>
            </a:extLst>
          </p:cNvPr>
          <p:cNvSpPr/>
          <p:nvPr/>
        </p:nvSpPr>
        <p:spPr>
          <a:xfrm>
            <a:off x="8339487" y="2981754"/>
            <a:ext cx="1080000" cy="1080000"/>
          </a:xfrm>
          <a:prstGeom prst="rect">
            <a:avLst/>
          </a:prstGeom>
          <a:solidFill>
            <a:schemeClr val="accent1">
              <a:lumMod val="90000"/>
              <a:alpha val="57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358D076-7C42-426B-3AAD-0EFC94AC8EFC}"/>
              </a:ext>
            </a:extLst>
          </p:cNvPr>
          <p:cNvSpPr/>
          <p:nvPr/>
        </p:nvSpPr>
        <p:spPr>
          <a:xfrm>
            <a:off x="6176520" y="1906778"/>
            <a:ext cx="1080000" cy="1080000"/>
          </a:xfrm>
          <a:prstGeom prst="rect">
            <a:avLst/>
          </a:prstGeom>
          <a:solidFill>
            <a:schemeClr val="accent1">
              <a:alpha val="17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3B42239-6B80-0805-32AC-01B5E52ECEB8}"/>
              </a:ext>
            </a:extLst>
          </p:cNvPr>
          <p:cNvSpPr/>
          <p:nvPr/>
        </p:nvSpPr>
        <p:spPr>
          <a:xfrm>
            <a:off x="7259807" y="1906778"/>
            <a:ext cx="1080000" cy="1080000"/>
          </a:xfrm>
          <a:prstGeom prst="rect">
            <a:avLst/>
          </a:prstGeom>
          <a:solidFill>
            <a:schemeClr val="accent1">
              <a:lumMod val="75000"/>
              <a:alpha val="22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1E03720-9BA3-1C00-0931-824A5378FBC0}"/>
              </a:ext>
            </a:extLst>
          </p:cNvPr>
          <p:cNvSpPr/>
          <p:nvPr/>
        </p:nvSpPr>
        <p:spPr>
          <a:xfrm>
            <a:off x="8340328" y="1901754"/>
            <a:ext cx="1080000" cy="1080000"/>
          </a:xfrm>
          <a:prstGeom prst="rect">
            <a:avLst/>
          </a:prstGeom>
          <a:solidFill>
            <a:srgbClr val="BBCEE1">
              <a:alpha val="21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7F6ED6D-2D02-F532-68F2-C86CB1A376A1}"/>
              </a:ext>
            </a:extLst>
          </p:cNvPr>
          <p:cNvCxnSpPr>
            <a:cxnSpLocks/>
          </p:cNvCxnSpPr>
          <p:nvPr/>
        </p:nvCxnSpPr>
        <p:spPr>
          <a:xfrm>
            <a:off x="1109709" y="1463607"/>
            <a:ext cx="3961359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4AF6E7-0C0B-317C-E7AF-407AFD5E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472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ED3472-6A18-D0AF-9894-467E76D52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4576" cy="6858000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81315"/>
            <a:ext cx="9906000" cy="646327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2023-2026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жылдары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Лисаков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қаласының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b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шығындары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бойынша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бюджетті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атқару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,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мың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теңге</a:t>
            </a:r>
            <a:endParaRPr lang="ru-RU" altLang="ru-RU" sz="1800" dirty="0">
              <a:solidFill>
                <a:schemeClr val="accent1">
                  <a:lumMod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Myriad Pro Semibold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904260"/>
              </p:ext>
            </p:extLst>
          </p:nvPr>
        </p:nvGraphicFramePr>
        <p:xfrm>
          <a:off x="936435" y="1512144"/>
          <a:ext cx="8031706" cy="4766036"/>
        </p:xfrm>
        <a:graphic>
          <a:graphicData uri="http://schemas.openxmlformats.org/drawingml/2006/table">
            <a:tbl>
              <a:tblPr/>
              <a:tblGrid>
                <a:gridCol w="180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4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5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08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5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16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№</a:t>
                      </a:r>
                    </a:p>
                  </a:txBody>
                  <a:tcPr marL="6776" marR="6776" marT="677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Атауы</a:t>
                      </a:r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baseline="0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01.09.</a:t>
                      </a:r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2023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01.09.2024 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01.09.2025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2026 </a:t>
                      </a:r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жылғы</a:t>
                      </a:r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1 </a:t>
                      </a:r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қыркүйектегі</a:t>
                      </a:r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арналған</a:t>
                      </a:r>
                      <a:endParaRPr lang="ru-RU" sz="1000" b="1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</a:t>
                      </a:r>
                      <a:endParaRPr lang="ru-RU" sz="1000" b="1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кезең</a:t>
                      </a:r>
                      <a:endParaRPr lang="ru-RU" sz="1000" b="1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факт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Бюджет </a:t>
                      </a:r>
                      <a:r>
                        <a:rPr lang="ru-RU" sz="11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барлығы</a:t>
                      </a:r>
                      <a:r>
                        <a:rPr lang="ru-RU" sz="11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5 178 873,3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5 257 127,6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5 245 390,3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7 589 593,2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4 729 735,4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4 226 330,7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Оның</a:t>
                      </a:r>
                      <a:r>
                        <a:rPr lang="ru-RU" sz="1100" b="1" i="1" u="none" strike="noStrike" baseline="0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1" i="1" u="none" strike="noStrike" baseline="0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ішінде</a:t>
                      </a:r>
                      <a:r>
                        <a:rPr lang="ru-RU" sz="1100" b="1" i="1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: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A259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Жалпы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сипаттағы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мемлекеттік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қызметтер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520 109,8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485 955,0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416 170,4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680 056,1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440 222,7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439 097,3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Қорғаныс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6 476,6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7 582,9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8 711,3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18 310,0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10 271,2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10 270,8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Қоғамдық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тәртіп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қауіпсіздік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құқықтық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сот,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қылмыстық-атқарушылық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қызметі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9 584,8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21 252,8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27 718,7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49 363,6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33 365,9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33 365,8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жәрдем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–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</a:t>
                      </a:r>
                      <a:r>
                        <a:rPr lang="ru-RU" sz="1100" b="0" i="0" u="none" strike="noStrike" baseline="0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baseline="0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көмек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322 366,5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278 189,0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304 420,7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573 865,8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356 219,3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356 213,2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Тұрғын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үй-коммуналдық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шаруашылық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967 032,0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1 293 572,5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459 371,2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568 849,6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428 382,3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428 381,5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спорт, туризм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ақпараттық</a:t>
                      </a: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кеңістік</a:t>
                      </a:r>
                      <a:r>
                        <a:rPr lang="ru-RU" sz="1100" b="0" dirty="0">
                          <a:solidFill>
                            <a:srgbClr val="C0000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364 819,9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461 586,4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602 303,7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903 469,4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602 223,9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600 126,2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Отын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-энергетика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кешені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жер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қойнауын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пайдалану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642 822,2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809 060,0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809 060,0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809 060,0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618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Ауыл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су,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орман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балық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шаруашылығы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ерекше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қорғалатын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табиғи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аумақтар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қоршаған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ортаны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жануарлар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дүниесін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қорғау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жер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қатынастары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13 609,8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16 700,0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43 742,7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36 056,0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19 648,5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19 647,5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775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Өнеркәсіп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сәулет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қала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құрылысы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құрылыс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қызметі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39 000,5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43 730,7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55 980,9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70 949,4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45 256,7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45 255,3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Көлік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коммуникация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360 801,4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258 349,2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588 738,1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637 985,3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464 039,5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464 039,1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Өзгелері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429 296,3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278 776,4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211 342,7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318 004,4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112 238,8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101 738,7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Борышқа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көрсету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69 754,4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69 776,7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69 853,0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69 787,0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69 786,7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332035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Трансферттер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1 433 199,0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2 041 678,4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2 457 113,3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2 853 770,6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1 339 019,6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849 348,5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3B62141-F01E-21A3-ACEB-B25279F98D70}"/>
              </a:ext>
            </a:extLst>
          </p:cNvPr>
          <p:cNvCxnSpPr>
            <a:cxnSpLocks/>
          </p:cNvCxnSpPr>
          <p:nvPr/>
        </p:nvCxnSpPr>
        <p:spPr>
          <a:xfrm>
            <a:off x="2098949" y="1127642"/>
            <a:ext cx="5708102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D68E05ED-1735-8F77-D7E3-53723BDF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CBF89CAC-A7F2-8344-5C74-736F1CF45598}"/>
              </a:ext>
            </a:extLst>
          </p:cNvPr>
          <p:cNvCxnSpPr>
            <a:cxnSpLocks/>
          </p:cNvCxnSpPr>
          <p:nvPr/>
        </p:nvCxnSpPr>
        <p:spPr>
          <a:xfrm>
            <a:off x="6422861" y="5079557"/>
            <a:ext cx="2229930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83F3622-7DCF-07C4-9700-3252EDBDAFBE}"/>
              </a:ext>
            </a:extLst>
          </p:cNvPr>
          <p:cNvCxnSpPr>
            <a:cxnSpLocks/>
          </p:cNvCxnSpPr>
          <p:nvPr/>
        </p:nvCxnSpPr>
        <p:spPr>
          <a:xfrm>
            <a:off x="6994244" y="3865930"/>
            <a:ext cx="1767919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DB996F6-545C-EE6C-7830-10E07F8F46C2}"/>
              </a:ext>
            </a:extLst>
          </p:cNvPr>
          <p:cNvCxnSpPr>
            <a:cxnSpLocks/>
          </p:cNvCxnSpPr>
          <p:nvPr/>
        </p:nvCxnSpPr>
        <p:spPr>
          <a:xfrm>
            <a:off x="6358190" y="2450263"/>
            <a:ext cx="1902902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A5FEE3F-31A2-1B28-D213-8BC86F509245}"/>
              </a:ext>
            </a:extLst>
          </p:cNvPr>
          <p:cNvCxnSpPr>
            <a:cxnSpLocks/>
          </p:cNvCxnSpPr>
          <p:nvPr/>
        </p:nvCxnSpPr>
        <p:spPr>
          <a:xfrm>
            <a:off x="1555901" y="5069226"/>
            <a:ext cx="1491445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07455C9-4FD8-45BD-5578-8A543FC55123}"/>
              </a:ext>
            </a:extLst>
          </p:cNvPr>
          <p:cNvCxnSpPr>
            <a:cxnSpLocks/>
          </p:cNvCxnSpPr>
          <p:nvPr/>
        </p:nvCxnSpPr>
        <p:spPr>
          <a:xfrm>
            <a:off x="1348389" y="3667580"/>
            <a:ext cx="1490269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1EDF5691-1B07-CC36-BC53-5463F318A919}"/>
              </a:ext>
            </a:extLst>
          </p:cNvPr>
          <p:cNvCxnSpPr>
            <a:cxnSpLocks/>
          </p:cNvCxnSpPr>
          <p:nvPr/>
        </p:nvCxnSpPr>
        <p:spPr>
          <a:xfrm>
            <a:off x="1495512" y="2358450"/>
            <a:ext cx="1646741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19FC439-69EC-4D9D-9526-D17BB8879900}"/>
              </a:ext>
            </a:extLst>
          </p:cNvPr>
          <p:cNvCxnSpPr>
            <a:cxnSpLocks/>
          </p:cNvCxnSpPr>
          <p:nvPr/>
        </p:nvCxnSpPr>
        <p:spPr>
          <a:xfrm>
            <a:off x="2827997" y="6144614"/>
            <a:ext cx="1481572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106A633-5258-F126-B1A7-427FBC8624C7}"/>
              </a:ext>
            </a:extLst>
          </p:cNvPr>
          <p:cNvSpPr txBox="1"/>
          <p:nvPr/>
        </p:nvSpPr>
        <p:spPr>
          <a:xfrm>
            <a:off x="2811114" y="5866245"/>
            <a:ext cx="1654207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dirty="0"/>
              <a:t>Бас</a:t>
            </a:r>
            <a:r>
              <a:rPr lang="kk-KZ" dirty="0"/>
              <a:t>қа шығындар</a:t>
            </a:r>
            <a:endParaRPr lang="ru-RU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11F920C-D3F1-A0C8-8607-557788B19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006999"/>
              </p:ext>
            </p:extLst>
          </p:nvPr>
        </p:nvGraphicFramePr>
        <p:xfrm>
          <a:off x="2120827" y="1179992"/>
          <a:ext cx="5454481" cy="4573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42EBD3C7-8E79-53C6-A726-D7EDCC362F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26974" y="521563"/>
            <a:ext cx="6052052" cy="1200325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2026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жылғы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1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қыркүйектегі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арналған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Лисаков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қаласы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бюджет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шығындарының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негізгі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бағыттары</a:t>
            </a:r>
            <a:b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br>
              <a:rPr lang="ru-RU" altLang="ru-RU" sz="1800" b="1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endParaRPr lang="ru-RU" altLang="ru-RU" sz="1800" b="1" dirty="0">
              <a:solidFill>
                <a:srgbClr val="0A259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Myriad Pro Semibold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6C99BFEC-5682-55A2-D741-AD7DD365E83F}"/>
              </a:ext>
            </a:extLst>
          </p:cNvPr>
          <p:cNvSpPr/>
          <p:nvPr/>
        </p:nvSpPr>
        <p:spPr>
          <a:xfrm>
            <a:off x="789147" y="4331489"/>
            <a:ext cx="936000" cy="936000"/>
          </a:xfrm>
          <a:prstGeom prst="ellipse">
            <a:avLst/>
          </a:prstGeom>
          <a:solidFill>
            <a:srgbClr val="FFA44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9291FF9-5385-B801-7B1F-D72F2636059B}"/>
              </a:ext>
            </a:extLst>
          </p:cNvPr>
          <p:cNvCxnSpPr>
            <a:cxnSpLocks/>
          </p:cNvCxnSpPr>
          <p:nvPr/>
        </p:nvCxnSpPr>
        <p:spPr>
          <a:xfrm>
            <a:off x="2026508" y="1215641"/>
            <a:ext cx="5952518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" name="Овал 24">
            <a:extLst>
              <a:ext uri="{FF2B5EF4-FFF2-40B4-BE49-F238E27FC236}">
                <a16:creationId xmlns:a16="http://schemas.microsoft.com/office/drawing/2014/main" id="{B348FE41-B204-37F9-970A-A62A1D892B5E}"/>
              </a:ext>
            </a:extLst>
          </p:cNvPr>
          <p:cNvSpPr/>
          <p:nvPr/>
        </p:nvSpPr>
        <p:spPr>
          <a:xfrm>
            <a:off x="464202" y="3033628"/>
            <a:ext cx="936000" cy="936000"/>
          </a:xfrm>
          <a:prstGeom prst="ellipse">
            <a:avLst/>
          </a:prstGeom>
          <a:solidFill>
            <a:srgbClr val="C4E0FB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6FE9BD-3A52-EB3C-4F43-67E8A981A9F8}"/>
              </a:ext>
            </a:extLst>
          </p:cNvPr>
          <p:cNvSpPr txBox="1"/>
          <p:nvPr/>
        </p:nvSpPr>
        <p:spPr>
          <a:xfrm>
            <a:off x="4390347" y="3466622"/>
            <a:ext cx="941337" cy="6155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kk-KZ" sz="1200" dirty="0">
                <a:solidFill>
                  <a:schemeClr val="accent1">
                    <a:lumMod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Барлығы</a:t>
            </a:r>
            <a:r>
              <a:rPr lang="ru-RU" sz="1200" dirty="0">
                <a:solidFill>
                  <a:schemeClr val="accent1">
                    <a:lumMod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4 226 330,7</a:t>
            </a:r>
          </a:p>
          <a:p>
            <a:pPr algn="ctr"/>
            <a:r>
              <a:rPr lang="ru-RU" sz="1100" dirty="0" err="1">
                <a:solidFill>
                  <a:schemeClr val="accent1">
                    <a:lumMod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тыс.тенге</a:t>
            </a:r>
            <a:endParaRPr lang="ru-RU" sz="1200" dirty="0">
              <a:solidFill>
                <a:schemeClr val="accent1">
                  <a:lumMod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B455563-9314-0F8F-9793-6FF27BB521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2" y="3177320"/>
            <a:ext cx="648000" cy="648616"/>
          </a:xfrm>
          <a:prstGeom prst="rect">
            <a:avLst/>
          </a:prstGeom>
        </p:spPr>
      </p:pic>
      <p:sp>
        <p:nvSpPr>
          <p:cNvPr id="43" name="Овал 42">
            <a:extLst>
              <a:ext uri="{FF2B5EF4-FFF2-40B4-BE49-F238E27FC236}">
                <a16:creationId xmlns:a16="http://schemas.microsoft.com/office/drawing/2014/main" id="{0ADF46CE-77BB-3966-01C0-C13A1BF683D9}"/>
              </a:ext>
            </a:extLst>
          </p:cNvPr>
          <p:cNvSpPr/>
          <p:nvPr/>
        </p:nvSpPr>
        <p:spPr>
          <a:xfrm>
            <a:off x="8420527" y="3031195"/>
            <a:ext cx="936000" cy="936000"/>
          </a:xfrm>
          <a:prstGeom prst="ellipse">
            <a:avLst/>
          </a:prstGeom>
          <a:solidFill>
            <a:srgbClr val="73DAF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847D72A4-34CC-4520-AD6D-A8374770324C}"/>
              </a:ext>
            </a:extLst>
          </p:cNvPr>
          <p:cNvSpPr/>
          <p:nvPr/>
        </p:nvSpPr>
        <p:spPr>
          <a:xfrm>
            <a:off x="8184791" y="1717478"/>
            <a:ext cx="936000" cy="936000"/>
          </a:xfrm>
          <a:prstGeom prst="ellipse">
            <a:avLst/>
          </a:prstGeom>
          <a:solidFill>
            <a:srgbClr val="C5EB7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24E720C-C628-4AD9-76F7-28D8F63B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47" y="4480443"/>
            <a:ext cx="648000" cy="638092"/>
          </a:xfrm>
          <a:prstGeom prst="rect">
            <a:avLst/>
          </a:prstGeom>
        </p:spPr>
      </p:pic>
      <p:sp>
        <p:nvSpPr>
          <p:cNvPr id="41" name="Овал 40">
            <a:extLst>
              <a:ext uri="{FF2B5EF4-FFF2-40B4-BE49-F238E27FC236}">
                <a16:creationId xmlns:a16="http://schemas.microsoft.com/office/drawing/2014/main" id="{3D5FFCF4-77E8-EFFD-1929-5E807896E78D}"/>
              </a:ext>
            </a:extLst>
          </p:cNvPr>
          <p:cNvSpPr/>
          <p:nvPr/>
        </p:nvSpPr>
        <p:spPr>
          <a:xfrm>
            <a:off x="8420527" y="4330012"/>
            <a:ext cx="936000" cy="936000"/>
          </a:xfrm>
          <a:prstGeom prst="ellipse">
            <a:avLst/>
          </a:prstGeom>
          <a:solidFill>
            <a:srgbClr val="AE92D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B10BF9B-18BD-9305-0DE5-138CFAE127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791" y="1861171"/>
            <a:ext cx="648000" cy="64861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2DDC978-E500-C7A4-FC73-17A3D4A445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818" y="3174887"/>
            <a:ext cx="611418" cy="612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32ADE98-9E4F-8A74-3C9F-94515F2641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366" y="4474012"/>
            <a:ext cx="634322" cy="64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4B70EE0-ED10-E695-6706-4C28A12C52E5}"/>
              </a:ext>
            </a:extLst>
          </p:cNvPr>
          <p:cNvSpPr txBox="1"/>
          <p:nvPr/>
        </p:nvSpPr>
        <p:spPr>
          <a:xfrm>
            <a:off x="1244573" y="2097628"/>
            <a:ext cx="2069835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kk-KZ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Әлеуметтік  сала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endParaRPr lang="en-US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96E4EF9-EA97-BFA2-2179-A5237A5A5CE6}"/>
              </a:ext>
            </a:extLst>
          </p:cNvPr>
          <p:cNvSpPr/>
          <p:nvPr/>
        </p:nvSpPr>
        <p:spPr>
          <a:xfrm>
            <a:off x="619901" y="1716497"/>
            <a:ext cx="936000" cy="936000"/>
          </a:xfrm>
          <a:prstGeom prst="ellipse">
            <a:avLst/>
          </a:prstGeom>
          <a:solidFill>
            <a:srgbClr val="F6888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5136669-86A1-7237-B83B-CF45D1090FCB}"/>
              </a:ext>
            </a:extLst>
          </p:cNvPr>
          <p:cNvSpPr txBox="1"/>
          <p:nvPr/>
        </p:nvSpPr>
        <p:spPr>
          <a:xfrm>
            <a:off x="1228156" y="3379332"/>
            <a:ext cx="1837133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Мем.қызметтер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8B72F0B-91C5-326C-0814-858AB74C4D3C}"/>
              </a:ext>
            </a:extLst>
          </p:cNvPr>
          <p:cNvSpPr txBox="1"/>
          <p:nvPr/>
        </p:nvSpPr>
        <p:spPr>
          <a:xfrm>
            <a:off x="1444726" y="4606191"/>
            <a:ext cx="174831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Көлік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endParaRPr lang="ru-RU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коммуникация</a:t>
            </a:r>
            <a:endParaRPr lang="en-US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23B1191-8B89-259F-ED25-1B7556E238DD}"/>
              </a:ext>
            </a:extLst>
          </p:cNvPr>
          <p:cNvSpPr txBox="1"/>
          <p:nvPr/>
        </p:nvSpPr>
        <p:spPr>
          <a:xfrm>
            <a:off x="6173256" y="1977685"/>
            <a:ext cx="219657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Тұрғын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үй-коммуналдық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шаруашылық</a:t>
            </a:r>
            <a:endParaRPr lang="ru-RU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F16825-1639-BA82-70AC-7C3C419A1611}"/>
              </a:ext>
            </a:extLst>
          </p:cNvPr>
          <p:cNvSpPr txBox="1"/>
          <p:nvPr/>
        </p:nvSpPr>
        <p:spPr>
          <a:xfrm>
            <a:off x="6889740" y="3219599"/>
            <a:ext cx="162986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Өнеркәсіп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сәулет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құрылысы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құрылыс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қызметі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    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8CAF180-D921-62B7-F624-A6DC82F96A5B}"/>
              </a:ext>
            </a:extLst>
          </p:cNvPr>
          <p:cNvSpPr txBox="1"/>
          <p:nvPr/>
        </p:nvSpPr>
        <p:spPr>
          <a:xfrm>
            <a:off x="6363022" y="4606190"/>
            <a:ext cx="2121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Мәдениет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спорт, туризм </a:t>
            </a:r>
          </a:p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ақпараттық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кеңістік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7FCE17B-1449-0700-5F80-6DFC358DA7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1" y="1860189"/>
            <a:ext cx="648000" cy="648616"/>
          </a:xfrm>
          <a:prstGeom prst="rect">
            <a:avLst/>
          </a:prstGeom>
        </p:spPr>
      </p:pic>
      <p:sp>
        <p:nvSpPr>
          <p:cNvPr id="37" name="Овал 36">
            <a:extLst>
              <a:ext uri="{FF2B5EF4-FFF2-40B4-BE49-F238E27FC236}">
                <a16:creationId xmlns:a16="http://schemas.microsoft.com/office/drawing/2014/main" id="{CD69F202-C1B2-A8EF-7B4E-0114508B924A}"/>
              </a:ext>
            </a:extLst>
          </p:cNvPr>
          <p:cNvSpPr/>
          <p:nvPr/>
        </p:nvSpPr>
        <p:spPr>
          <a:xfrm>
            <a:off x="1970096" y="5571247"/>
            <a:ext cx="936000" cy="936000"/>
          </a:xfrm>
          <a:prstGeom prst="ellipse">
            <a:avLst/>
          </a:prstGeom>
          <a:solidFill>
            <a:srgbClr val="6E9EE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id="{3030CB07-BEA0-1023-9B54-DEB56B3C6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5630" y="6225311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7E94BA-E2B0-FD85-CD63-C82491ADBF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096" y="5715247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63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EEB7720-5A09-0C36-1945-A5B95DB254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09"/>
          <a:stretch>
            <a:fillRect/>
          </a:stretch>
        </p:blipFill>
        <p:spPr>
          <a:xfrm>
            <a:off x="5990349" y="3619379"/>
            <a:ext cx="2788189" cy="2808000"/>
          </a:xfrm>
          <a:custGeom>
            <a:avLst/>
            <a:gdLst>
              <a:gd name="connsiteX0" fmla="*/ 1384191 w 2788189"/>
              <a:gd name="connsiteY0" fmla="*/ 0 h 2808000"/>
              <a:gd name="connsiteX1" fmla="*/ 2788189 w 2788189"/>
              <a:gd name="connsiteY1" fmla="*/ 1403998 h 2808000"/>
              <a:gd name="connsiteX2" fmla="*/ 2788189 w 2788189"/>
              <a:gd name="connsiteY2" fmla="*/ 1404002 h 2808000"/>
              <a:gd name="connsiteX3" fmla="*/ 1384191 w 2788189"/>
              <a:gd name="connsiteY3" fmla="*/ 2808000 h 2808000"/>
              <a:gd name="connsiteX4" fmla="*/ 0 w 2788189"/>
              <a:gd name="connsiteY4" fmla="*/ 1423809 h 2808000"/>
              <a:gd name="connsiteX5" fmla="*/ 0 w 2788189"/>
              <a:gd name="connsiteY5" fmla="*/ 1384191 h 28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88189" h="2808000">
                <a:moveTo>
                  <a:pt x="1384191" y="0"/>
                </a:moveTo>
                <a:lnTo>
                  <a:pt x="2788189" y="1403998"/>
                </a:lnTo>
                <a:lnTo>
                  <a:pt x="2788189" y="1404002"/>
                </a:lnTo>
                <a:lnTo>
                  <a:pt x="1384191" y="2808000"/>
                </a:lnTo>
                <a:lnTo>
                  <a:pt x="0" y="1423809"/>
                </a:lnTo>
                <a:lnTo>
                  <a:pt x="0" y="1384191"/>
                </a:lnTo>
                <a:close/>
              </a:path>
            </a:pathLst>
          </a:cu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1E38F59-C583-5186-F34D-CD90A8F223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6" r="20063" b="1122"/>
          <a:stretch>
            <a:fillRect/>
          </a:stretch>
        </p:blipFill>
        <p:spPr>
          <a:xfrm>
            <a:off x="4446939" y="2057514"/>
            <a:ext cx="2808000" cy="2808000"/>
          </a:xfrm>
          <a:custGeom>
            <a:avLst/>
            <a:gdLst>
              <a:gd name="connsiteX0" fmla="*/ 1404000 w 2808000"/>
              <a:gd name="connsiteY0" fmla="*/ 0 h 2808000"/>
              <a:gd name="connsiteX1" fmla="*/ 2808000 w 2808000"/>
              <a:gd name="connsiteY1" fmla="*/ 1404000 h 2808000"/>
              <a:gd name="connsiteX2" fmla="*/ 1404000 w 2808000"/>
              <a:gd name="connsiteY2" fmla="*/ 2808000 h 2808000"/>
              <a:gd name="connsiteX3" fmla="*/ 0 w 2808000"/>
              <a:gd name="connsiteY3" fmla="*/ 1404000 h 28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000" h="2808000">
                <a:moveTo>
                  <a:pt x="1404000" y="0"/>
                </a:moveTo>
                <a:lnTo>
                  <a:pt x="2808000" y="1404000"/>
                </a:lnTo>
                <a:lnTo>
                  <a:pt x="1404000" y="2808000"/>
                </a:lnTo>
                <a:lnTo>
                  <a:pt x="0" y="1404000"/>
                </a:lnTo>
                <a:close/>
              </a:path>
            </a:pathLst>
          </a:cu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6744251-E2AE-CDC5-46E1-6C53D33B6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0" r="22094"/>
          <a:stretch>
            <a:fillRect/>
          </a:stretch>
        </p:blipFill>
        <p:spPr>
          <a:xfrm>
            <a:off x="5950728" y="527516"/>
            <a:ext cx="2827810" cy="2807999"/>
          </a:xfrm>
          <a:custGeom>
            <a:avLst/>
            <a:gdLst>
              <a:gd name="connsiteX0" fmla="*/ 1403999 w 2808000"/>
              <a:gd name="connsiteY0" fmla="*/ 0 h 2807999"/>
              <a:gd name="connsiteX1" fmla="*/ 1404001 w 2808000"/>
              <a:gd name="connsiteY1" fmla="*/ 0 h 2807999"/>
              <a:gd name="connsiteX2" fmla="*/ 2808000 w 2808000"/>
              <a:gd name="connsiteY2" fmla="*/ 1403999 h 2807999"/>
              <a:gd name="connsiteX3" fmla="*/ 1404000 w 2808000"/>
              <a:gd name="connsiteY3" fmla="*/ 2807999 h 2807999"/>
              <a:gd name="connsiteX4" fmla="*/ 0 w 2808000"/>
              <a:gd name="connsiteY4" fmla="*/ 1403999 h 280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8000" h="2807999">
                <a:moveTo>
                  <a:pt x="1403999" y="0"/>
                </a:moveTo>
                <a:lnTo>
                  <a:pt x="1404001" y="0"/>
                </a:lnTo>
                <a:lnTo>
                  <a:pt x="2808000" y="1403999"/>
                </a:lnTo>
                <a:lnTo>
                  <a:pt x="1404000" y="2807999"/>
                </a:lnTo>
                <a:lnTo>
                  <a:pt x="0" y="1403999"/>
                </a:lnTo>
                <a:close/>
              </a:path>
            </a:pathLst>
          </a:custGeom>
          <a:solidFill>
            <a:srgbClr val="FFFFFF">
              <a:alpha val="74000"/>
            </a:srgbClr>
          </a:solidFill>
        </p:spPr>
      </p:pic>
      <p:sp>
        <p:nvSpPr>
          <p:cNvPr id="15" name="Ромб 14">
            <a:extLst>
              <a:ext uri="{FF2B5EF4-FFF2-40B4-BE49-F238E27FC236}">
                <a16:creationId xmlns:a16="http://schemas.microsoft.com/office/drawing/2014/main" id="{AF21FB73-5368-4D8D-07A4-BE406DBFA98E}"/>
              </a:ext>
            </a:extLst>
          </p:cNvPr>
          <p:cNvSpPr/>
          <p:nvPr/>
        </p:nvSpPr>
        <p:spPr>
          <a:xfrm>
            <a:off x="5224443" y="1269000"/>
            <a:ext cx="4320000" cy="4320000"/>
          </a:xfrm>
          <a:prstGeom prst="diamond">
            <a:avLst/>
          </a:prstGeom>
          <a:noFill/>
          <a:ln w="41275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0" name="Ромб 39">
            <a:extLst>
              <a:ext uri="{FF2B5EF4-FFF2-40B4-BE49-F238E27FC236}">
                <a16:creationId xmlns:a16="http://schemas.microsoft.com/office/drawing/2014/main" id="{246645D8-D643-47E2-4F7E-4E98E398B250}"/>
              </a:ext>
            </a:extLst>
          </p:cNvPr>
          <p:cNvSpPr/>
          <p:nvPr/>
        </p:nvSpPr>
        <p:spPr>
          <a:xfrm>
            <a:off x="7538226" y="2643926"/>
            <a:ext cx="1639228" cy="1570148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DD4F821-530C-DEB2-DB05-36DF4010B5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070" y="3074974"/>
            <a:ext cx="804947" cy="804947"/>
          </a:xfrm>
          <a:prstGeom prst="rect">
            <a:avLst/>
          </a:prstGeom>
        </p:spPr>
      </p:pic>
      <p:sp>
        <p:nvSpPr>
          <p:cNvPr id="41" name="Rectangle 2">
            <a:extLst>
              <a:ext uri="{FF2B5EF4-FFF2-40B4-BE49-F238E27FC236}">
                <a16:creationId xmlns:a16="http://schemas.microsoft.com/office/drawing/2014/main" id="{6B610562-39E2-797E-9014-825780AB8F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9394" y="586593"/>
            <a:ext cx="6483638" cy="369328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/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Мәдениет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спорт, туризм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және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ақпараттық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алаңы</a:t>
            </a:r>
            <a:endParaRPr lang="ru-RU" altLang="ru-RU" sz="2800" dirty="0">
              <a:ln w="0"/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42" name="Таблица 41">
            <a:extLst>
              <a:ext uri="{FF2B5EF4-FFF2-40B4-BE49-F238E27FC236}">
                <a16:creationId xmlns:a16="http://schemas.microsoft.com/office/drawing/2014/main" id="{6928543E-6865-A7D4-EDEF-3347EE787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419543"/>
              </p:ext>
            </p:extLst>
          </p:nvPr>
        </p:nvGraphicFramePr>
        <p:xfrm>
          <a:off x="330466" y="2093932"/>
          <a:ext cx="3920511" cy="3223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0423">
                  <a:extLst>
                    <a:ext uri="{9D8B030D-6E8A-4147-A177-3AD203B41FA5}">
                      <a16:colId xmlns:a16="http://schemas.microsoft.com/office/drawing/2014/main" val="2820895953"/>
                    </a:ext>
                  </a:extLst>
                </a:gridCol>
                <a:gridCol w="1260088">
                  <a:extLst>
                    <a:ext uri="{9D8B030D-6E8A-4147-A177-3AD203B41FA5}">
                      <a16:colId xmlns:a16="http://schemas.microsoft.com/office/drawing/2014/main" val="1874121895"/>
                    </a:ext>
                  </a:extLst>
                </a:gridCol>
              </a:tblGrid>
              <a:tr h="55858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Мәдениет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саладағы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қызметер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250 400,0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0303766"/>
                  </a:ext>
                </a:extLst>
              </a:tr>
              <a:tr h="543206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Спорт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145 279,0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980155"/>
                  </a:ext>
                </a:extLst>
              </a:tr>
              <a:tr h="59503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Ақпараттық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кеңістік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135 569,4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210504"/>
                  </a:ext>
                </a:extLst>
              </a:tr>
              <a:tr h="10209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Мәдениет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спорт, туризм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ақпараттық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кеңістікті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ұйымдастырудың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басқа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қызметтері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68 877,9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044514"/>
                  </a:ext>
                </a:extLst>
              </a:tr>
              <a:tr h="505655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БАРЛЫҒЫ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600 126,2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751476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0D098CBA-A124-9830-FE7A-90BFC4A2196A}"/>
              </a:ext>
            </a:extLst>
          </p:cNvPr>
          <p:cNvSpPr txBox="1"/>
          <p:nvPr/>
        </p:nvSpPr>
        <p:spPr>
          <a:xfrm>
            <a:off x="361557" y="1500960"/>
            <a:ext cx="4862886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Осы 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саладағы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шығындар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 2026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жылғы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1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қыркүйектегі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арналған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жалпы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:</a:t>
            </a:r>
            <a:endParaRPr kumimoji="0" lang="ru-RU" sz="12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Calibri"/>
            </a:endParaRP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7A993EDF-A263-B89C-0B44-9E811FC9D427}"/>
              </a:ext>
            </a:extLst>
          </p:cNvPr>
          <p:cNvCxnSpPr>
            <a:cxnSpLocks/>
          </p:cNvCxnSpPr>
          <p:nvPr/>
        </p:nvCxnSpPr>
        <p:spPr>
          <a:xfrm>
            <a:off x="736847" y="955921"/>
            <a:ext cx="5468644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E3E17C-0DCC-7AF6-47C9-CDD3600C3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73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83B8B5-4FB8-250F-B900-F8E2BE8D3C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B89A9A-4FC7-F009-7C7C-683365455D2F}"/>
              </a:ext>
            </a:extLst>
          </p:cNvPr>
          <p:cNvSpPr/>
          <p:nvPr/>
        </p:nvSpPr>
        <p:spPr>
          <a:xfrm>
            <a:off x="0" y="9524"/>
            <a:ext cx="9906000" cy="6857999"/>
          </a:xfrm>
          <a:prstGeom prst="rect">
            <a:avLst/>
          </a:prstGeom>
          <a:solidFill>
            <a:schemeClr val="tx1">
              <a:alpha val="4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B9494B-AC61-5476-C3E5-4E0B641E7C96}"/>
              </a:ext>
            </a:extLst>
          </p:cNvPr>
          <p:cNvSpPr txBox="1"/>
          <p:nvPr/>
        </p:nvSpPr>
        <p:spPr>
          <a:xfrm>
            <a:off x="1487817" y="766690"/>
            <a:ext cx="693036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altLang="ru-RU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Әлеуметтік</a:t>
            </a:r>
            <a:r>
              <a:rPr lang="ru-RU" altLang="ru-RU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шығындар</a:t>
            </a:r>
            <a:endParaRPr lang="ru-RU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EF1FBB0-1E14-FE9E-8A93-6BB21091FE5F}"/>
              </a:ext>
            </a:extLst>
          </p:cNvPr>
          <p:cNvCxnSpPr>
            <a:cxnSpLocks/>
          </p:cNvCxnSpPr>
          <p:nvPr/>
        </p:nvCxnSpPr>
        <p:spPr>
          <a:xfrm>
            <a:off x="3611033" y="1136022"/>
            <a:ext cx="2683934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589AAF7B-51CE-3C86-129C-213F7FE7F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EDD9E57-B411-C44B-9096-3F8ACB91A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52927"/>
              </p:ext>
            </p:extLst>
          </p:nvPr>
        </p:nvGraphicFramePr>
        <p:xfrm>
          <a:off x="495299" y="1664965"/>
          <a:ext cx="4247334" cy="3839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4407">
                  <a:extLst>
                    <a:ext uri="{9D8B030D-6E8A-4147-A177-3AD203B41FA5}">
                      <a16:colId xmlns:a16="http://schemas.microsoft.com/office/drawing/2014/main" val="1426495931"/>
                    </a:ext>
                  </a:extLst>
                </a:gridCol>
                <a:gridCol w="1222927">
                  <a:extLst>
                    <a:ext uri="{9D8B030D-6E8A-4147-A177-3AD203B41FA5}">
                      <a16:colId xmlns:a16="http://schemas.microsoft.com/office/drawing/2014/main" val="379812928"/>
                    </a:ext>
                  </a:extLst>
                </a:gridCol>
              </a:tblGrid>
              <a:tr h="506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Мемлекеттік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атаулы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 көмек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17 219,1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147993"/>
                  </a:ext>
                </a:extLst>
              </a:tr>
              <a:tr h="5137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Тұрғын үй көмегін көрсету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14 775,0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140619"/>
                  </a:ext>
                </a:extLst>
              </a:tr>
              <a:tr h="12145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Мұқтаж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азаматтардың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жекелеген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санаттарына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жергілікті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өкілетті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органдардың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шешімдері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бойынша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әлеуметтік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көмек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34 023,2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002397"/>
                  </a:ext>
                </a:extLst>
              </a:tr>
              <a:tr h="863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Үйде тәрбиеленетін мүгедек балаларды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материалдық қамтамасыз ету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4 982,4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438813"/>
                  </a:ext>
                </a:extLst>
              </a:tr>
              <a:tr h="7411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Зейнеткерлер мен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мүгедектерге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әлеуметтік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қызмет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көрсетудің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аумақтық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орталықтары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109 813,9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970371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3B5F524-BC24-5AED-08CC-8B022BBB8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2512"/>
              </p:ext>
            </p:extLst>
          </p:nvPr>
        </p:nvGraphicFramePr>
        <p:xfrm>
          <a:off x="5289397" y="1664965"/>
          <a:ext cx="4121304" cy="38395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0648">
                  <a:extLst>
                    <a:ext uri="{9D8B030D-6E8A-4147-A177-3AD203B41FA5}">
                      <a16:colId xmlns:a16="http://schemas.microsoft.com/office/drawing/2014/main" val="1184241380"/>
                    </a:ext>
                  </a:extLst>
                </a:gridCol>
                <a:gridCol w="1150656">
                  <a:extLst>
                    <a:ext uri="{9D8B030D-6E8A-4147-A177-3AD203B41FA5}">
                      <a16:colId xmlns:a16="http://schemas.microsoft.com/office/drawing/2014/main" val="1915961690"/>
                    </a:ext>
                  </a:extLst>
                </a:gridCol>
              </a:tblGrid>
              <a:tr h="10166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Мұқтаждарды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қамтамасыз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ету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мүгедектігі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бар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адамдар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97 524,2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134068"/>
                  </a:ext>
                </a:extLst>
              </a:tr>
              <a:tr h="660671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Халықты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қорғау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шараларын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жүзеге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асыру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10 714,6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63587"/>
                  </a:ext>
                </a:extLst>
              </a:tr>
              <a:tr h="10945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Қазақстан Республикасында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мүгедек адамдардың құқықтарын қамтамасыз ету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 өмір сүру сапасын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жақсарту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67 160,9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835209"/>
                  </a:ext>
                </a:extLst>
              </a:tr>
              <a:tr h="10677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90170" algn="l"/>
                        </a:tabLst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 көмек саласындағы өзге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де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қызметтер және әлеуметтік қамсыздандыру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7 169,5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547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508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76745C-1DC1-6777-2549-34BABB9ED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6627" y="0"/>
            <a:ext cx="12731287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D3A87A-F242-63E8-1565-B460446C48E9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>
              <a:alpha val="59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E0299E-0FD5-DB2A-1797-9BABCA0AC543}"/>
              </a:ext>
            </a:extLst>
          </p:cNvPr>
          <p:cNvSpPr txBox="1"/>
          <p:nvPr/>
        </p:nvSpPr>
        <p:spPr>
          <a:xfrm>
            <a:off x="1349755" y="709813"/>
            <a:ext cx="7206490" cy="861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Лисаковск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қаласында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2026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жылғы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1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қыркүйектегі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</a:p>
          <a:p>
            <a:pPr algn="ctr">
              <a:tabLst>
                <a:tab pos="90170" algn="l"/>
              </a:tabLst>
            </a:pP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Құрылыс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бөлімі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инвестициялық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жобаларды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</a:p>
          <a:p>
            <a:pPr algn="ctr">
              <a:tabLst>
                <a:tab pos="90170" algn="l"/>
              </a:tabLst>
            </a:pP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іске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асыру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туралы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ақпарат</a:t>
            </a:r>
            <a:endParaRPr lang="ru-RU" sz="16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8F9C0F1-AF87-68E8-92D1-EFF2D7439411}"/>
              </a:ext>
            </a:extLst>
          </p:cNvPr>
          <p:cNvCxnSpPr>
            <a:cxnSpLocks/>
          </p:cNvCxnSpPr>
          <p:nvPr/>
        </p:nvCxnSpPr>
        <p:spPr>
          <a:xfrm flipV="1">
            <a:off x="1865739" y="1553133"/>
            <a:ext cx="6174522" cy="2138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951675C2-2209-3071-F99D-046429F74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4157" y="6481208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B82A636-7B7A-3737-14DF-7BB05946D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577231"/>
              </p:ext>
            </p:extLst>
          </p:nvPr>
        </p:nvGraphicFramePr>
        <p:xfrm>
          <a:off x="496772" y="2092255"/>
          <a:ext cx="8912456" cy="373404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286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01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0690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Жобаның  атауы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r>
                        <a:rPr lang="kk-KZ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Бюджеттік классификация коды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Қаржыландыру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343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rgbClr val="0A259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Функц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.</a:t>
                      </a:r>
                      <a:b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топ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ББӘ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Бағдар.кіші бағдар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2026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Есепті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кезеңдегі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касса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Барлығы, оның ішінде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: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976 913,0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969 485,1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1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Қостанай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облысы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Лисаковск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қаласында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ут-21-ден УТ-28-ге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дейінгі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магистральдық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желісін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реконструкцияалау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009-028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 Light" panose="02000000000000000000" pitchFamily="2" charset="0"/>
                        </a:rPr>
                        <a:t>349 060,0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349 060,0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1117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 облысы Лисаковск қаласында жылу орталығынан  УТ 21-ге дейінгі  (А. н.  (т/ж ауданы УТ-19-ға дейінгі) жылу желісін реконструкциялау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009-011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460 000,0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460 000,0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770082"/>
                  </a:ext>
                </a:extLst>
              </a:tr>
              <a:tr h="530599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өнеркәсіптік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аймақ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2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мекенжайында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орналасқан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қара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кремний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карбиді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өндіретін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зауыттың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алаңнан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тыс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инженерлік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желілерін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салу. Су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құбыры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.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Кәріз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.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Газбен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жабдықтау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.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Түзету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006-028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160 780,0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160 425,1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577392"/>
                  </a:ext>
                </a:extLst>
              </a:tr>
              <a:tr h="511117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қаласында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жабық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хоккей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алаңының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құрылысы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008-015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7 073,0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666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171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542DE3-103A-4B12-A474-9F5451747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0792" y="0"/>
            <a:ext cx="11368217" cy="780947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D86E890F-D814-75C3-0226-16BB63EA7952}"/>
              </a:ext>
            </a:extLst>
          </p:cNvPr>
          <p:cNvSpPr txBox="1">
            <a:spLocks noChangeArrowheads="1"/>
          </p:cNvSpPr>
          <p:nvPr/>
        </p:nvSpPr>
        <p:spPr>
          <a:xfrm>
            <a:off x="1161598" y="621078"/>
            <a:ext cx="7582805" cy="646327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5718" tIns="45718" rIns="45718" bIns="45718" anchor="ctr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Лисаковск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қаласында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2026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жылғы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1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қыркүйектегіТКШ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бөлімі</a:t>
            </a:r>
            <a:r>
              <a:rPr lang="ru-RU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инвестициялық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жобаларды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іске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асыру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туралы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ақпарат</a:t>
            </a:r>
            <a:endParaRPr lang="ru-RU" sz="1800" dirty="0">
              <a:solidFill>
                <a:schemeClr val="accent1">
                  <a:lumMod val="25000"/>
                </a:schemeClr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209EDBB-3396-0F93-7919-6BB551B9F61A}"/>
              </a:ext>
            </a:extLst>
          </p:cNvPr>
          <p:cNvCxnSpPr>
            <a:cxnSpLocks/>
          </p:cNvCxnSpPr>
          <p:nvPr/>
        </p:nvCxnSpPr>
        <p:spPr>
          <a:xfrm>
            <a:off x="1328220" y="1267405"/>
            <a:ext cx="7249560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0C76824A-373C-1BA4-CE28-B40FE8A02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53430" y="6546031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5F99C7B-4649-B008-EA47-6A1B95D3F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044835"/>
              </p:ext>
            </p:extLst>
          </p:nvPr>
        </p:nvGraphicFramePr>
        <p:xfrm>
          <a:off x="390617" y="1682103"/>
          <a:ext cx="9108856" cy="44762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87102">
                  <a:extLst>
                    <a:ext uri="{9D8B030D-6E8A-4147-A177-3AD203B41FA5}">
                      <a16:colId xmlns:a16="http://schemas.microsoft.com/office/drawing/2014/main" val="1392737400"/>
                    </a:ext>
                  </a:extLst>
                </a:gridCol>
                <a:gridCol w="502964">
                  <a:extLst>
                    <a:ext uri="{9D8B030D-6E8A-4147-A177-3AD203B41FA5}">
                      <a16:colId xmlns:a16="http://schemas.microsoft.com/office/drawing/2014/main" val="1615036783"/>
                    </a:ext>
                  </a:extLst>
                </a:gridCol>
                <a:gridCol w="601104">
                  <a:extLst>
                    <a:ext uri="{9D8B030D-6E8A-4147-A177-3AD203B41FA5}">
                      <a16:colId xmlns:a16="http://schemas.microsoft.com/office/drawing/2014/main" val="2452426405"/>
                    </a:ext>
                  </a:extLst>
                </a:gridCol>
                <a:gridCol w="1142291">
                  <a:extLst>
                    <a:ext uri="{9D8B030D-6E8A-4147-A177-3AD203B41FA5}">
                      <a16:colId xmlns:a16="http://schemas.microsoft.com/office/drawing/2014/main" val="719609063"/>
                    </a:ext>
                  </a:extLst>
                </a:gridCol>
                <a:gridCol w="1047565">
                  <a:extLst>
                    <a:ext uri="{9D8B030D-6E8A-4147-A177-3AD203B41FA5}">
                      <a16:colId xmlns:a16="http://schemas.microsoft.com/office/drawing/2014/main" val="4143880482"/>
                    </a:ext>
                  </a:extLst>
                </a:gridCol>
                <a:gridCol w="1127830">
                  <a:extLst>
                    <a:ext uri="{9D8B030D-6E8A-4147-A177-3AD203B41FA5}">
                      <a16:colId xmlns:a16="http://schemas.microsoft.com/office/drawing/2014/main" val="3320322810"/>
                    </a:ext>
                  </a:extLst>
                </a:gridCol>
              </a:tblGrid>
              <a:tr h="5387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Жобаның  атауы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Бюджеттік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сыныптама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коды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Қаржыландыру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715883"/>
                  </a:ext>
                </a:extLst>
              </a:tr>
              <a:tr h="654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Функция.</a:t>
                      </a:r>
                      <a:b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</a:b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топ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ББӘ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Бағдар.кіші бағдарламалар.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Жоспар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Есепті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кезеңдегі 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касса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908"/>
                  </a:ext>
                </a:extLst>
              </a:tr>
              <a:tr h="4417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3</a:t>
                      </a:r>
                      <a:endParaRPr lang="ru-RU" sz="1300" b="1" i="0" u="none" strike="noStrike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</a:t>
                      </a:r>
                      <a:endParaRPr lang="ru-RU" sz="1300" b="1" i="0" u="none" strike="noStrike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658936"/>
                  </a:ext>
                </a:extLst>
              </a:tr>
              <a:tr h="453944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Барлығы, оның ішінде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:</a:t>
                      </a: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1 568 807,9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337 241,9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586334"/>
                  </a:ext>
                </a:extLst>
              </a:tr>
              <a:tr h="5802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қаласында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КО-2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сарқынды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су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құбырын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(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тазартылған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сарқынды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су коллекторы)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  <a:endParaRPr lang="ru-RU" sz="13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680 562,8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989397"/>
                  </a:ext>
                </a:extLst>
              </a:tr>
              <a:tr h="5802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қ. 1а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шағын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ауданындағы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 №56, 57, 58, 59, 60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тұрғын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үйлерге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жылу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желісін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102 582,2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64 225,9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758009"/>
                  </a:ext>
                </a:extLst>
              </a:tr>
              <a:tr h="60806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қаласында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(1 т. - дан 51 т. 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дейінгі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)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шаруашылық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ауыз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су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құбырын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502 219,9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40146"/>
                  </a:ext>
                </a:extLst>
              </a:tr>
              <a:tr h="618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қаласының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ТК-16-дан УТ-40-қа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дейінгі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Мир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көшесінің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жылу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желісін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283 443,0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273 016,0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208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4601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FE9999-0812-ACFE-4240-F5E42B451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6696"/>
            <a:ext cx="9904031" cy="5275649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C769A70-E9D2-CABA-51AD-B445BA67F6DC}"/>
              </a:ext>
            </a:extLst>
          </p:cNvPr>
          <p:cNvSpPr/>
          <p:nvPr/>
        </p:nvSpPr>
        <p:spPr>
          <a:xfrm>
            <a:off x="416010" y="1490997"/>
            <a:ext cx="4378412" cy="1080000"/>
          </a:xfrm>
          <a:prstGeom prst="rect">
            <a:avLst/>
          </a:prstGeom>
          <a:solidFill>
            <a:srgbClr val="41ACD0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3166864-2787-EB42-97BD-C9987800689D}"/>
              </a:ext>
            </a:extLst>
          </p:cNvPr>
          <p:cNvSpPr/>
          <p:nvPr/>
        </p:nvSpPr>
        <p:spPr>
          <a:xfrm>
            <a:off x="416010" y="2806869"/>
            <a:ext cx="4378412" cy="1080000"/>
          </a:xfrm>
          <a:prstGeom prst="rect">
            <a:avLst/>
          </a:prstGeom>
          <a:solidFill>
            <a:srgbClr val="3FA4CB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aphicFrame>
        <p:nvGraphicFramePr>
          <p:cNvPr id="4" name="Диаграмма 40">
            <a:extLst>
              <a:ext uri="{FF2B5EF4-FFF2-40B4-BE49-F238E27FC236}">
                <a16:creationId xmlns:a16="http://schemas.microsoft.com/office/drawing/2014/main" id="{D213489B-0294-A34F-1565-50CC8C799C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9783215"/>
              </p:ext>
            </p:extLst>
          </p:nvPr>
        </p:nvGraphicFramePr>
        <p:xfrm>
          <a:off x="5375190" y="420135"/>
          <a:ext cx="4114800" cy="3546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03E107E8-633B-ECF4-7810-66E13F3171BA}"/>
              </a:ext>
            </a:extLst>
          </p:cNvPr>
          <p:cNvSpPr txBox="1">
            <a:spLocks noChangeArrowheads="1"/>
          </p:cNvSpPr>
          <p:nvPr/>
        </p:nvSpPr>
        <p:spPr>
          <a:xfrm>
            <a:off x="589005" y="1436067"/>
            <a:ext cx="2855426" cy="1063236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5718" tIns="45718" rIns="45718" bIns="45718" anchor="ctr">
            <a:spAutoFit/>
          </a:bodyPr>
          <a:lstStyle/>
          <a:p>
            <a:pPr>
              <a:lnSpc>
                <a:spcPct val="200000"/>
              </a:lnSpc>
              <a:tabLst>
                <a:tab pos="90170" algn="l"/>
              </a:tabLst>
            </a:pPr>
            <a:r>
              <a:rPr lang="ru-RU" sz="1600" b="1" dirty="0">
                <a:solidFill>
                  <a:srgbClr val="FCF46D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10 270,8 </a:t>
            </a: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мың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тенге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қорғаныс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шығындары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2026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жылғы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1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қыркүйектегі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арналған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9D5CF-1DA1-36F3-6241-0B538705D73F}"/>
              </a:ext>
            </a:extLst>
          </p:cNvPr>
          <p:cNvSpPr txBox="1"/>
          <p:nvPr/>
        </p:nvSpPr>
        <p:spPr>
          <a:xfrm>
            <a:off x="5212367" y="3472011"/>
            <a:ext cx="4440446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2023-2026 жж. қоғамдық тәртіпті қорғау бойынша бюджетті атқару динамикасы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3F5946-6EF2-E5B2-2111-4572A9F234BE}"/>
              </a:ext>
            </a:extLst>
          </p:cNvPr>
          <p:cNvSpPr txBox="1"/>
          <p:nvPr/>
        </p:nvSpPr>
        <p:spPr>
          <a:xfrm>
            <a:off x="1516535" y="420135"/>
            <a:ext cx="1694935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</a:t>
            </a: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ОРҒАНЫС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7D38F4-CBFD-2A3E-9A66-6A002CBF4269}"/>
              </a:ext>
            </a:extLst>
          </p:cNvPr>
          <p:cNvSpPr txBox="1"/>
          <p:nvPr/>
        </p:nvSpPr>
        <p:spPr>
          <a:xfrm>
            <a:off x="589004" y="2764256"/>
            <a:ext cx="3468645" cy="10632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  <a:tabLst>
                <a:tab pos="90170" algn="l"/>
              </a:tabLst>
            </a:pP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оның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ішінде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b="1" dirty="0">
                <a:solidFill>
                  <a:srgbClr val="FAF66F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9 919,6 </a:t>
            </a: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мың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тенге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әскери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қажеттілік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2026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жылғы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1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қыркүйектегі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арналған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D89E055-7A6F-288C-936C-E0F7CF54B5C9}"/>
              </a:ext>
            </a:extLst>
          </p:cNvPr>
          <p:cNvCxnSpPr>
            <a:cxnSpLocks/>
          </p:cNvCxnSpPr>
          <p:nvPr/>
        </p:nvCxnSpPr>
        <p:spPr>
          <a:xfrm>
            <a:off x="1585602" y="820240"/>
            <a:ext cx="1549668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0" name="Рисунок 19" descr="1200px-Coat_of_arms_military-of-kazakhstan.svg.png">
            <a:extLst>
              <a:ext uri="{FF2B5EF4-FFF2-40B4-BE49-F238E27FC236}">
                <a16:creationId xmlns:a16="http://schemas.microsoft.com/office/drawing/2014/main" id="{80B10679-E529-2F15-93E1-8F301EE168D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07254" y="1543403"/>
            <a:ext cx="898844" cy="954937"/>
          </a:xfrm>
          <a:prstGeom prst="rect">
            <a:avLst/>
          </a:prstGeom>
        </p:spPr>
      </p:pic>
      <p:sp>
        <p:nvSpPr>
          <p:cNvPr id="25" name="Номер слайда 24">
            <a:extLst>
              <a:ext uri="{FF2B5EF4-FFF2-40B4-BE49-F238E27FC236}">
                <a16:creationId xmlns:a16="http://schemas.microsoft.com/office/drawing/2014/main" id="{B90A21D1-0AE5-E6D1-9BC3-6CA56876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118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5169" y="1369439"/>
            <a:ext cx="7555663" cy="1077214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Құрметті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Лисаков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қаласы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әкімдігінің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ресми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сайтына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кірушілер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!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45776" y="2994234"/>
            <a:ext cx="90144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Назар </a:t>
            </a:r>
            <a:r>
              <a:rPr lang="ru-RU" sz="4400" dirty="0" err="1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аударғаныңызға</a:t>
            </a:r>
            <a:r>
              <a:rPr lang="ru-RU" sz="4400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4400" dirty="0" err="1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рахмет</a:t>
            </a:r>
            <a:r>
              <a:rPr lang="ru-RU" sz="4400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422E3A-4C1B-4DEC-8945-03F85FDC2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387" y="4251948"/>
            <a:ext cx="1711226" cy="2288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CCE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2652584</TotalTime>
  <Words>1221</Words>
  <Application>Microsoft Office PowerPoint</Application>
  <PresentationFormat>Лист A4 (210x297 мм)</PresentationFormat>
  <Paragraphs>376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Arial</vt:lpstr>
      <vt:lpstr>Calibri</vt:lpstr>
      <vt:lpstr>Myriad Pro Semibold</vt:lpstr>
      <vt:lpstr>Raleway Medium</vt:lpstr>
      <vt:lpstr>Roboto</vt:lpstr>
      <vt:lpstr>Roboto Black</vt:lpstr>
      <vt:lpstr>Roboto Condensed</vt:lpstr>
      <vt:lpstr>Roboto Condensed Light</vt:lpstr>
      <vt:lpstr>Roboto Medium</vt:lpstr>
      <vt:lpstr>Times New Roman</vt:lpstr>
      <vt:lpstr>Тема Office</vt:lpstr>
      <vt:lpstr>ЛИСАКОВ ҚАЛАСЫНЫҢ  АЗАМАТТЫҚ  БЮДЖЕТ</vt:lpstr>
      <vt:lpstr> Құрметті Лисаков қаласы әкімдігінің  ресми сайтына кірушілер!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2026 жылғы 1 қыркүйектегі арналған  салық емес түсімдердің негізгі түрлері</vt:lpstr>
      <vt:lpstr>2023-2026 жылдары Лисаков қаласының  шығындары бойынша бюджетті атқару, мың теңге</vt:lpstr>
      <vt:lpstr>2026 жылғы 1 қыркүйектегі арналған Лисаков қаласы бюджет шығындарының негізгі бағыттары  </vt:lpstr>
      <vt:lpstr>Мәдениет, спорт, туризм және ақпараттық алаңы</vt:lpstr>
      <vt:lpstr>Презентация PowerPoint</vt:lpstr>
      <vt:lpstr>Презентация PowerPoint</vt:lpstr>
      <vt:lpstr>Презентация PowerPoint</vt:lpstr>
      <vt:lpstr>Презентация PowerPoint</vt:lpstr>
      <vt:lpstr>Құрметті Лисаков қаласы әкімдігінің  ресми сайтына кірушілер!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РЕАЛИЗАЦИИ  ПРОГРАММЫ РАЗВИТИЯ «АЛМАТЫ-2020» ЗА 2016 ГОД</dc:title>
  <dc:creator>Пользователь</dc:creator>
  <cp:keywords>Бесконечная работа</cp:keywords>
  <cp:lastModifiedBy>отдел Финансы</cp:lastModifiedBy>
  <cp:revision>1951</cp:revision>
  <cp:lastPrinted>2023-08-09T06:17:50Z</cp:lastPrinted>
  <dcterms:modified xsi:type="dcterms:W3CDTF">2026-09-10T07:12:34Z</dcterms:modified>
</cp:coreProperties>
</file>