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6" r:id="rId1"/>
  </p:sldMasterIdLst>
  <p:notesMasterIdLst>
    <p:notesMasterId r:id="rId14"/>
  </p:notesMasterIdLst>
  <p:handoutMasterIdLst>
    <p:handoutMasterId r:id="rId15"/>
  </p:handoutMasterIdLst>
  <p:sldIdLst>
    <p:sldId id="543" r:id="rId2"/>
    <p:sldId id="585" r:id="rId3"/>
    <p:sldId id="587" r:id="rId4"/>
    <p:sldId id="596" r:id="rId5"/>
    <p:sldId id="589" r:id="rId6"/>
    <p:sldId id="590" r:id="rId7"/>
    <p:sldId id="591" r:id="rId8"/>
    <p:sldId id="592" r:id="rId9"/>
    <p:sldId id="568" r:id="rId10"/>
    <p:sldId id="582" r:id="rId11"/>
    <p:sldId id="571" r:id="rId12"/>
    <p:sldId id="584" r:id="rId13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CCECFF"/>
    <a:srgbClr val="CC3399"/>
    <a:srgbClr val="33CC33"/>
    <a:srgbClr val="00FFFF"/>
    <a:srgbClr val="50B085"/>
    <a:srgbClr val="FF00FF"/>
    <a:srgbClr val="33CC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7471" autoAdjust="0"/>
  </p:normalViewPr>
  <p:slideViewPr>
    <p:cSldViewPr>
      <p:cViewPr varScale="1">
        <p:scale>
          <a:sx n="88" d="100"/>
          <a:sy n="88" d="100"/>
        </p:scale>
        <p:origin x="14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3113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9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9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9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arus\Users\Public\&#1054;&#1073;&#1084;&#1077;&#1085;\&#1043;&#1088;&#1072;&#1078;&#1076;&#1072;&#1085;&#1089;&#1082;&#1080;&#1081;%20&#1073;&#1102;&#1076;&#1078;&#1077;&#1090;%20&#1079;&#1072;%20&#1072;&#1087;&#1088;&#1077;&#1083;&#1100;%202024\&#1087;&#1086;&#1089;&#1090;&#1091;&#1087;&#1083;&#1077;&#1085;&#1080;&#1103;%20&#1087;&#1086;%201-3%20&#1082;&#1072;&#1090;&#1077;&#1075;&#1086;&#1088;&#1080;&#1080;%2001.05.2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9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arus\Users\Public\&#1054;&#1073;&#1084;&#1077;&#1085;\&#1043;&#1088;&#1072;&#1078;&#1076;&#1072;&#1085;&#1089;&#1082;&#1080;&#1081;%20&#1073;&#1102;&#1076;&#1078;&#1077;&#1090;%20&#1079;&#1072;%20&#1072;&#1087;&#1088;&#1077;&#1083;&#1100;%202024\&#1043;&#1041;%20&#1085;&#1072;%2001.05.24\&#1048;&#1089;&#1087;%20&#1088;&#1072;&#1089;&#1093;%20&#1085;&#1072;%2001.05.24&#1075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9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Obmen-&#1087;&#1082;\&#1086;&#1073;&#1084;&#1077;&#1085;\&#1053;&#1055;%20&#1054;&#1073;&#1084;&#1077;&#1085;\&#1043;&#1088;&#1072;&#1078;&#1076;&#1072;&#1085;&#1089;&#1082;&#1080;&#1081;%20&#1073;&#1102;&#1076;&#1078;&#1077;&#1090;\&#1056;&#1077;&#1072;&#1083;&#1100;&#1085;&#1099;&#1081;%20&#1089;&#1077;&#1082;&#1090;&#1086;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Obmen-&#1087;&#1082;\&#1086;&#1073;&#1084;&#1077;&#1085;\&#1053;&#1055;%20&#1054;&#1073;&#1084;&#1077;&#1085;\&#1043;&#1088;&#1072;&#1078;&#1076;&#1072;&#1085;&#1089;&#1082;&#1080;&#1081;%20&#1073;&#1102;&#1076;&#1078;&#1077;&#1090;%20&#1085;&#1072;%2001.03.21\&#1056;&#1077;&#1072;&#1083;&#1100;&#1085;&#1099;&#1081;%20&#1089;&#1077;&#1082;&#1090;&#1086;&#1088;%20&#1085;&#1072;%2001.03.2021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9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'собст дох'!$A$5</c:f>
              <c:strCache>
                <c:ptCount val="1"/>
                <c:pt idx="0">
                  <c:v>Бюджеттің кіріс бөлігінің динамикасы (1-3 санат), млн. теңге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2222222222222195E-2"/>
                  <c:y val="-7.9601990049751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A22-4F9D-B95C-3287B7772DBE}"/>
                </c:ext>
              </c:extLst>
            </c:dLbl>
            <c:dLbl>
              <c:idx val="1"/>
              <c:layout>
                <c:manualLayout>
                  <c:x val="2.4999999999999949E-2"/>
                  <c:y val="-8.95522388059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A22-4F9D-B95C-3287B7772DBE}"/>
                </c:ext>
              </c:extLst>
            </c:dLbl>
            <c:dLbl>
              <c:idx val="2"/>
              <c:layout>
                <c:manualLayout>
                  <c:x val="1.6666666666666666E-2"/>
                  <c:y val="-4.97512437810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A22-4F9D-B95C-3287B7772DBE}"/>
                </c:ext>
              </c:extLst>
            </c:dLbl>
            <c:dLbl>
              <c:idx val="3"/>
              <c:layout>
                <c:manualLayout>
                  <c:x val="3.3333333333333333E-2"/>
                  <c:y val="-4.9751243781094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A22-4F9D-B95C-3287B7772D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'собст дох'!$B$4:$E$4</c:f>
              <c:strCache>
                <c:ptCount val="4"/>
                <c:pt idx="0">
                  <c:v>01.09.2023 бойынша</c:v>
                </c:pt>
                <c:pt idx="1">
                  <c:v> 01.09. 2024  бойынша</c:v>
                </c:pt>
                <c:pt idx="2">
                  <c:v>01.09.2025 бойынша</c:v>
                </c:pt>
                <c:pt idx="3">
                  <c:v>01.09.2026 бойынша</c:v>
                </c:pt>
              </c:strCache>
            </c:strRef>
          </c:cat>
          <c:val>
            <c:numRef>
              <c:f>'собст дох'!$B$5:$E$5</c:f>
              <c:numCache>
                <c:formatCode>General</c:formatCode>
                <c:ptCount val="4"/>
                <c:pt idx="0">
                  <c:v>3162.1000000000004</c:v>
                </c:pt>
                <c:pt idx="1">
                  <c:v>3573.6</c:v>
                </c:pt>
                <c:pt idx="2">
                  <c:v>4112.8999999999996</c:v>
                </c:pt>
                <c:pt idx="3">
                  <c:v>2870.1000000000004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22-4F9D-B95C-3287B7772D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76224648"/>
        <c:axId val="276225040"/>
        <c:axId val="0"/>
      </c:bar3DChart>
      <c:catAx>
        <c:axId val="27622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225040"/>
        <c:crosses val="autoZero"/>
        <c:auto val="1"/>
        <c:lblAlgn val="ctr"/>
        <c:lblOffset val="100"/>
        <c:noMultiLvlLbl val="0"/>
      </c:catAx>
      <c:valAx>
        <c:axId val="27622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224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перевып!$A$5</c:f>
              <c:strCache>
                <c:ptCount val="1"/>
                <c:pt idx="0">
                  <c:v>Бюджеттің атқарылуы (1-3 санат), млн. теңге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3333333333333332E-3"/>
                  <c:y val="-8.9552238805970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7BE-435D-87D7-95FAD84D2B83}"/>
                </c:ext>
              </c:extLst>
            </c:dLbl>
            <c:dLbl>
              <c:idx val="1"/>
              <c:layout>
                <c:manualLayout>
                  <c:x val="2.2222222222222119E-2"/>
                  <c:y val="-7.9601990049751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7BE-435D-87D7-95FAD84D2B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перевып!$B$4:$C$4</c:f>
              <c:strCache>
                <c:ptCount val="2"/>
                <c:pt idx="0">
                  <c:v>01.09.2026 жоспары</c:v>
                </c:pt>
                <c:pt idx="1">
                  <c:v>01.09.2026 факт</c:v>
                </c:pt>
              </c:strCache>
            </c:strRef>
          </c:cat>
          <c:val>
            <c:numRef>
              <c:f>перевып!$B$5:$C$5</c:f>
              <c:numCache>
                <c:formatCode>General</c:formatCode>
                <c:ptCount val="2"/>
                <c:pt idx="0">
                  <c:v>2706.8</c:v>
                </c:pt>
                <c:pt idx="1">
                  <c:v>2870.1000000000004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BE-435D-87D7-95FAD84D2B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6223472"/>
        <c:axId val="276223864"/>
        <c:axId val="0"/>
      </c:bar3DChart>
      <c:catAx>
        <c:axId val="2762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223864"/>
        <c:crosses val="autoZero"/>
        <c:auto val="1"/>
        <c:lblAlgn val="ctr"/>
        <c:lblOffset val="100"/>
        <c:noMultiLvlLbl val="0"/>
      </c:catAx>
      <c:valAx>
        <c:axId val="276223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27622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415-49E4-8621-119F0E203F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415-49E4-8621-119F0E203F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415-49E4-8621-119F0E203F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415-49E4-8621-119F0E203F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415-49E4-8621-119F0E203F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415-49E4-8621-119F0E203FCC}"/>
              </c:ext>
            </c:extLst>
          </c:dPt>
          <c:dLbls>
            <c:dLbl>
              <c:idx val="4"/>
              <c:layout>
                <c:manualLayout>
                  <c:x val="2.9880591908545404E-2"/>
                  <c:y val="8.772548010664024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415-49E4-8621-119F0E203FCC}"/>
                </c:ext>
              </c:extLst>
            </c:dLbl>
            <c:dLbl>
              <c:idx val="5"/>
              <c:layout>
                <c:manualLayout>
                  <c:x val="5.7467597795521352E-3"/>
                  <c:y val="0.1689376885696813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415-49E4-8621-119F0E203FC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налоговые!$A$10:$A$15</c:f>
              <c:strCache>
                <c:ptCount val="6"/>
                <c:pt idx="0">
                  <c:v>Корпоративтік табыс салығы</c:v>
                </c:pt>
                <c:pt idx="1">
                  <c:v>Жеке табыс салығы</c:v>
                </c:pt>
                <c:pt idx="2">
                  <c:v>Әлеуметтік салық</c:v>
                </c:pt>
                <c:pt idx="3">
                  <c:v>Мүлік салығы</c:v>
                </c:pt>
                <c:pt idx="4">
                  <c:v>Тауарларға, жұмыстарға және қызметтерге салынатын ішкі салықтар</c:v>
                </c:pt>
                <c:pt idx="5">
                  <c:v>Заңды маңызы бар іс-әрекеттер жасағаны және құжаттар бергені үшін алынатын міндетті төлемдер</c:v>
                </c:pt>
              </c:strCache>
            </c:strRef>
          </c:cat>
          <c:val>
            <c:numRef>
              <c:f>налоговые!$B$10:$B$15</c:f>
              <c:numCache>
                <c:formatCode>#\ ##0.0</c:formatCode>
                <c:ptCount val="6"/>
                <c:pt idx="0">
                  <c:v>307001.91829</c:v>
                </c:pt>
                <c:pt idx="1">
                  <c:v>1797104.82225</c:v>
                </c:pt>
                <c:pt idx="3">
                  <c:v>274050.54528000002</c:v>
                </c:pt>
                <c:pt idx="4">
                  <c:v>366418.13802999997</c:v>
                </c:pt>
                <c:pt idx="5">
                  <c:v>35719.587050000002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15-49E4-8621-119F0E203FC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E-0415-49E4-8621-119F0E203FCC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0-0415-49E4-8621-119F0E203FCC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2-0415-49E4-8621-119F0E203FCC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4-0415-49E4-8621-119F0E203FCC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6-0415-49E4-8621-119F0E203FCC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8-0415-49E4-8621-119F0E203FCC}"/>
                    </c:ext>
                  </c:extLst>
                </c:dPt>
                <c:dLbls>
                  <c:spPr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0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>
                        <a:solidFill>
                          <a:schemeClr val="dk1">
                            <a:lumMod val="50000"/>
                            <a:lumOff val="50000"/>
                          </a:schemeClr>
                        </a:solidFill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налоговые!$A$10:$A$15</c15:sqref>
                        </c15:formulaRef>
                      </c:ext>
                    </c:extLst>
                    <c:strCache>
                      <c:ptCount val="6"/>
                      <c:pt idx="0">
                        <c:v>Корпоративтік табыс салығы</c:v>
                      </c:pt>
                      <c:pt idx="1">
                        <c:v>Жеке табыс салығы</c:v>
                      </c:pt>
                      <c:pt idx="2">
                        <c:v>Әлеуметтік салық</c:v>
                      </c:pt>
                      <c:pt idx="3">
                        <c:v>Мүлік салығы</c:v>
                      </c:pt>
                      <c:pt idx="4">
                        <c:v>Тауарларға, жұмыстарға және қызметтерге салынатын ішкі салықтар</c:v>
                      </c:pt>
                      <c:pt idx="5">
                        <c:v>Заңды маңызы бар іс-әрекеттер жасағаны және құжаттар бергені үшін алынатын міндетті төлемдер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налоговые!$C$10:$C$15</c15:sqref>
                        </c15:formulaRef>
                      </c:ext>
                    </c:extLst>
                    <c:numCache>
                      <c:formatCode>0.0</c:formatCode>
                      <c:ptCount val="6"/>
                      <c:pt idx="0">
                        <c:v>307.00191828999999</c:v>
                      </c:pt>
                      <c:pt idx="1">
                        <c:v>1797.1048222499999</c:v>
                      </c:pt>
                      <c:pt idx="2">
                        <c:v>0</c:v>
                      </c:pt>
                      <c:pt idx="3">
                        <c:v>274.05054527999999</c:v>
                      </c:pt>
                      <c:pt idx="4">
                        <c:v>366.41813802999997</c:v>
                      </c:pt>
                      <c:pt idx="5">
                        <c:v>35.719587050000001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0415-49E4-8621-119F0E203FCC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91797900262467"/>
          <c:y val="0.11342592592592593"/>
          <c:w val="0.46388888888888891"/>
          <c:h val="0.7731481481481481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66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291429285544566"/>
          <c:y val="8.1423681201803516E-2"/>
          <c:w val="0.32178220215069775"/>
          <c:h val="0.72225550764414981"/>
        </c:manualLayout>
      </c:layout>
      <c:overlay val="0"/>
      <c:txPr>
        <a:bodyPr/>
        <a:lstStyle/>
        <a:p>
          <a:pPr>
            <a:defRPr sz="1100" b="1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2D7-4432-861E-C2A046D475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2D7-4432-861E-C2A046D475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2D7-4432-861E-C2A046D475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2D7-4432-861E-C2A046D475D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неналогов!$A$4:$A$7</c:f>
              <c:strCache>
                <c:ptCount val="4"/>
                <c:pt idx="0">
                  <c:v>Мемлекеттік меншіктегі мүлікті жалға беруден түсетін кірістер</c:v>
                </c:pt>
                <c:pt idx="1">
                  <c:v>Мемлекеттік бюджеттен берілген кредиттер бойынша сыйақылар</c:v>
                </c:pt>
                <c:pt idx="2">
                  <c:v>Басқа салықтық емес түсімдер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неналогов!$B$4:$B$7</c:f>
              <c:numCache>
                <c:formatCode>#\ ##0.0</c:formatCode>
                <c:ptCount val="4"/>
                <c:pt idx="0">
                  <c:v>14604.608980000001</c:v>
                </c:pt>
                <c:pt idx="1">
                  <c:v>25222.301070000001</c:v>
                </c:pt>
                <c:pt idx="2">
                  <c:v>2591.3000000000002</c:v>
                </c:pt>
                <c:pt idx="3">
                  <c:v>37608.749100000001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2D7-4432-861E-C2A046D475D0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E2D7-4432-861E-C2A046D475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E2D7-4432-861E-C2A046D475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E2D7-4432-861E-C2A046D475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E2D7-4432-861E-C2A046D475D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неналогов!$A$4:$A$7</c:f>
              <c:strCache>
                <c:ptCount val="4"/>
                <c:pt idx="0">
                  <c:v>Мемлекеттік меншіктегі мүлікті жалға беруден түсетін кірістер</c:v>
                </c:pt>
                <c:pt idx="1">
                  <c:v>Мемлекеттік бюджеттен берілген кредиттер бойынша сыйақылар</c:v>
                </c:pt>
                <c:pt idx="2">
                  <c:v>Басқа салықтық емес түсімдер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неналогов!$C$4:$C$7</c:f>
              <c:numCache>
                <c:formatCode>0.0</c:formatCode>
                <c:ptCount val="4"/>
                <c:pt idx="0">
                  <c:v>14.60460898</c:v>
                </c:pt>
                <c:pt idx="1">
                  <c:v>25.22230107</c:v>
                </c:pt>
                <c:pt idx="2">
                  <c:v>5.6</c:v>
                </c:pt>
                <c:pt idx="3">
                  <c:v>37.608749100000004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2D7-4432-861E-C2A046D475D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8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2832014015360254"/>
          <c:h val="0.9128094542765786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329689195016829"/>
          <c:y val="0.21311223119136441"/>
          <c:w val="0.69026790659787884"/>
          <c:h val="0.64413166900532448"/>
        </c:manualLayout>
      </c:layout>
      <c:pie3D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C92-4725-BD86-E84C6AC1DE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C92-4725-BD86-E84C6AC1DE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C92-4725-BD86-E84C6AC1DE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C92-4725-BD86-E84C6AC1DE9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C92-4725-BD86-E84C6AC1DE9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EC92-4725-BD86-E84C6AC1DE9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EC92-4725-BD86-E84C6AC1DE9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EC92-4725-BD86-E84C6AC1DE9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EC92-4725-BD86-E84C6AC1DE9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EC92-4725-BD86-E84C6AC1DE9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EC92-4725-BD86-E84C6AC1DE9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EC92-4725-BD86-E84C6AC1DE9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EC92-4725-BD86-E84C6AC1DE9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EC92-4725-BD86-E84C6AC1DE9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EC92-4725-BD86-E84C6AC1DE9C}"/>
              </c:ext>
            </c:extLst>
          </c:dPt>
          <c:dLbls>
            <c:dLbl>
              <c:idx val="0"/>
              <c:layout>
                <c:manualLayout>
                  <c:x val="-8.5760625081839778E-2"/>
                  <c:y val="-5.4080902995073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C92-4725-BD86-E84C6AC1DE9C}"/>
                </c:ext>
              </c:extLst>
            </c:dLbl>
            <c:dLbl>
              <c:idx val="1"/>
              <c:layout>
                <c:manualLayout>
                  <c:x val="-7.4838433781471529E-3"/>
                  <c:y val="-0.242017582914828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C92-4725-BD86-E84C6AC1DE9C}"/>
                </c:ext>
              </c:extLst>
            </c:dLbl>
            <c:dLbl>
              <c:idx val="2"/>
              <c:layout>
                <c:manualLayout>
                  <c:x val="-2.1050433191394848E-3"/>
                  <c:y val="-0.156946040107975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C92-4725-BD86-E84C6AC1DE9C}"/>
                </c:ext>
              </c:extLst>
            </c:dLbl>
            <c:dLbl>
              <c:idx val="3"/>
              <c:layout>
                <c:manualLayout>
                  <c:x val="-1.2880544592939319E-3"/>
                  <c:y val="-9.00060090353474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C92-4725-BD86-E84C6AC1DE9C}"/>
                </c:ext>
              </c:extLst>
            </c:dLbl>
            <c:dLbl>
              <c:idx val="4"/>
              <c:layout>
                <c:manualLayout>
                  <c:x val="0"/>
                  <c:y val="-0.185679399802189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C92-4725-BD86-E84C6AC1DE9C}"/>
                </c:ext>
              </c:extLst>
            </c:dLbl>
            <c:dLbl>
              <c:idx val="5"/>
              <c:layout>
                <c:manualLayout>
                  <c:x val="9.0468629053244334E-2"/>
                  <c:y val="-9.24525893338065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C92-4725-BD86-E84C6AC1DE9C}"/>
                </c:ext>
              </c:extLst>
            </c:dLbl>
            <c:dLbl>
              <c:idx val="6"/>
              <c:layout>
                <c:manualLayout>
                  <c:x val="0.16370503920474494"/>
                  <c:y val="-4.62962962962971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EC92-4725-BD86-E84C6AC1DE9C}"/>
                </c:ext>
              </c:extLst>
            </c:dLbl>
            <c:dLbl>
              <c:idx val="7"/>
              <c:layout>
                <c:manualLayout>
                  <c:x val="2.1540136737466437E-3"/>
                  <c:y val="0.113425925925925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EC92-4725-BD86-E84C6AC1DE9C}"/>
                </c:ext>
              </c:extLst>
            </c:dLbl>
            <c:dLbl>
              <c:idx val="8"/>
              <c:layout>
                <c:manualLayout>
                  <c:x val="-8.5203622135119436E-2"/>
                  <c:y val="9.95370370370370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EC92-4725-BD86-E84C6AC1DE9C}"/>
                </c:ext>
              </c:extLst>
            </c:dLbl>
            <c:dLbl>
              <c:idx val="9"/>
              <c:layout>
                <c:manualLayout>
                  <c:x val="-4.6559259969097537E-2"/>
                  <c:y val="3.00925925925924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EC92-4725-BD86-E84C6AC1DE9C}"/>
                </c:ext>
              </c:extLst>
            </c:dLbl>
            <c:dLbl>
              <c:idx val="10"/>
              <c:layout>
                <c:manualLayout>
                  <c:x val="-0.11080619473979685"/>
                  <c:y val="-1.6203703703703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EC92-4725-BD86-E84C6AC1DE9C}"/>
                </c:ext>
              </c:extLst>
            </c:dLbl>
            <c:dLbl>
              <c:idx val="11"/>
              <c:layout>
                <c:manualLayout>
                  <c:x val="6.3151299574184545E-3"/>
                  <c:y val="-7.3950572311319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EC92-4725-BD86-E84C6AC1DE9C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EC92-4725-BD86-E84C6AC1DE9C}"/>
                </c:ext>
              </c:extLst>
            </c:dLbl>
            <c:dLbl>
              <c:idx val="13"/>
              <c:layout>
                <c:manualLayout>
                  <c:x val="-0.23644146667795229"/>
                  <c:y val="-2.08333333333333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EC92-4725-BD86-E84C6AC1DE9C}"/>
                </c:ext>
              </c:extLst>
            </c:dLbl>
            <c:dLbl>
              <c:idx val="14"/>
              <c:layout>
                <c:manualLayout>
                  <c:x val="-9.2626553956311253E-2"/>
                  <c:y val="-9.49074074074074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EC92-4725-BD86-E84C6AC1DE9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'расходы 2024'!$A$6:$A$20</c:f>
              <c:strCache>
                <c:ptCount val="15"/>
                <c:pt idx="0">
                  <c:v>Жалпы сипаттағы мемлекеттік қызметтер - 9,5 %</c:v>
                </c:pt>
                <c:pt idx="1">
                  <c:v>Оборона - 0,2%</c:v>
                </c:pt>
                <c:pt idx="2">
                  <c:v>Қоғамдық тәртіп - 0,3%</c:v>
                </c:pt>
                <c:pt idx="3">
                  <c:v>Әлеуметтік көмек және әлеуметтік қамсыздандыру - 8,7 %</c:v>
                </c:pt>
                <c:pt idx="4">
                  <c:v>Тұрғын үй-коммуналдық шаруашылық- 18,3 %</c:v>
                </c:pt>
                <c:pt idx="5">
                  <c:v>Мәдениет, спорт және ақпараттық кеңістік- 9,4 %</c:v>
                </c:pt>
                <c:pt idx="6">
                  <c:v>Отын-энергетика кешені және жер қойнауын пайдалану- 0,7 %</c:v>
                </c:pt>
                <c:pt idx="7">
                  <c:v>Ауыл шаруашылығы, жер қатынастары - 6,4 %         </c:v>
                </c:pt>
                <c:pt idx="8">
                  <c:v>Құрылыс-0,8%</c:v>
                </c:pt>
                <c:pt idx="9">
                  <c:v>Көлік және коммуникация- 14,7%</c:v>
                </c:pt>
                <c:pt idx="10">
                  <c:v>Басқалары- 0,3%</c:v>
                </c:pt>
                <c:pt idx="11">
                  <c:v>Қарызға қызмет көрсету-  1,8%</c:v>
                </c:pt>
                <c:pt idx="12">
                  <c:v>Трансферттер-  19,3 %</c:v>
                </c:pt>
                <c:pt idx="13">
                  <c:v>Бюджеттік кредиттер - 9,2%</c:v>
                </c:pt>
                <c:pt idx="14">
                  <c:v>Қарыздарды өтеу - 0,3%</c:v>
                </c:pt>
              </c:strCache>
            </c:strRef>
          </c:cat>
          <c:val>
            <c:numRef>
              <c:f>'расходы 2024'!$B$6:$B$20</c:f>
              <c:numCache>
                <c:formatCode>0.0%</c:formatCode>
                <c:ptCount val="15"/>
                <c:pt idx="0">
                  <c:v>9.5147615035761024E-2</c:v>
                </c:pt>
                <c:pt idx="1">
                  <c:v>2.3641549084359049E-3</c:v>
                </c:pt>
                <c:pt idx="2">
                  <c:v>3.0396277394175919E-3</c:v>
                </c:pt>
                <c:pt idx="3">
                  <c:v>8.7206696900711658E-2</c:v>
                </c:pt>
                <c:pt idx="4">
                  <c:v>0.18325057809167014</c:v>
                </c:pt>
                <c:pt idx="5">
                  <c:v>9.3713589187445115E-2</c:v>
                </c:pt>
                <c:pt idx="6">
                  <c:v>6.5785935791492656E-3</c:v>
                </c:pt>
                <c:pt idx="7">
                  <c:v>6.3993403481097763E-2</c:v>
                </c:pt>
                <c:pt idx="8">
                  <c:v>8.0126194274651816E-3</c:v>
                </c:pt>
                <c:pt idx="9">
                  <c:v>0.14743578252998013</c:v>
                </c:pt>
                <c:pt idx="10">
                  <c:v>3.262408804918709E-3</c:v>
                </c:pt>
                <c:pt idx="11">
                  <c:v>1.778192051911736E-2</c:v>
                </c:pt>
                <c:pt idx="12">
                  <c:v>0.19339631096850526</c:v>
                </c:pt>
                <c:pt idx="13">
                  <c:v>9.1903131553946291E-2</c:v>
                </c:pt>
                <c:pt idx="14">
                  <c:v>2.8142757273199853E-3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EC92-4725-BD86-E84C6AC1DE9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aseline="0"/>
            </a:pP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  </a:t>
            </a:r>
            <a:endParaRPr lang="ru-RU" sz="2400" b="1" dirty="0">
              <a:solidFill>
                <a:srgbClr val="0066FF"/>
              </a:solidFill>
              <a:effectLst/>
            </a:endParaRPr>
          </a:p>
          <a:p>
            <a:pPr>
              <a:defRPr sz="2200" baseline="0"/>
            </a:pP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       Расходы составили </a:t>
            </a:r>
            <a:r>
              <a:rPr lang="ru-RU" sz="1800" b="1" i="0" baseline="0" dirty="0">
                <a:solidFill>
                  <a:srgbClr val="FF00FF"/>
                </a:solidFill>
                <a:effectLst/>
              </a:rPr>
              <a:t>568,3 </a:t>
            </a:r>
            <a:r>
              <a:rPr lang="ru-RU" sz="1800" b="1" i="0" baseline="0" dirty="0" err="1">
                <a:solidFill>
                  <a:srgbClr val="0066FF"/>
                </a:solidFill>
                <a:effectLst/>
              </a:rPr>
              <a:t>млн.тенге</a:t>
            </a: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или </a:t>
            </a:r>
            <a:r>
              <a:rPr lang="ru-RU" sz="1800" b="1" i="0" baseline="0" dirty="0">
                <a:solidFill>
                  <a:srgbClr val="FF00FF"/>
                </a:solidFill>
                <a:effectLst/>
              </a:rPr>
              <a:t>33 %  </a:t>
            </a:r>
            <a:endParaRPr lang="ru-RU" sz="2400" b="1" dirty="0">
              <a:solidFill>
                <a:srgbClr val="FF00FF"/>
              </a:solidFill>
              <a:effectLst/>
            </a:endParaRPr>
          </a:p>
          <a:p>
            <a:pPr>
              <a:defRPr sz="2200" baseline="0"/>
            </a:pPr>
            <a:r>
              <a:rPr lang="ru-RU" sz="2200" baseline="0" dirty="0"/>
              <a:t> </a:t>
            </a:r>
          </a:p>
        </c:rich>
      </c:tx>
      <c:layout>
        <c:manualLayout>
          <c:xMode val="edge"/>
          <c:yMode val="edge"/>
          <c:x val="0.29501325044420335"/>
          <c:y val="3.1112209911214011E-3"/>
        </c:manualLayout>
      </c:layout>
      <c:overlay val="0"/>
      <c:spPr>
        <a:noFill/>
      </c:spPr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983524642672616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8686066066325732E-2"/>
          <c:y val="0.78091751105656038"/>
          <c:w val="0.88262786786734859"/>
          <c:h val="0.19525585180540508"/>
        </c:manualLayout>
      </c:layout>
      <c:overlay val="0"/>
      <c:txPr>
        <a:bodyPr/>
        <a:lstStyle/>
        <a:p>
          <a:pPr>
            <a:defRPr sz="1500" baseline="0"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aseline="0"/>
            </a:pPr>
            <a:r>
              <a:rPr lang="ru-RU" sz="2200" baseline="0"/>
              <a:t>Реальный сектор    </a:t>
            </a:r>
          </a:p>
          <a:p>
            <a:pPr>
              <a:defRPr sz="2200" baseline="0"/>
            </a:pPr>
            <a:r>
              <a:rPr lang="ru-RU" sz="2200" baseline="0"/>
              <a:t>        Расходы на реальный сектор составили 1590,7  млн.тенге или 36 %  </a:t>
            </a:r>
          </a:p>
          <a:p>
            <a:pPr>
              <a:defRPr sz="2200" baseline="0"/>
            </a:pPr>
            <a:endParaRPr lang="ru-RU" sz="2200" baseline="0"/>
          </a:p>
        </c:rich>
      </c:tx>
      <c:layout>
        <c:manualLayout>
          <c:xMode val="edge"/>
          <c:yMode val="edge"/>
          <c:x val="0.10696721311475405"/>
          <c:y val="4.8117154811715523E-2"/>
        </c:manualLayout>
      </c:layout>
      <c:overlay val="0"/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260853663783767E-2"/>
          <c:y val="0.23246268902579692"/>
          <c:w val="0.54583892689643299"/>
          <c:h val="0.6918215662372747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05D-4258-95FA-924E574796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05D-4258-95FA-924E574796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05D-4258-95FA-924E5747963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'реальный сектор'!$A$6:$A$8</c:f>
              <c:strCache>
                <c:ptCount val="3"/>
                <c:pt idx="0">
                  <c:v>ТКШ, ЖКЭ, құрылыс қызметі</c:v>
                </c:pt>
                <c:pt idx="1">
                  <c:v>А / ш, жер қатынастары           </c:v>
                </c:pt>
                <c:pt idx="2">
                  <c:v>Көлік және коммуникация</c:v>
                </c:pt>
              </c:strCache>
            </c:strRef>
          </c:cat>
          <c:val>
            <c:numRef>
              <c:f>'реальный сектор'!$B$6:$B$8</c:f>
              <c:numCache>
                <c:formatCode>General</c:formatCode>
                <c:ptCount val="3"/>
                <c:pt idx="0">
                  <c:v>1103.7</c:v>
                </c:pt>
                <c:pt idx="1">
                  <c:v>357</c:v>
                </c:pt>
                <c:pt idx="2">
                  <c:v>822.5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5D-4258-95FA-924E57479631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D05D-4258-95FA-924E574796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D05D-4258-95FA-924E574796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D05D-4258-95FA-924E5747963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'реальный сектор'!$A$6:$A$8</c:f>
              <c:strCache>
                <c:ptCount val="3"/>
                <c:pt idx="0">
                  <c:v>ТКШ, ЖКЭ, құрылыс қызметі</c:v>
                </c:pt>
                <c:pt idx="1">
                  <c:v>А / ш, жер қатынастары           </c:v>
                </c:pt>
                <c:pt idx="2">
                  <c:v>Көлік және коммуникация</c:v>
                </c:pt>
              </c:strCache>
            </c:strRef>
          </c:cat>
          <c:val>
            <c:numRef>
              <c:f>'реальный сектор'!$C$6:$C$8</c:f>
              <c:numCache>
                <c:formatCode>0.0%</c:formatCode>
                <c:ptCount val="3"/>
                <c:pt idx="0">
                  <c:v>0.48340049053959361</c:v>
                </c:pt>
                <c:pt idx="1">
                  <c:v>0.1563594954449895</c:v>
                </c:pt>
                <c:pt idx="2">
                  <c:v>0.360240014015417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05D-4258-95FA-924E5747963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0.11102</cdr:x>
      <cdr:y>0.11044</cdr:y>
    </cdr:from>
    <cdr:to>
      <cdr:x>0.87946</cdr:x>
      <cdr:y>0.14927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3721" y="671919"/>
          <a:ext cx="7154825" cy="236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0.44488</cdr:x>
      <cdr:y>0.0267</cdr:y>
    </cdr:from>
    <cdr:to>
      <cdr:x>0.54309</cdr:x>
      <cdr:y>0.17699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42267" y="1624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0.24904</cdr:x>
      <cdr:y>0.21015</cdr:y>
    </cdr:from>
    <cdr:to>
      <cdr:x>0.45139</cdr:x>
      <cdr:y>0.31522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04256" y="1008112"/>
          <a:ext cx="187220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>
            <a:solidFill>
              <a:srgbClr val="FF00FF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0.38134</cdr:x>
      <cdr:y>0.52821</cdr:y>
    </cdr:from>
    <cdr:to>
      <cdr:x>0.65373</cdr:x>
      <cdr:y>0.69234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86973" y="2549159"/>
          <a:ext cx="2490734" cy="792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rPr>
            <a:t>     </a:t>
          </a:r>
        </a:p>
        <a:p xmlns:a="http://schemas.openxmlformats.org/drawingml/2006/main">
          <a:r>
            <a:rPr lang="ru-RU" sz="2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rPr>
            <a:t>    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1" y="0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r">
              <a:defRPr sz="1200"/>
            </a:lvl1pPr>
          </a:lstStyle>
          <a:p>
            <a:fld id="{AFCAEB76-2703-4DA1-B984-7243815BFD28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86025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1" y="9386025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r">
              <a:defRPr sz="1200"/>
            </a:lvl1pPr>
          </a:lstStyle>
          <a:p>
            <a:fld id="{B0DE8E93-4ACB-419F-B94D-F52E8C021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2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r">
              <a:defRPr sz="1200"/>
            </a:lvl1pPr>
          </a:lstStyle>
          <a:p>
            <a:fld id="{A9F91AC1-A4FC-453D-ABAE-47D027C5E7B0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2" tIns="45486" rIns="90972" bIns="454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0972" tIns="45486" rIns="90972" bIns="454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5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5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r">
              <a:defRPr sz="1200"/>
            </a:lvl1pPr>
          </a:lstStyle>
          <a:p>
            <a:fld id="{675D09A9-E546-48D0-BE55-3E724D2970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07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95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148" indent="-2842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715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201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687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173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659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145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631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659D749-01D1-46CC-B4DA-B2C9202C0741}" type="slidenum">
              <a:rPr lang="ru-RU" altLang="ru-RU" smtClean="0">
                <a:solidFill>
                  <a:srgbClr val="000000"/>
                </a:solidFill>
              </a:rPr>
              <a:pPr/>
              <a:t>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35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363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36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30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13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78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4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5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3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1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9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9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9/10/2026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 userDrawn="1"/>
        </p:nvPicPr>
        <p:blipFill>
          <a:blip r:embed="rId2" cstate="print"/>
          <a:srcRect b="10452"/>
          <a:stretch>
            <a:fillRect/>
          </a:stretch>
        </p:blipFill>
        <p:spPr bwMode="auto">
          <a:xfrm>
            <a:off x="0" y="1300164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85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9/10/2026</a:t>
            </a:fld>
            <a:endParaRPr lang="en-US" dirty="0">
              <a:solidFill>
                <a:prstClr val="white">
                  <a:alpha val="50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8079A4-7AA8-4A4F-87E2-7781EC5097DD}" type="slidenum">
              <a:rPr lang="en-US" smtClean="0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9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04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3.png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222375" y="1989138"/>
            <a:ext cx="7921625" cy="35274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01.09.2026 </a:t>
            </a:r>
            <a:r>
              <a:rPr lang="ru-RU" sz="4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kk-KZ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бойынша </a:t>
            </a:r>
            <a:r>
              <a:rPr lang="kk-KZ" sz="4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Жітіқара ауданының аудандық бюджетінің атқарылуы</a:t>
            </a:r>
            <a:r>
              <a:rPr lang="ru-RU" sz="4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49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4-конечная звезда 1"/>
          <p:cNvSpPr/>
          <p:nvPr/>
        </p:nvSpPr>
        <p:spPr>
          <a:xfrm>
            <a:off x="2123728" y="4409650"/>
            <a:ext cx="316678" cy="28803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7668344" y="4414544"/>
            <a:ext cx="289466" cy="28803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7" y="25943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65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132011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620688"/>
            <a:ext cx="597666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Жітіқара ауданының аудандық бюджетінің атқарылуы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24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048812"/>
            <a:ext cx="792088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6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БӨЛІМДЕР:</a:t>
            </a:r>
          </a:p>
          <a:p>
            <a:pPr lvl="0" algn="ctr"/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БЮДЖЕТТІҢ ҚҰРЫЛЫМЫ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БЮДЖЕТКЕ ТҮСІМДЕР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 ШЫҒЫСТАРЫ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3779912" y="1291225"/>
            <a:ext cx="274874" cy="265568"/>
          </a:xfrm>
          <a:prstGeom prst="star4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6FF"/>
              </a:solidFill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7668344" y="1291225"/>
            <a:ext cx="274874" cy="265568"/>
          </a:xfrm>
          <a:prstGeom prst="star4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6F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29" y="345846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99578" y="240784"/>
            <a:ext cx="2857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01.09.2026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184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9060" y="2009482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620688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АУДАНДЫҚ БЮДЖЕТТІҢ ҚҰРЫЛЫМЫ</a:t>
            </a:r>
          </a:p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ЖІТІҚАРА АУДАНЫ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01.09.2026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2" descr="Картинки по запросу &quot;рисунки монент, денег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40" y="4124753"/>
            <a:ext cx="144016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73" y="4133744"/>
            <a:ext cx="138526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16" y="4143642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87" y="4124753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3642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1661380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3861048"/>
            <a:ext cx="1503042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201" y="3852112"/>
            <a:ext cx="1581894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02" y="16033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Пятиугольник 21"/>
          <p:cNvSpPr/>
          <p:nvPr/>
        </p:nvSpPr>
        <p:spPr>
          <a:xfrm>
            <a:off x="1352019" y="2151293"/>
            <a:ext cx="7346950" cy="135015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lvl="0" algn="ctr">
              <a:buClr>
                <a:srgbClr val="0A259A"/>
              </a:buClr>
              <a:buSzPts val="4800"/>
            </a:pPr>
            <a:r>
              <a:rPr lang="ru-RU" sz="40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ТҮСІМДЕР</a:t>
            </a:r>
            <a:endParaRPr lang="ru-RU" sz="14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  <a:p>
            <a:pPr lvl="0" algn="ctr"/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5</a:t>
            </a:r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 520,8 млн</a:t>
            </a:r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</a:t>
            </a:r>
            <a:r>
              <a:rPr lang="kk-KZ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ң</a:t>
            </a:r>
            <a:r>
              <a:rPr lang="ru-RU" altLang="ru-RU" sz="4000" b="1" dirty="0" err="1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ге</a:t>
            </a:r>
            <a:endParaRPr lang="ru-RU" altLang="ru-RU" sz="4000" b="1" dirty="0">
              <a:ln w="0"/>
              <a:solidFill>
                <a:schemeClr val="tx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1423352" y="5172222"/>
            <a:ext cx="7512050" cy="1569145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A259A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lvl="0" algn="ctr">
              <a:buClr>
                <a:schemeClr val="lt1"/>
              </a:buClr>
              <a:buSzPts val="4800"/>
            </a:pPr>
            <a:r>
              <a:rPr lang="ru-RU" sz="40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ШЫҒЫНДАР</a:t>
            </a:r>
            <a:endParaRPr lang="ru-RU" sz="14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  <a:p>
            <a:pPr algn="ctr"/>
            <a:r>
              <a:rPr lang="ru-RU" altLang="ru-RU" sz="4000" b="1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5 578,7 </a:t>
            </a:r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млн</a:t>
            </a:r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4000" b="1" dirty="0" err="1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4000" b="1" dirty="0">
              <a:ln w="0"/>
              <a:solidFill>
                <a:schemeClr val="tx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83857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25" y="123475"/>
            <a:ext cx="1622425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625053"/>
              </p:ext>
            </p:extLst>
          </p:nvPr>
        </p:nvGraphicFramePr>
        <p:xfrm>
          <a:off x="107504" y="2219472"/>
          <a:ext cx="8873448" cy="3809262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09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0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2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1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446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err="1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Атауы</a:t>
                      </a:r>
                      <a:endParaRPr sz="1200" b="1" i="0" u="none" strike="noStrike" cap="none" dirty="0">
                        <a:solidFill>
                          <a:srgbClr val="0A259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01.09.20</a:t>
                      </a:r>
                      <a:r>
                        <a:rPr lang="en-US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kk-KZ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en-US" sz="1200" b="1" i="0" u="none" strike="noStrike" cap="none" baseline="0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dirty="0"/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01.09.20</a:t>
                      </a:r>
                      <a:r>
                        <a:rPr lang="en-US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en-US" sz="1200" b="1" i="0" u="none" strike="noStrike" cap="none" baseline="0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dirty="0"/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01.09.20</a:t>
                      </a:r>
                      <a:r>
                        <a:rPr lang="en-US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b="1" i="0" u="none" strike="noStrike" cap="none" dirty="0">
                        <a:solidFill>
                          <a:srgbClr val="0A259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01.09.2026</a:t>
                      </a:r>
                      <a:r>
                        <a:rPr lang="ru-RU" sz="1200" b="1" i="0" u="none" strike="noStrike" cap="none" baseline="0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b="1" i="0" u="none" strike="noStrike" cap="none" dirty="0">
                        <a:solidFill>
                          <a:srgbClr val="0A259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469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Ауданды</a:t>
                      </a:r>
                      <a:r>
                        <a:rPr lang="kk-KZ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қ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бюджетке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түсетін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түсімдер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,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барлығы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: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4 383,7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6 311,3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7 046,4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5 520,8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46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Меншікті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кірістер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,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оның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ішінде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: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3162,1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3573,6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4 112,9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2 870,1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729887"/>
                  </a:ext>
                </a:extLst>
              </a:tr>
              <a:tr h="29597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түсімдер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3103,9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3489,7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4 022,5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2 780,3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емес түсімдер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53,3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78,4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78,2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 капиталды сатудан        түсімдер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</a:t>
                      </a:r>
                      <a:r>
                        <a:rPr lang="kk-KZ" sz="12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тердің түсімдері</a:t>
                      </a:r>
                      <a:endParaRPr lang="ru-RU" sz="12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1202,9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2699,8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2 709,6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2 074,0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43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Бюджеттік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кредиттерді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өтеу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18,7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37,9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64,0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Мемлекеттің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қаржы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активтерін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сатудан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түсетін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түсімдер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76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Қарыздар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түсімдері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159,9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512,7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481003" y="6299533"/>
            <a:ext cx="472273" cy="4082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139986"/>
            <a:ext cx="5400600" cy="1477328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b">
            <a:spAutoFit/>
          </a:bodyPr>
          <a:lstStyle/>
          <a:p>
            <a:r>
              <a:rPr lang="ru-RU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2023-2026  </a:t>
            </a:r>
            <a:r>
              <a:rPr lang="ru-RU" sz="2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жылдардағы</a:t>
            </a:r>
            <a:r>
              <a:rPr lang="ru-RU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kk-KZ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қыркүйегіне</a:t>
            </a:r>
            <a:r>
              <a:rPr lang="ru-RU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Жітіқара</a:t>
            </a:r>
            <a:r>
              <a:rPr lang="ru-RU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, млн.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500" b="1" dirty="0">
              <a:solidFill>
                <a:srgbClr val="0033CC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6" y="0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28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2436" y="1844825"/>
            <a:ext cx="8568952" cy="9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620688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кіріс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бөлігінің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динамикасы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1-3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санат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млн.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234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776321"/>
              </p:ext>
            </p:extLst>
          </p:nvPr>
        </p:nvGraphicFramePr>
        <p:xfrm>
          <a:off x="467544" y="2209800"/>
          <a:ext cx="8280920" cy="42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4434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01681" y="620688"/>
            <a:ext cx="6058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Бюджеттің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кіріс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бөлігінің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орындалуы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меншікті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кірістер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indent="457200" algn="ctr"/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қыркүйекке</a:t>
            </a: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теңге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234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795172"/>
              </p:ext>
            </p:extLst>
          </p:nvPr>
        </p:nvGraphicFramePr>
        <p:xfrm>
          <a:off x="683568" y="2492896"/>
          <a:ext cx="763284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190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83618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60649"/>
            <a:ext cx="50405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қыркүйекке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/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Салық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түсімдерінің</a:t>
            </a:r>
            <a:endParaRPr lang="ru-RU" sz="2000" b="1" dirty="0" smtClean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түрлері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Барлығы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 2 780,3 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теңге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келіп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түсті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4301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303637"/>
              </p:ext>
            </p:extLst>
          </p:nvPr>
        </p:nvGraphicFramePr>
        <p:xfrm>
          <a:off x="611560" y="1988839"/>
          <a:ext cx="8208912" cy="460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668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620688"/>
            <a:ext cx="5976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қыркүйекке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бойынша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Салықтық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түсімдердің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егізгі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түрлері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Барлығы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 80,0 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млн.теңге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келіп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түсті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363492"/>
              </p:ext>
            </p:extLst>
          </p:nvPr>
        </p:nvGraphicFramePr>
        <p:xfrm>
          <a:off x="402490" y="2103988"/>
          <a:ext cx="8273966" cy="442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6" y="190689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3361909"/>
              </p:ext>
            </p:extLst>
          </p:nvPr>
        </p:nvGraphicFramePr>
        <p:xfrm>
          <a:off x="422436" y="2243832"/>
          <a:ext cx="8254020" cy="4209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08638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56848" y="620688"/>
            <a:ext cx="7351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Жітіқара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ауданының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01.09.2026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Аудандық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шығыстарының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бағыттары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5 578,7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5800" y="1916832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140491"/>
              </p:ext>
            </p:extLst>
          </p:nvPr>
        </p:nvGraphicFramePr>
        <p:xfrm>
          <a:off x="1619672" y="2060848"/>
          <a:ext cx="648072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0" y="72442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5081430"/>
              </p:ext>
            </p:extLst>
          </p:nvPr>
        </p:nvGraphicFramePr>
        <p:xfrm>
          <a:off x="539552" y="2184597"/>
          <a:ext cx="8136903" cy="4470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7128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8609" y="211418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2023 – 2026 </a:t>
            </a:r>
            <a:r>
              <a:rPr lang="ru-RU" sz="1600" b="1" dirty="0" err="1" smtClean="0">
                <a:solidFill>
                  <a:srgbClr val="0033CC"/>
                </a:solidFill>
              </a:rPr>
              <a:t>жылдары</a:t>
            </a:r>
            <a:r>
              <a:rPr lang="ru-RU" sz="1600" b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ru-RU" sz="1600" b="1" dirty="0" err="1" smtClean="0">
                <a:solidFill>
                  <a:srgbClr val="0033CC"/>
                </a:solidFill>
              </a:rPr>
              <a:t>Жітіқара</a:t>
            </a:r>
            <a:r>
              <a:rPr lang="ru-RU" sz="1600" b="1" dirty="0" smtClean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ауданының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аудандық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бюджетінің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шығыстар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бойынша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 smtClean="0">
                <a:solidFill>
                  <a:srgbClr val="0033CC"/>
                </a:solidFill>
              </a:rPr>
              <a:t>орындалуы</a:t>
            </a:r>
            <a:endParaRPr lang="ru-RU" sz="1600" b="1" dirty="0">
              <a:solidFill>
                <a:srgbClr val="0033CC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, </a:t>
            </a:r>
            <a:r>
              <a:rPr lang="ru-RU" sz="1600" b="1" dirty="0">
                <a:solidFill>
                  <a:srgbClr val="0033CC"/>
                </a:solidFill>
              </a:rPr>
              <a:t>млн. </a:t>
            </a:r>
            <a:r>
              <a:rPr lang="ru-RU" sz="1600" b="1" dirty="0" err="1">
                <a:solidFill>
                  <a:srgbClr val="0033CC"/>
                </a:solidFill>
              </a:rPr>
              <a:t>теңге</a:t>
            </a:r>
            <a:endParaRPr lang="ru-RU" sz="1600" b="1" dirty="0">
              <a:solidFill>
                <a:srgbClr val="0033CC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158350"/>
              </p:ext>
            </p:extLst>
          </p:nvPr>
        </p:nvGraphicFramePr>
        <p:xfrm>
          <a:off x="71500" y="980728"/>
          <a:ext cx="9001000" cy="568863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3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75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75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5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         01.09.2023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бойынша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орындау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 01.09.2024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бойынша</a:t>
                      </a:r>
                      <a:endParaRPr lang="ru-RU" sz="1000" b="1" i="0" u="none" strike="noStrike" dirty="0" smtClean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  <a:p>
                      <a:pPr algn="ctr" fontAlgn="ctr"/>
                      <a:r>
                        <a:rPr lang="kk-KZ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орындау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01.09.2025 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бойынша</a:t>
                      </a:r>
                      <a:endParaRPr lang="ru-RU" sz="1000" b="1" i="0" u="none" strike="noStrike" dirty="0" smtClean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орындау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2026 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жылғы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1  </a:t>
                      </a:r>
                      <a:r>
                        <a:rPr lang="ru-RU" sz="1000" b="1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  <a:ea typeface="+mn-ea"/>
                          <a:cs typeface="+mn-cs"/>
                        </a:rPr>
                        <a:t>қыркүйекке</a:t>
                      </a:r>
                      <a:endParaRPr lang="ru-RU" sz="1000" b="1" i="0" u="none" strike="noStrike" kern="1200" dirty="0">
                        <a:solidFill>
                          <a:srgbClr val="0000FF"/>
                        </a:solidFill>
                        <a:effectLst/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жыл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кезең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4442,3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5976,4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6862,6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8137,9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5578,7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5578,7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0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сипаттағы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1022,2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858,3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1720,2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735,1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530,8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530,8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Қорғаныс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Қоғамдық тәртіп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23,4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32,2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көмек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532,4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456,6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459,2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779,3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486,5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486,5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720,6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1010,8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1692,1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1022,3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1022,3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Мәдениет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спорт, туризм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кеңестік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330,7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371,6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530,5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815,4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522,8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522,8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Отын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энергетикалық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кешені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192,7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633,5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32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су,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орман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ерекше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қорғалатын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табиғи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аумақтар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қоршаған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ортаны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жануарлар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әлемін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қорғау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қатынастары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54,3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162,8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8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Өнеркәсіп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сәулеттік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39,5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46,3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44,7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44,7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коммуникация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219,2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671,6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1141,2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842,8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822,5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822,5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Басқалар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124,5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110,1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36,4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Борышқа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көрсету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1438,2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1615,9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1485,1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1078,9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1078,9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Бюджеттік</a:t>
                      </a:r>
                      <a:r>
                        <a:rPr lang="ru-RU" sz="1200" b="0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кредиттер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185,3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159,9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855,7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512,7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512,7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Қарыздарды</a:t>
                      </a:r>
                      <a:r>
                        <a:rPr lang="ru-RU" sz="1200" b="0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өтеу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127,5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33CC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884"/>
            <a:ext cx="1173872" cy="9538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042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7596336" y="908720"/>
            <a:ext cx="1547664" cy="3057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2778" y="568091"/>
            <a:ext cx="5857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sz="36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Әлеуметтік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сала</a:t>
            </a:r>
            <a:endParaRPr lang="ru-RU" sz="36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741468"/>
            <a:ext cx="7100406" cy="7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810" y="1821070"/>
            <a:ext cx="9132189" cy="5343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50215"/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қыркүйекке</a:t>
            </a:r>
            <a:r>
              <a:rPr lang="ru-RU" dirty="0"/>
              <a:t> </a:t>
            </a:r>
            <a:r>
              <a:rPr lang="ru-RU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шығыстар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саласында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жалпы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1 009,3 млн.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18,1  %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құрайды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000" b="1" dirty="0">
                <a:solidFill>
                  <a:srgbClr val="943634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    </a:t>
            </a:r>
            <a:r>
              <a:rPr lang="ru-RU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Ә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леуметт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көмек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ә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леуметт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қамсыздандыру</a:t>
            </a:r>
            <a:endParaRPr lang="ru-RU" b="1" dirty="0" smtClean="0">
              <a:solidFill>
                <a:srgbClr val="94363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0A259A"/>
              </a:buClr>
              <a:buSzPts val="1400"/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атаулы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леуметтік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34,5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млн.те</a:t>
            </a:r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ң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ге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Тұрғын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көмегі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– 21,8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млн.теңге</a:t>
            </a:r>
            <a:endPara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36,5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млн.теңге</a:t>
            </a:r>
            <a:endParaRPr lang="ru-RU" sz="1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материалдық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 5,7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млн.теңге</a:t>
            </a:r>
            <a:endPara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аумақтық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орталықтар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зейнеткерлер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мүгедектерге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155,9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тенге</a:t>
            </a:r>
            <a:endParaRPr lang="ru-R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Мұқтаж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мүгедектерді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құралдармен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 89,6 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адамдардың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құқықтарын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сүру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сапасын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жақсарту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38,9 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Үкіметтік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емес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ұйымдарда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мемлекеттік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әлеуметтік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тапсырысты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орналастыру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11,9 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млң.тенге</a:t>
            </a:r>
            <a:endParaRPr lang="ru-RU" sz="1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      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Мәдениет</a:t>
            </a:r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спорт, туризм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ақпараттық</a:t>
            </a:r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кеңістік</a:t>
            </a:r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Мәдениет</a:t>
            </a:r>
            <a:r>
              <a:rPr lang="ru-RU" sz="1800" b="1" dirty="0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261,8 </a:t>
            </a: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 – </a:t>
            </a:r>
            <a:r>
              <a:rPr lang="ru-RU" sz="1800" b="1" dirty="0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120,1 </a:t>
            </a: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"/>
            </a:pPr>
            <a:r>
              <a:rPr lang="ru-RU" b="1" dirty="0" err="1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кеңістік</a:t>
            </a:r>
            <a:r>
              <a:rPr lang="ru-RU" b="1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140,9 </a:t>
            </a:r>
            <a:r>
              <a:rPr lang="ru-RU" b="1" dirty="0" err="1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млң.теңге</a:t>
            </a:r>
            <a:endParaRPr lang="ru-RU" b="1" dirty="0">
              <a:solidFill>
                <a:srgbClr val="0066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endParaRPr lang="ru-RU" sz="1050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-4084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news_big_new_Sotsialnaya-pomoshh-175a780fd78012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127" y="171772"/>
            <a:ext cx="2202613" cy="1197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694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845886"/>
              </p:ext>
            </p:extLst>
          </p:nvPr>
        </p:nvGraphicFramePr>
        <p:xfrm>
          <a:off x="-10367" y="2075098"/>
          <a:ext cx="9144000" cy="329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06458" y="136105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қыркүйекке</a:t>
            </a:r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</a:t>
            </a:r>
            <a:r>
              <a:rPr lang="ru-RU" smtClean="0"/>
              <a:t> </a:t>
            </a:r>
            <a:r>
              <a:rPr lang="ru-RU" sz="24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Нақты</a:t>
            </a: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сектордың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шығындары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246540"/>
              </p:ext>
            </p:extLst>
          </p:nvPr>
        </p:nvGraphicFramePr>
        <p:xfrm>
          <a:off x="755576" y="2291122"/>
          <a:ext cx="7668344" cy="456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06458" y="908720"/>
            <a:ext cx="68375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283,2 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100,0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%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37" y="28251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767409"/>
              </p:ext>
            </p:extLst>
          </p:nvPr>
        </p:nvGraphicFramePr>
        <p:xfrm>
          <a:off x="516337" y="2636911"/>
          <a:ext cx="8160119" cy="3888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94914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25364</TotalTime>
  <Words>679</Words>
  <Application>Microsoft Office PowerPoint</Application>
  <PresentationFormat>Экран (4:3)</PresentationFormat>
  <Paragraphs>281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Cyr</vt:lpstr>
      <vt:lpstr>Calibri</vt:lpstr>
      <vt:lpstr>Calibri Light</vt:lpstr>
      <vt:lpstr>Myriad Pro Semibold</vt:lpstr>
      <vt:lpstr>Times New Roman</vt:lpstr>
      <vt:lpstr>Wingdings</vt:lpstr>
      <vt:lpstr>Тема Office</vt:lpstr>
      <vt:lpstr>01.09.2026 жыл бойынша Жітіқара ауданының аудандық бюджетінің атқарылуы     АЗАМАТТЫҚ БЮДЖЕТ </vt:lpstr>
      <vt:lpstr>Презентация PowerPoint</vt:lpstr>
      <vt:lpstr>Презентация PowerPoint</vt:lpstr>
      <vt:lpstr>2023-2026  жылдардағы 1 қыркүйегіне Жітіқара ауданының аудандық бюджет түсімдерінің құрылымы, млн. теңге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 социально-экономического развития города Костаная  за 7 месяцев 2011 года</dc:title>
  <dc:creator>test</dc:creator>
  <cp:lastModifiedBy>User</cp:lastModifiedBy>
  <cp:revision>1810</cp:revision>
  <cp:lastPrinted>2024-12-20T12:06:01Z</cp:lastPrinted>
  <dcterms:created xsi:type="dcterms:W3CDTF">2011-08-12T03:03:16Z</dcterms:created>
  <dcterms:modified xsi:type="dcterms:W3CDTF">2026-09-10T05:03:24Z</dcterms:modified>
</cp:coreProperties>
</file>