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6" r:id="rId2"/>
  </p:sldMasterIdLst>
  <p:sldIdLst>
    <p:sldId id="256" r:id="rId3"/>
    <p:sldId id="259" r:id="rId4"/>
    <p:sldId id="257" r:id="rId5"/>
    <p:sldId id="263" r:id="rId6"/>
    <p:sldId id="265" r:id="rId7"/>
    <p:sldId id="267" r:id="rId8"/>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autoAdjust="0"/>
  </p:normalViewPr>
  <p:slideViewPr>
    <p:cSldViewPr snapToGrid="0" showGuides="1">
      <p:cViewPr varScale="1">
        <p:scale>
          <a:sx n="83" d="100"/>
          <a:sy n="83" d="100"/>
        </p:scale>
        <p:origin x="456" y="77"/>
      </p:cViewPr>
      <p:guideLst>
        <p:guide orient="horz" pos="2160"/>
        <p:guide pos="3840"/>
      </p:guideLst>
    </p:cSldViewPr>
  </p:slideViewPr>
  <p:outlineViewPr>
    <p:cViewPr>
      <p:scale>
        <a:sx n="33" d="100"/>
        <a:sy n="33" d="100"/>
      </p:scale>
      <p:origin x="36"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lvl1pPr>
          </a:lstStyle>
          <a:p>
            <a:pPr>
              <a:defRPr/>
            </a:pPr>
            <a:fld id="{EA298AB7-FDDC-4C58-9568-8D762FB0386F}" type="datetimeFigureOut">
              <a:rPr lang="en-US"/>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ECE960-9FD0-49E5-880C-4D6158576D1F}"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B45F839A-16BB-45B4-9207-8142442D4B47}" type="datetimeFigureOut">
              <a:rPr lang="en-US"/>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91DB2E-FC1C-4CE8-9C42-BFE7A4B4AC94}"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lvl1pPr>
              <a:defRPr/>
            </a:lvl1pPr>
          </a:lstStyle>
          <a:p>
            <a:pPr>
              <a:defRPr/>
            </a:pPr>
            <a:fld id="{0D34D456-BBB5-47F3-BFCF-3472EA525453}" type="datetimeFigureOut">
              <a:rPr lang="en-US"/>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32BB0C-D2EF-4B6D-9796-6F29E0CCE0D3}"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26E4590E-B235-4E5B-9714-A82E759263FE}" type="datetimeFigureOut">
              <a:rPr lang="en-US"/>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2C66447-29BF-42B7-BE5E-354576175E07}"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48A3F0EF-6F33-4BC1-9CC4-C3B1C634B6D7}" type="datetimeFigureOut">
              <a:rPr lang="en-US"/>
              <a:t>9/10/2026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026F392-49A0-4943-916B-C5BD35DD66B7}"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389D6D86-7A10-4BDD-AA68-A13295A40C88}" type="datetimeFigureOut">
              <a:rPr lang="en-US"/>
              <a:t>9/10/2026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3BD0775-332C-4893-80E7-0DC01EBACF2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8669620-F792-41A8-BB9B-308B58E6B5B6}" type="datetimeFigureOut">
              <a:rPr lang="en-US"/>
              <a:t>9/10/2026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AF059DF-99DA-42F7-8F62-D1C96894A86D}"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fld id="{621CA8D3-634C-41CE-8FE1-A39B2B784BA6}" type="datetimeFigureOut">
              <a:rPr lang="en-US"/>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47F0347-CFFD-471D-893B-856CD4B5A9A8}"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fld id="{DADBC45E-3C6E-4C2A-B32B-59F30245DF58}" type="datetimeFigureOut">
              <a:rPr lang="en-US"/>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0B9E791-A6CF-46DD-ABE3-40788845367B}"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fld id="{1962D24F-3797-44B2-A674-894310C7CC6B}" type="datetimeFigureOut">
              <a:rPr lang="en-US"/>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81CD95B-EDFB-492C-87D4-D8FEEE144192}"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lvl1pPr>
              <a:defRPr/>
            </a:lvl1pPr>
          </a:lstStyle>
          <a:p>
            <a:pPr>
              <a:defRPr/>
            </a:pPr>
            <a:fld id="{0FD2EA0D-EDCC-4FF8-9D56-50F2EADCD2F5}" type="datetimeFigureOut">
              <a:rPr lang="en-US"/>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EBF40C-186A-4B3A-B43A-A6EE90571883}"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5" name="TextBox 4"/>
          <p:cNvSpPr txBox="1"/>
          <p:nvPr/>
        </p:nvSpPr>
        <p:spPr>
          <a:xfrm>
            <a:off x="898525" y="971550"/>
            <a:ext cx="801688"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fontAlgn="auto">
              <a:spcBef>
                <a:spcPts val="0"/>
              </a:spcBef>
              <a:spcAft>
                <a:spcPts val="0"/>
              </a:spcAft>
              <a:defRPr/>
            </a:pPr>
            <a:r>
              <a:rPr lang="en-US" dirty="0"/>
              <a:t>“</a:t>
            </a:r>
          </a:p>
        </p:txBody>
      </p:sp>
      <p:sp>
        <p:nvSpPr>
          <p:cNvPr id="6" name="TextBox 5"/>
          <p:cNvSpPr txBox="1"/>
          <p:nvPr/>
        </p:nvSpPr>
        <p:spPr>
          <a:xfrm>
            <a:off x="9329738" y="2613025"/>
            <a:ext cx="8032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fontAlgn="auto">
              <a:spcBef>
                <a:spcPts val="0"/>
              </a:spcBef>
              <a:spcAft>
                <a:spcPts val="0"/>
              </a:spcAft>
              <a:defRPr/>
            </a:pPr>
            <a:r>
              <a:rPr lang="en-US" dirty="0"/>
              <a:t>”</a:t>
            </a:r>
          </a:p>
        </p:txBody>
      </p:sp>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3"/>
          <p:cNvSpPr>
            <a:spLocks noGrp="1"/>
          </p:cNvSpPr>
          <p:nvPr>
            <p:ph type="dt" sz="half" idx="15"/>
          </p:nvPr>
        </p:nvSpPr>
        <p:spPr/>
        <p:txBody>
          <a:bodyPr/>
          <a:lstStyle>
            <a:lvl1pPr>
              <a:defRPr/>
            </a:lvl1pPr>
          </a:lstStyle>
          <a:p>
            <a:pPr>
              <a:defRPr/>
            </a:pPr>
            <a:fld id="{07B174C8-EDB2-4245-BDAE-6CBC606E66B7}" type="datetimeFigureOut">
              <a:rPr lang="en-US"/>
              <a:t>9/10/2026</a:t>
            </a:fld>
            <a:endParaRPr lang="en-US"/>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pPr>
              <a:defRPr/>
            </a:pPr>
            <a:fld id="{834CE9A4-A1B0-4C5B-A782-BD837A339971}"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lvl1pPr>
              <a:defRPr/>
            </a:lvl1pPr>
          </a:lstStyle>
          <a:p>
            <a:pPr>
              <a:defRPr/>
            </a:pPr>
            <a:fld id="{366B45FC-13EF-405C-9F0F-CF95877A5D5E}" type="datetimeFigureOut">
              <a:rPr lang="en-US"/>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029DF3-588B-4EE2-AE61-66FB61EEBF92}"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cxnSp>
        <p:nvCxnSpPr>
          <p:cNvPr id="9" name="Straight Connector 16"/>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Date Placeholder 3"/>
          <p:cNvSpPr>
            <a:spLocks noGrp="1"/>
          </p:cNvSpPr>
          <p:nvPr>
            <p:ph type="dt" sz="half" idx="18"/>
          </p:nvPr>
        </p:nvSpPr>
        <p:spPr/>
        <p:txBody>
          <a:bodyPr/>
          <a:lstStyle>
            <a:lvl1pPr>
              <a:defRPr/>
            </a:lvl1pPr>
          </a:lstStyle>
          <a:p>
            <a:pPr>
              <a:defRPr/>
            </a:pPr>
            <a:fld id="{482116CB-F2FD-4077-850C-EAB2A1A98624}" type="datetimeFigureOut">
              <a:rPr lang="en-US"/>
              <a:t>9/10/2026</a:t>
            </a:fld>
            <a:endParaRPr lang="en-US"/>
          </a:p>
        </p:txBody>
      </p:sp>
      <p:sp>
        <p:nvSpPr>
          <p:cNvPr id="12" name="Footer Placeholder 4"/>
          <p:cNvSpPr>
            <a:spLocks noGrp="1"/>
          </p:cNvSpPr>
          <p:nvPr>
            <p:ph type="ftr" sz="quarter" idx="19"/>
          </p:nvPr>
        </p:nvSpPr>
        <p:spPr/>
        <p:txBody>
          <a:bodyPr/>
          <a:lstStyle>
            <a:lvl1pPr>
              <a:defRPr/>
            </a:lvl1pPr>
          </a:lstStyle>
          <a:p>
            <a:pPr>
              <a:defRPr/>
            </a:pPr>
            <a:endParaRPr lang="en-US"/>
          </a:p>
        </p:txBody>
      </p:sp>
      <p:sp>
        <p:nvSpPr>
          <p:cNvPr id="13" name="Slide Number Placeholder 5"/>
          <p:cNvSpPr>
            <a:spLocks noGrp="1"/>
          </p:cNvSpPr>
          <p:nvPr>
            <p:ph type="sldNum" sz="quarter" idx="20"/>
          </p:nvPr>
        </p:nvSpPr>
        <p:spPr/>
        <p:txBody>
          <a:bodyPr/>
          <a:lstStyle>
            <a:lvl1pPr>
              <a:defRPr/>
            </a:lvl1pPr>
          </a:lstStyle>
          <a:p>
            <a:pPr>
              <a:defRPr/>
            </a:pPr>
            <a:fld id="{39B7E917-BC15-49C9-A58F-0BCD02DEF03F}"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cxnSp>
        <p:nvCxnSpPr>
          <p:cNvPr id="12" name="Straight Connector 18"/>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a:t>Вставка рисунка</a:t>
            </a:r>
            <a:endParaRPr lang="en-US" noProof="0" dirty="0"/>
          </a:p>
        </p:txBody>
      </p:sp>
      <p:sp>
        <p:nvSpPr>
          <p:cNvPr id="22" name="Text Placeholder 3"/>
          <p:cNvSpPr>
            <a:spLocks noGrp="1"/>
          </p:cNvSpPr>
          <p:nvPr>
            <p:ph type="body" sz="half" idx="18"/>
          </p:nvPr>
        </p:nvSpPr>
        <p:spPr>
          <a:xfrm>
            <a:off x="652463" y="4827211"/>
            <a:ext cx="2940050"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a:t>Вставка рисунка</a:t>
            </a:r>
            <a:endParaRPr lang="en-US" noProof="0" dirty="0"/>
          </a:p>
        </p:txBody>
      </p:sp>
      <p:sp>
        <p:nvSpPr>
          <p:cNvPr id="23" name="Text Placeholder 3"/>
          <p:cNvSpPr>
            <a:spLocks noGrp="1"/>
          </p:cNvSpPr>
          <p:nvPr>
            <p:ph type="body" sz="half" idx="19"/>
          </p:nvPr>
        </p:nvSpPr>
        <p:spPr>
          <a:xfrm>
            <a:off x="3888022" y="4827210"/>
            <a:ext cx="293440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a:t>Вставка рисунка</a:t>
            </a:r>
            <a:endParaRPr lang="en-US" noProof="0" dirty="0"/>
          </a:p>
        </p:txBody>
      </p:sp>
      <p:sp>
        <p:nvSpPr>
          <p:cNvPr id="24" name="Text Placeholder 3"/>
          <p:cNvSpPr>
            <a:spLocks noGrp="1"/>
          </p:cNvSpPr>
          <p:nvPr>
            <p:ph type="body" sz="half" idx="20"/>
          </p:nvPr>
        </p:nvSpPr>
        <p:spPr>
          <a:xfrm>
            <a:off x="7124575" y="4827208"/>
            <a:ext cx="2935997"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5" name="Date Placeholder 3"/>
          <p:cNvSpPr>
            <a:spLocks noGrp="1"/>
          </p:cNvSpPr>
          <p:nvPr>
            <p:ph type="dt" sz="half" idx="23"/>
          </p:nvPr>
        </p:nvSpPr>
        <p:spPr/>
        <p:txBody>
          <a:bodyPr/>
          <a:lstStyle>
            <a:lvl1pPr>
              <a:defRPr/>
            </a:lvl1pPr>
          </a:lstStyle>
          <a:p>
            <a:pPr>
              <a:defRPr/>
            </a:pPr>
            <a:fld id="{C606261E-CBD2-4E23-A1BD-54D102057275}" type="datetimeFigureOut">
              <a:rPr lang="en-US"/>
              <a:t>9/10/2026</a:t>
            </a:fld>
            <a:endParaRPr lang="en-US"/>
          </a:p>
        </p:txBody>
      </p:sp>
      <p:sp>
        <p:nvSpPr>
          <p:cNvPr id="16" name="Footer Placeholder 4"/>
          <p:cNvSpPr>
            <a:spLocks noGrp="1"/>
          </p:cNvSpPr>
          <p:nvPr>
            <p:ph type="ftr" sz="quarter" idx="24"/>
          </p:nvPr>
        </p:nvSpPr>
        <p:spPr/>
        <p:txBody>
          <a:bodyPr/>
          <a:lstStyle>
            <a:lvl1pPr>
              <a:defRPr/>
            </a:lvl1pPr>
          </a:lstStyle>
          <a:p>
            <a:pPr>
              <a:defRPr/>
            </a:pPr>
            <a:endParaRPr lang="en-US"/>
          </a:p>
        </p:txBody>
      </p:sp>
      <p:sp>
        <p:nvSpPr>
          <p:cNvPr id="17" name="Slide Number Placeholder 5"/>
          <p:cNvSpPr>
            <a:spLocks noGrp="1"/>
          </p:cNvSpPr>
          <p:nvPr>
            <p:ph type="sldNum" sz="quarter" idx="25"/>
          </p:nvPr>
        </p:nvSpPr>
        <p:spPr/>
        <p:txBody>
          <a:bodyPr/>
          <a:lstStyle>
            <a:lvl1pPr>
              <a:defRPr/>
            </a:lvl1pPr>
          </a:lstStyle>
          <a:p>
            <a:pPr>
              <a:defRPr/>
            </a:pPr>
            <a:fld id="{4A6AD826-A5E8-45BD-B60A-13B985A6BC70}"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A3CD9A84-C0B7-47BB-A9BC-06097005F528}" type="datetimeFigureOut">
              <a:rPr lang="en-US"/>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29628B-066F-41FB-880A-2238D7BF0168}"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ADC7C2CF-1C30-41EE-AA76-302B8FE4172C}" type="datetimeFigureOut">
              <a:rPr lang="en-US"/>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BD8F5E-8357-4241-8C5A-2E6F9349D768}"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15338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9459403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365623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pPr/>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997356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pPr/>
              <a:t>9/10/2026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782111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3449742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387341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995834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24547979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9376700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8895979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67940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9173363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1631553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4287465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690677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507597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5.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pic>
        <p:nvPicPr>
          <p:cNvPr id="1026" name="Picture 7"/>
          <p:cNvPicPr>
            <a:picLocks noChangeAspect="1"/>
          </p:cNvPicPr>
          <p:nvPr/>
        </p:nvPicPr>
        <p:blipFill>
          <a:blip r:embed="rId20"/>
          <a:srcRect l="3613"/>
          <a:stretch>
            <a:fillRect/>
          </a:stretch>
        </p:blipFill>
        <p:spPr bwMode="auto">
          <a:xfrm>
            <a:off x="0" y="2670175"/>
            <a:ext cx="4037013" cy="4187825"/>
          </a:xfrm>
          <a:prstGeom prst="rect">
            <a:avLst/>
          </a:prstGeom>
          <a:noFill/>
          <a:ln w="9525">
            <a:noFill/>
            <a:miter lim="800000"/>
            <a:headEnd/>
            <a:tailEnd/>
          </a:ln>
        </p:spPr>
      </p:pic>
      <p:pic>
        <p:nvPicPr>
          <p:cNvPr id="1027" name="Picture 6"/>
          <p:cNvPicPr>
            <a:picLocks noChangeAspect="1"/>
          </p:cNvPicPr>
          <p:nvPr/>
        </p:nvPicPr>
        <p:blipFill>
          <a:blip r:embed="rId21"/>
          <a:srcRect l="35640"/>
          <a:stretch>
            <a:fillRect/>
          </a:stretch>
        </p:blipFill>
        <p:spPr bwMode="auto">
          <a:xfrm>
            <a:off x="0" y="2892425"/>
            <a:ext cx="1522413" cy="2365375"/>
          </a:xfrm>
          <a:prstGeom prst="rect">
            <a:avLst/>
          </a:prstGeom>
          <a:noFill/>
          <a:ln w="9525">
            <a:noFill/>
            <a:miter lim="800000"/>
            <a:headEnd/>
            <a:tailEnd/>
          </a:ln>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RU"/>
          </a:p>
        </p:txBody>
      </p:sp>
      <p:pic>
        <p:nvPicPr>
          <p:cNvPr id="1031" name="Picture 8"/>
          <p:cNvPicPr>
            <a:picLocks noChangeAspect="1"/>
          </p:cNvPicPr>
          <p:nvPr/>
        </p:nvPicPr>
        <p:blipFill>
          <a:blip r:embed="rId22"/>
          <a:srcRect t="28813"/>
          <a:stretch>
            <a:fillRect/>
          </a:stretch>
        </p:blipFill>
        <p:spPr bwMode="auto">
          <a:xfrm>
            <a:off x="7999413" y="0"/>
            <a:ext cx="1603375" cy="1141413"/>
          </a:xfrm>
          <a:prstGeom prst="rect">
            <a:avLst/>
          </a:prstGeom>
          <a:noFill/>
          <a:ln w="9525">
            <a:noFill/>
            <a:miter lim="800000"/>
            <a:headEnd/>
            <a:tailEnd/>
          </a:ln>
        </p:spPr>
      </p:pic>
      <p:pic>
        <p:nvPicPr>
          <p:cNvPr id="1032" name="Picture 9"/>
          <p:cNvPicPr>
            <a:picLocks noChangeAspect="1"/>
          </p:cNvPicPr>
          <p:nvPr/>
        </p:nvPicPr>
        <p:blipFill>
          <a:blip r:embed="rId23"/>
          <a:srcRect b="23320"/>
          <a:stretch>
            <a:fillRect/>
          </a:stretch>
        </p:blipFill>
        <p:spPr bwMode="auto">
          <a:xfrm>
            <a:off x="8605838" y="6096000"/>
            <a:ext cx="993775" cy="762000"/>
          </a:xfrm>
          <a:prstGeom prst="rect">
            <a:avLst/>
          </a:prstGeom>
          <a:noFill/>
          <a:ln w="9525">
            <a:noFill/>
            <a:miter lim="800000"/>
            <a:headEnd/>
            <a:tailEnd/>
          </a:ln>
        </p:spPr>
      </p:pic>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ru-RU"/>
          </a:p>
        </p:txBody>
      </p:sp>
      <p:sp>
        <p:nvSpPr>
          <p:cNvPr id="1034" name="Title Placeholder 1"/>
          <p:cNvSpPr>
            <a:spLocks noGrp="1"/>
          </p:cNvSpPr>
          <p:nvPr>
            <p:ph type="title"/>
          </p:nvPr>
        </p:nvSpPr>
        <p:spPr bwMode="auto">
          <a:xfrm>
            <a:off x="646113" y="452438"/>
            <a:ext cx="9404350" cy="1400175"/>
          </a:xfrm>
          <a:prstGeom prst="rect">
            <a:avLst/>
          </a:prstGeom>
          <a:noFill/>
          <a:ln w="9525">
            <a:noFill/>
            <a:miter lim="800000"/>
          </a:ln>
        </p:spPr>
        <p:txBody>
          <a:bodyPr vert="horz" wrap="square" lIns="91440" tIns="45720" rIns="91440" bIns="45720" numCol="1" anchor="t" anchorCtr="0" compatLnSpc="1"/>
          <a:lstStyle/>
          <a:p>
            <a:pPr lvl="0"/>
            <a:r>
              <a:rPr lang="ru-RU"/>
              <a:t>Образец заголовка</a:t>
            </a:r>
            <a:endParaRPr lang="en-US"/>
          </a:p>
        </p:txBody>
      </p:sp>
      <p:sp>
        <p:nvSpPr>
          <p:cNvPr id="1035" name="Text Placeholder 2"/>
          <p:cNvSpPr>
            <a:spLocks noGrp="1"/>
          </p:cNvSpPr>
          <p:nvPr>
            <p:ph type="body" idx="1"/>
          </p:nvPr>
        </p:nvSpPr>
        <p:spPr bwMode="auto">
          <a:xfrm>
            <a:off x="1103313" y="2052638"/>
            <a:ext cx="8947150" cy="4195762"/>
          </a:xfrm>
          <a:prstGeom prst="rect">
            <a:avLst/>
          </a:prstGeom>
          <a:noFill/>
          <a:ln w="9525">
            <a:noFill/>
            <a:miter lim="800000"/>
          </a:ln>
        </p:spPr>
        <p:txBody>
          <a:bodyPr vert="horz" wrap="square" lIns="91440" tIns="45720" rIns="91440" bIns="45720" numCol="1" anchor="t" anchorCtr="0" compatLnSpc="1"/>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rot="5400000">
            <a:off x="10155238" y="1790700"/>
            <a:ext cx="990600" cy="304800"/>
          </a:xfrm>
          <a:prstGeom prst="rect">
            <a:avLst/>
          </a:prstGeom>
        </p:spPr>
        <p:txBody>
          <a:bodyPr vert="horz" lIns="91440" tIns="45720" rIns="91440" bIns="45720" rtlCol="0" anchor="t"/>
          <a:lstStyle>
            <a:lvl1pPr algn="l" fontAlgn="auto">
              <a:spcBef>
                <a:spcPts val="0"/>
              </a:spcBef>
              <a:spcAft>
                <a:spcPts val="0"/>
              </a:spcAft>
              <a:defRPr sz="1100" b="0" i="0">
                <a:solidFill>
                  <a:schemeClr val="tx1">
                    <a:tint val="75000"/>
                    <a:alpha val="60000"/>
                  </a:schemeClr>
                </a:solidFill>
                <a:latin typeface="+mn-lt"/>
                <a:cs typeface="+mn-cs"/>
              </a:defRPr>
            </a:lvl1pPr>
          </a:lstStyle>
          <a:p>
            <a:pPr>
              <a:defRPr/>
            </a:pPr>
            <a:fld id="{7A29AFA6-3057-43DE-A0C3-DD62216BAFE2}" type="datetimeFigureOut">
              <a:rPr lang="en-US"/>
              <a:t>9/10/2026</a:t>
            </a:fld>
            <a:endParaRPr lang="en-US"/>
          </a:p>
        </p:txBody>
      </p:sp>
      <p:sp>
        <p:nvSpPr>
          <p:cNvPr id="5" name="Footer Placeholder 4"/>
          <p:cNvSpPr>
            <a:spLocks noGrp="1"/>
          </p:cNvSpPr>
          <p:nvPr>
            <p:ph type="ftr" sz="quarter" idx="3"/>
          </p:nvPr>
        </p:nvSpPr>
        <p:spPr>
          <a:xfrm rot="5400000">
            <a:off x="8951118" y="3225007"/>
            <a:ext cx="3859213" cy="304800"/>
          </a:xfrm>
          <a:prstGeom prst="rect">
            <a:avLst/>
          </a:prstGeom>
        </p:spPr>
        <p:txBody>
          <a:bodyPr vert="horz" lIns="91440" tIns="45720" rIns="91440" bIns="45720" rtlCol="0" anchor="b"/>
          <a:lstStyle>
            <a:lvl1pPr algn="l" fontAlgn="auto">
              <a:spcBef>
                <a:spcPts val="0"/>
              </a:spcBef>
              <a:spcAft>
                <a:spcPts val="0"/>
              </a:spcAft>
              <a:defRPr sz="1100" b="0" i="0">
                <a:solidFill>
                  <a:schemeClr val="tx1">
                    <a:tint val="75000"/>
                    <a:alpha val="60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bwMode="gray">
          <a:xfrm>
            <a:off x="10352088" y="295275"/>
            <a:ext cx="838200" cy="768350"/>
          </a:xfrm>
          <a:prstGeom prst="rect">
            <a:avLst/>
          </a:prstGeom>
        </p:spPr>
        <p:txBody>
          <a:bodyPr vert="horz" lIns="91440" tIns="45720" rIns="91440" bIns="45720" rtlCol="0" anchor="b"/>
          <a:lstStyle>
            <a:lvl1pPr algn="ctr" fontAlgn="auto">
              <a:spcBef>
                <a:spcPts val="0"/>
              </a:spcBef>
              <a:spcAft>
                <a:spcPts val="0"/>
              </a:spcAft>
              <a:defRPr sz="2800" b="0" i="0">
                <a:solidFill>
                  <a:schemeClr val="tx1">
                    <a:tint val="75000"/>
                  </a:schemeClr>
                </a:solidFill>
                <a:latin typeface="+mn-lt"/>
                <a:cs typeface="+mn-cs"/>
              </a:defRPr>
            </a:lvl1pPr>
          </a:lstStyle>
          <a:p>
            <a:pPr>
              <a:defRPr/>
            </a:pPr>
            <a:fld id="{8F134C1F-85EF-47BE-8E62-F3B42D3A37A9}" type="slidenum">
              <a:rPr lang="en-US"/>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sz="2800"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RU"/>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ru-RU"/>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pPr/>
              <a:t>9/10/2026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extLst>
      <p:ext uri="{BB962C8B-B14F-4D97-AF65-F5344CB8AC3E}">
        <p14:creationId xmlns:p14="http://schemas.microsoft.com/office/powerpoint/2010/main" val="4267311888"/>
      </p:ext>
    </p:extLst>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ctrTitle"/>
          </p:nvPr>
        </p:nvSpPr>
        <p:spPr>
          <a:xfrm>
            <a:off x="1155700" y="1447800"/>
            <a:ext cx="10228263" cy="1847850"/>
          </a:xfrm>
        </p:spPr>
        <p:txBody>
          <a:bodyPr/>
          <a:lstStyle/>
          <a:p>
            <a:pPr algn="ctr" eaLnBrk="1" hangingPunct="1"/>
            <a:r>
              <a:rPr lang="ru-RU" sz="4400" dirty="0"/>
              <a:t>«</a:t>
            </a:r>
            <a:r>
              <a:rPr kumimoji="0" lang="ru-RU" sz="4400" b="0" i="0" u="none" strike="noStrike" kern="1200" cap="none" spc="0" normalizeH="0" baseline="0" noProof="0" dirty="0">
                <a:ln>
                  <a:noFill/>
                </a:ln>
                <a:solidFill>
                  <a:srgbClr val="EBEBEB"/>
                </a:solidFill>
                <a:effectLst/>
                <a:uLnTx/>
                <a:uFillTx/>
                <a:latin typeface="Century Gothic"/>
                <a:ea typeface="+mj-ea"/>
                <a:cs typeface="+mj-cs"/>
              </a:rPr>
              <a:t>Ақсу </a:t>
            </a:r>
            <a:r>
              <a:rPr kumimoji="0" lang="ru-RU" sz="4400" b="0" i="0" u="none" strike="noStrike" kern="1200" cap="none" spc="0" normalizeH="0" baseline="0" noProof="0" dirty="0" err="1">
                <a:ln>
                  <a:noFill/>
                </a:ln>
                <a:solidFill>
                  <a:srgbClr val="EBEBEB"/>
                </a:solidFill>
                <a:effectLst/>
                <a:uLnTx/>
                <a:uFillTx/>
                <a:latin typeface="Century Gothic"/>
                <a:ea typeface="+mj-ea"/>
                <a:cs typeface="+mj-cs"/>
              </a:rPr>
              <a:t>қаласының</a:t>
            </a:r>
            <a:r>
              <a:rPr kumimoji="0" lang="ru-RU" sz="4400" b="0" i="0" u="none" strike="noStrike" kern="1200" cap="none" spc="0" normalizeH="0" baseline="0" noProof="0" dirty="0">
                <a:ln>
                  <a:noFill/>
                </a:ln>
                <a:solidFill>
                  <a:srgbClr val="EBEBEB"/>
                </a:solidFill>
                <a:effectLst/>
                <a:uLnTx/>
                <a:uFillTx/>
                <a:latin typeface="Century Gothic"/>
                <a:ea typeface="+mj-ea"/>
                <a:cs typeface="+mj-cs"/>
              </a:rPr>
              <a:t> сәулет </a:t>
            </a:r>
            <a:r>
              <a:rPr kumimoji="0" lang="ru-RU" sz="4400" b="0" i="0" u="none" strike="noStrike" kern="1200" cap="none" spc="0" normalizeH="0" baseline="0" noProof="0" dirty="0" err="1">
                <a:ln>
                  <a:noFill/>
                </a:ln>
                <a:solidFill>
                  <a:srgbClr val="EBEBEB"/>
                </a:solidFill>
                <a:effectLst/>
                <a:uLnTx/>
                <a:uFillTx/>
                <a:latin typeface="Century Gothic"/>
                <a:ea typeface="+mj-ea"/>
                <a:cs typeface="+mj-cs"/>
              </a:rPr>
              <a:t>және</a:t>
            </a:r>
            <a:r>
              <a:rPr kumimoji="0" lang="ru-RU" sz="44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44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44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4400" b="0" i="0" u="none" strike="noStrike" kern="1200" cap="none" spc="0" normalizeH="0" baseline="0" noProof="0" dirty="0" err="1">
                <a:ln>
                  <a:noFill/>
                </a:ln>
                <a:solidFill>
                  <a:srgbClr val="EBEBEB"/>
                </a:solidFill>
                <a:effectLst/>
                <a:uLnTx/>
                <a:uFillTx/>
                <a:latin typeface="Century Gothic"/>
                <a:ea typeface="+mj-ea"/>
                <a:cs typeface="+mj-cs"/>
              </a:rPr>
              <a:t>құрылысы</a:t>
            </a:r>
            <a:r>
              <a:rPr kumimoji="0" lang="ru-RU" sz="44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4400" b="0" i="0" u="none" strike="noStrike" kern="1200" cap="none" spc="0" normalizeH="0" baseline="0" noProof="0" dirty="0" err="1">
                <a:ln>
                  <a:noFill/>
                </a:ln>
                <a:solidFill>
                  <a:srgbClr val="EBEBEB"/>
                </a:solidFill>
                <a:effectLst/>
                <a:uLnTx/>
                <a:uFillTx/>
                <a:latin typeface="Century Gothic"/>
                <a:ea typeface="+mj-ea"/>
                <a:cs typeface="+mj-cs"/>
              </a:rPr>
              <a:t>бөлімі</a:t>
            </a:r>
            <a:r>
              <a:rPr lang="ru-RU" sz="4400" dirty="0"/>
              <a:t>» ММ </a:t>
            </a:r>
            <a:br>
              <a:rPr lang="ru-RU" sz="4400" dirty="0"/>
            </a:br>
            <a:r>
              <a:rPr lang="ru-RU" sz="4400" dirty="0"/>
              <a:t>азаматтық </a:t>
            </a:r>
            <a:r>
              <a:rPr lang="ru-RU" sz="4400" dirty="0" err="1"/>
              <a:t>бюджеті</a:t>
            </a:r>
            <a:endParaRPr lang="ru-RU" sz="4400" dirty="0"/>
          </a:p>
        </p:txBody>
      </p:sp>
      <p:sp>
        <p:nvSpPr>
          <p:cNvPr id="3" name="Подзаголовок 2">
            <a:extLst>
              <a:ext uri="{FF2B5EF4-FFF2-40B4-BE49-F238E27FC236}">
                <a16:creationId xmlns:a16="http://schemas.microsoft.com/office/drawing/2014/main" id="{6556C750-1518-3F3A-3ED8-55EE64F152FB}"/>
              </a:ext>
            </a:extLst>
          </p:cNvPr>
          <p:cNvSpPr txBox="1">
            <a:spLocks/>
          </p:cNvSpPr>
          <p:nvPr/>
        </p:nvSpPr>
        <p:spPr bwMode="auto">
          <a:xfrm>
            <a:off x="787485" y="5477747"/>
            <a:ext cx="8825658" cy="861420"/>
          </a:xfrm>
          <a:prstGeom prst="rect">
            <a:avLst/>
          </a:prstGeom>
          <a:noFill/>
          <a:ln w="9525">
            <a:noFill/>
            <a:miter lim="800000"/>
          </a:ln>
        </p:spPr>
        <p:txBody>
          <a:bodyPr vert="horz" wrap="square" lIns="91440" tIns="45720" rIns="91440" bIns="45720" numCol="1" anchor="t" anchorCtr="0" compatLnSpc="1"/>
          <a:lstStyle>
            <a:lvl1pPr marL="0" indent="0" algn="l" defTabSz="457200" rtl="0" eaLnBrk="0" fontAlgn="base" hangingPunct="0">
              <a:spcBef>
                <a:spcPts val="1000"/>
              </a:spcBef>
              <a:spcAft>
                <a:spcPct val="0"/>
              </a:spcAft>
              <a:buClr>
                <a:srgbClr val="8AD0D6"/>
              </a:buClr>
              <a:buSzPct val="80000"/>
              <a:buFont typeface="Wingdings 3" panose="05040102010807070707" pitchFamily="18" charset="2"/>
              <a:buNone/>
              <a:defRPr sz="2000" kern="1200" cap="all">
                <a:solidFill>
                  <a:schemeClr val="bg2">
                    <a:lumMod val="40000"/>
                    <a:lumOff val="60000"/>
                  </a:schemeClr>
                </a:solidFill>
                <a:latin typeface="+mj-lt"/>
                <a:ea typeface="+mj-ea"/>
                <a:cs typeface="+mj-cs"/>
              </a:defRPr>
            </a:lvl1pPr>
            <a:lvl2pPr marL="457200" indent="0" algn="ctr" defTabSz="457200" rtl="0" eaLnBrk="0" fontAlgn="base" hangingPunct="0">
              <a:spcBef>
                <a:spcPts val="1000"/>
              </a:spcBef>
              <a:spcAft>
                <a:spcPct val="0"/>
              </a:spcAft>
              <a:buClr>
                <a:srgbClr val="8AD0D6"/>
              </a:buClr>
              <a:buSzPct val="80000"/>
              <a:buFont typeface="Wingdings 3" panose="05040102010807070707" pitchFamily="18" charset="2"/>
              <a:buNone/>
              <a:defRPr sz="2800" kern="1200">
                <a:solidFill>
                  <a:schemeClr val="tx1">
                    <a:tint val="75000"/>
                  </a:schemeClr>
                </a:solidFill>
                <a:latin typeface="+mj-lt"/>
                <a:ea typeface="+mj-ea"/>
                <a:cs typeface="+mj-cs"/>
              </a:defRPr>
            </a:lvl2pPr>
            <a:lvl3pPr marL="914400" indent="0" algn="ctr" defTabSz="457200" rtl="0" eaLnBrk="0" fontAlgn="base" hangingPunct="0">
              <a:spcBef>
                <a:spcPts val="1000"/>
              </a:spcBef>
              <a:spcAft>
                <a:spcPct val="0"/>
              </a:spcAft>
              <a:buClr>
                <a:srgbClr val="8AD0D6"/>
              </a:buClr>
              <a:buSzPct val="80000"/>
              <a:buFont typeface="Wingdings 3" panose="05040102010807070707" pitchFamily="18" charset="2"/>
              <a:buNone/>
              <a:defRPr sz="1600" kern="1200">
                <a:solidFill>
                  <a:schemeClr val="tx1">
                    <a:tint val="75000"/>
                  </a:schemeClr>
                </a:solidFill>
                <a:latin typeface="+mj-lt"/>
                <a:ea typeface="+mj-ea"/>
                <a:cs typeface="+mj-cs"/>
              </a:defRPr>
            </a:lvl3pPr>
            <a:lvl4pPr marL="1371600" indent="0" algn="ctr" defTabSz="457200" rtl="0" eaLnBrk="0" fontAlgn="base" hangingPunct="0">
              <a:spcBef>
                <a:spcPts val="1000"/>
              </a:spcBef>
              <a:spcAft>
                <a:spcPct val="0"/>
              </a:spcAft>
              <a:buClr>
                <a:srgbClr val="8AD0D6"/>
              </a:buClr>
              <a:buSzPct val="80000"/>
              <a:buFont typeface="Wingdings 3" panose="05040102010807070707" pitchFamily="18" charset="2"/>
              <a:buNone/>
              <a:defRPr sz="1400" kern="1200">
                <a:solidFill>
                  <a:schemeClr val="tx1">
                    <a:tint val="75000"/>
                  </a:schemeClr>
                </a:solidFill>
                <a:latin typeface="+mj-lt"/>
                <a:ea typeface="+mj-ea"/>
                <a:cs typeface="+mj-cs"/>
              </a:defRPr>
            </a:lvl4pPr>
            <a:lvl5pPr marL="1828800" indent="0" algn="ctr" defTabSz="457200" rtl="0" eaLnBrk="0" fontAlgn="base" hangingPunct="0">
              <a:spcBef>
                <a:spcPts val="1000"/>
              </a:spcBef>
              <a:spcAft>
                <a:spcPct val="0"/>
              </a:spcAft>
              <a:buClr>
                <a:srgbClr val="8AD0D6"/>
              </a:buClr>
              <a:buSzPct val="80000"/>
              <a:buFont typeface="Wingdings 3" panose="05040102010807070707" pitchFamily="18" charset="2"/>
              <a:buNone/>
              <a:defRPr sz="140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panose="05040102010807070707" pitchFamily="18" charset="2"/>
              <a:buNone/>
              <a:defRPr sz="1400" b="0" i="0" kern="1200">
                <a:solidFill>
                  <a:schemeClr val="tx1">
                    <a:tint val="75000"/>
                  </a:schemeClr>
                </a:solidFill>
                <a:latin typeface="+mj-lt"/>
                <a:ea typeface="+mj-ea"/>
                <a:cs typeface="+mj-cs"/>
              </a:defRPr>
            </a:lvl9pPr>
          </a:lstStyle>
          <a:p>
            <a:endParaRPr lang="en-US" dirty="0">
              <a:latin typeface="Arial" panose="020B0604020202020204" pitchFamily="34" charset="0"/>
              <a:cs typeface="Arial" panose="020B0604020202020204" pitchFamily="34" charset="0"/>
            </a:endParaRPr>
          </a:p>
          <a:p>
            <a:r>
              <a:rPr lang="ru-RU" dirty="0">
                <a:latin typeface="Arial" panose="020B0604020202020204" pitchFamily="34" charset="0"/>
                <a:cs typeface="Arial" panose="020B0604020202020204" pitchFamily="34" charset="0"/>
              </a:rPr>
              <a:t>202</a:t>
            </a:r>
            <a:r>
              <a:rPr lang="en-US" dirty="0">
                <a:latin typeface="Arial" panose="020B0604020202020204" pitchFamily="34" charset="0"/>
                <a:cs typeface="Arial" panose="020B0604020202020204" pitchFamily="34" charset="0"/>
              </a:rPr>
              <a:t>6</a:t>
            </a:r>
            <a:r>
              <a:rPr lang="ru-RU" dirty="0">
                <a:latin typeface="Arial" panose="020B0604020202020204" pitchFamily="34" charset="0"/>
                <a:cs typeface="Arial" panose="020B0604020202020204" pitchFamily="34" charset="0"/>
              </a:rPr>
              <a:t>-202</a:t>
            </a:r>
            <a:r>
              <a:rPr lang="en-US" dirty="0">
                <a:latin typeface="Arial" panose="020B0604020202020204" pitchFamily="34" charset="0"/>
                <a:cs typeface="Arial" panose="020B0604020202020204" pitchFamily="34" charset="0"/>
              </a:rPr>
              <a:t>8</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жылдарға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арналған</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бюджетті</a:t>
            </a:r>
            <a:endParaRPr lang="ru-RU"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ctrTitle"/>
          </p:nvPr>
        </p:nvSpPr>
        <p:spPr>
          <a:xfrm>
            <a:off x="992570" y="1910612"/>
            <a:ext cx="10410059" cy="2307548"/>
          </a:xfrm>
        </p:spPr>
        <p:txBody>
          <a:bodyPr/>
          <a:lstStyle/>
          <a:p>
            <a:pPr lvl="0" algn="ctr">
              <a:defRPr/>
            </a:pPr>
            <a:r>
              <a:rPr lang="ru-RU" sz="1800" dirty="0">
                <a:solidFill>
                  <a:prstClr val="white"/>
                </a:solidFill>
                <a:latin typeface="Arial" panose="020B0604020202020204" pitchFamily="34" charset="0"/>
                <a:cs typeface="Arial" panose="020B0604020202020204" pitchFamily="34" charset="0"/>
              </a:rPr>
              <a:t>СІЗДІҢ НАЗАРЫҢЫЗҒА "АҚСУ ҚАЛАСЫНЫҢ сәулет </a:t>
            </a:r>
            <a:r>
              <a:rPr lang="ru-RU" sz="1800" dirty="0" err="1">
                <a:solidFill>
                  <a:prstClr val="white"/>
                </a:solidFill>
                <a:latin typeface="Arial" panose="020B0604020202020204" pitchFamily="34" charset="0"/>
                <a:cs typeface="Arial" panose="020B0604020202020204" pitchFamily="34" charset="0"/>
              </a:rPr>
              <a:t>және</a:t>
            </a:r>
            <a:r>
              <a:rPr lang="ru-RU" sz="1800" dirty="0">
                <a:solidFill>
                  <a:prstClr val="white"/>
                </a:solidFill>
                <a:latin typeface="Arial" panose="020B0604020202020204" pitchFamily="34" charset="0"/>
                <a:cs typeface="Arial" panose="020B0604020202020204" pitchFamily="34" charset="0"/>
              </a:rPr>
              <a:t> </a:t>
            </a:r>
            <a:r>
              <a:rPr lang="ru-RU" sz="1800" dirty="0" err="1">
                <a:solidFill>
                  <a:prstClr val="white"/>
                </a:solidFill>
                <a:latin typeface="Arial" panose="020B0604020202020204" pitchFamily="34" charset="0"/>
                <a:cs typeface="Arial" panose="020B0604020202020204" pitchFamily="34" charset="0"/>
              </a:rPr>
              <a:t>қала</a:t>
            </a:r>
            <a:r>
              <a:rPr lang="ru-RU" sz="1800" dirty="0">
                <a:solidFill>
                  <a:prstClr val="white"/>
                </a:solidFill>
                <a:latin typeface="Arial" panose="020B0604020202020204" pitchFamily="34" charset="0"/>
                <a:cs typeface="Arial" panose="020B0604020202020204" pitchFamily="34" charset="0"/>
              </a:rPr>
              <a:t> </a:t>
            </a:r>
            <a:r>
              <a:rPr lang="ru-RU" sz="1800" dirty="0" err="1">
                <a:solidFill>
                  <a:prstClr val="white"/>
                </a:solidFill>
                <a:latin typeface="Arial" panose="020B0604020202020204" pitchFamily="34" charset="0"/>
                <a:cs typeface="Arial" panose="020B0604020202020204" pitchFamily="34" charset="0"/>
              </a:rPr>
              <a:t>құрылысы</a:t>
            </a:r>
            <a:r>
              <a:rPr lang="ru-RU" sz="1800" dirty="0">
                <a:solidFill>
                  <a:prstClr val="white"/>
                </a:solidFill>
                <a:latin typeface="Arial" panose="020B0604020202020204" pitchFamily="34" charset="0"/>
                <a:cs typeface="Arial" panose="020B0604020202020204" pitchFamily="34" charset="0"/>
              </a:rPr>
              <a:t> " ММ АЗАМАТТЫҚ БЮДЖЕТІ БЕРІЛДІ, ОНДА ҚАЛАНЫҢ ҚАРЖЫ БӨЛІМІ БЮДЖЕТІНІҢ НЕГІЗГІ КӨРСЕТКІШТЕРІ ТУРАЛЫ АҚПАРАТ БАР.</a:t>
            </a:r>
            <a:br>
              <a:rPr lang="ru-RU" sz="1800" dirty="0">
                <a:solidFill>
                  <a:prstClr val="white"/>
                </a:solidFill>
                <a:latin typeface="Arial" panose="020B0604020202020204" pitchFamily="34" charset="0"/>
                <a:cs typeface="Arial" panose="020B0604020202020204" pitchFamily="34" charset="0"/>
              </a:rPr>
            </a:br>
            <a:r>
              <a:rPr lang="ru-RU" sz="1800" dirty="0">
                <a:solidFill>
                  <a:prstClr val="white"/>
                </a:solidFill>
                <a:latin typeface="Arial" panose="020B0604020202020204" pitchFamily="34" charset="0"/>
                <a:cs typeface="Arial" panose="020B0604020202020204" pitchFamily="34" charset="0"/>
              </a:rPr>
              <a:t> АҚСУ ҚАЛАЛЫҚ МӘСЛИХАТЫНЫҢ (</a:t>
            </a:r>
            <a:r>
              <a:rPr lang="en-US" sz="1800" dirty="0">
                <a:solidFill>
                  <a:prstClr val="white"/>
                </a:solidFill>
                <a:latin typeface="Arial" panose="020B0604020202020204" pitchFamily="34" charset="0"/>
                <a:cs typeface="Arial" panose="020B0604020202020204" pitchFamily="34" charset="0"/>
              </a:rPr>
              <a:t>VII </a:t>
            </a:r>
            <a:r>
              <a:rPr lang="ru-RU" sz="1800" dirty="0">
                <a:solidFill>
                  <a:prstClr val="white"/>
                </a:solidFill>
                <a:latin typeface="Arial" panose="020B0604020202020204" pitchFamily="34" charset="0"/>
                <a:cs typeface="Arial" panose="020B0604020202020204" pitchFamily="34" charset="0"/>
              </a:rPr>
              <a:t>САЙЛАНҒАҢ </a:t>
            </a:r>
            <a:r>
              <a:rPr lang="en-US" sz="1800" dirty="0">
                <a:solidFill>
                  <a:prstClr val="white"/>
                </a:solidFill>
                <a:latin typeface="Arial" panose="020B0604020202020204" pitchFamily="34" charset="0"/>
                <a:cs typeface="Arial" panose="020B0604020202020204" pitchFamily="34" charset="0"/>
              </a:rPr>
              <a:t>XXXI </a:t>
            </a:r>
            <a:r>
              <a:rPr lang="ru-RU" sz="1800" dirty="0">
                <a:solidFill>
                  <a:prstClr val="white"/>
                </a:solidFill>
                <a:latin typeface="Arial" panose="020B0604020202020204" pitchFamily="34" charset="0"/>
                <a:cs typeface="Arial" panose="020B0604020202020204" pitchFamily="34" charset="0"/>
              </a:rPr>
              <a:t>СЕССИЯСЫ) 2026 ЖЫЛҒЫ 27 ТАМЫЗДАН "АҚСУ ҚАЛАЛЫҚ ӘСЛИХАТЫНЫҢ 2025 ЖЫЛҒЫ 17 ЖЕЛТОҚСАНДАҒЫ" АҚСУ ҚАЛАСЫНЫҢ 2026-2028 ЖЫЛДАРҒА АРНАЛҒАН БЮДЖЕТІ ТУРАЛЫ "№290/53 ШЕШІМІНЕ ӨЗГЕРІСТЕР ЕНГІЗУ ТУРАЛЫ" ШЕШІМІНЕҢ БЕКІТІЛГЕН.</a:t>
            </a:r>
            <a:b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sz="1800" dirty="0"/>
          </a:p>
        </p:txBody>
      </p:sp>
      <p:sp>
        <p:nvSpPr>
          <p:cNvPr id="4" name="Прямоугольник 3"/>
          <p:cNvSpPr/>
          <p:nvPr/>
        </p:nvSpPr>
        <p:spPr>
          <a:xfrm>
            <a:off x="4740543" y="838200"/>
            <a:ext cx="3277616" cy="368300"/>
          </a:xfrm>
          <a:prstGeom prst="rect">
            <a:avLst/>
          </a:prstGeom>
        </p:spPr>
        <p:txBody>
          <a:bodyPr wrap="square">
            <a:spAutoFit/>
          </a:bodyPr>
          <a:lstStyle/>
          <a:p>
            <a:r>
              <a:rPr lang="ru-RU" dirty="0">
                <a:solidFill>
                  <a:srgbClr val="FF0000"/>
                </a:solidFill>
                <a:latin typeface="Arial" panose="020B0604020202020204" pitchFamily="34" charset="0"/>
                <a:cs typeface="Arial" panose="020B0604020202020204" pitchFamily="34" charset="0"/>
              </a:rPr>
              <a:t>Құрметті қала тұрғындары!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ctrTitle"/>
          </p:nvPr>
        </p:nvSpPr>
        <p:spPr>
          <a:xfrm>
            <a:off x="333375" y="1122363"/>
            <a:ext cx="11237913" cy="4864369"/>
          </a:xfrm>
        </p:spPr>
        <p:txBody>
          <a:bodyPr/>
          <a:lstStyle/>
          <a:p>
            <a:pPr eaLnBrk="1" hangingPunct="1"/>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заңда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белгiленген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тәртiппен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бекiтiлген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қаланың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бас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жоспарын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заңда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белгiленген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тәртiппен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қаланың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ықпал</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ету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аймағына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жатқызылған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шектес</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аумақтар</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үшiн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құрылысының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кешендi</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схемасын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аудандық</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жоспарлау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жобасын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iске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асыру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жөнiндегi</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қызметтi</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үйлестiру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a:t>
            </a:r>
            <a:br>
              <a:rPr kumimoji="0" lang="ru-RU" sz="1600" b="0" i="0" u="none" strike="noStrike" kern="1200" cap="none" spc="0" normalizeH="0" baseline="0" noProof="0" dirty="0">
                <a:ln>
                  <a:noFill/>
                </a:ln>
                <a:solidFill>
                  <a:srgbClr val="EBEBEB"/>
                </a:solidFill>
                <a:effectLst/>
                <a:uLnTx/>
                <a:uFillTx/>
                <a:latin typeface="Century Gothic"/>
                <a:ea typeface="+mj-ea"/>
                <a:cs typeface="+mj-cs"/>
              </a:rPr>
            </a:b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әзірлеуді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ұйымдастыру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және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қалаға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бекітуге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ұсынумәслихатқаланың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бас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жоспарының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жобасы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шекаралары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мен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маңы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аймағының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шекараларын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сондай-ақ</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ведомстволық</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бағынысты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әкімшілік</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аудандар</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мен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серік</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елді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мекендердің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шекараларын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белгілеу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және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өзгерту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жобалары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құрылысын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дамытудың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кешенді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схемалары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a:t>
            </a:r>
            <a:br>
              <a:rPr kumimoji="0" lang="ru-RU" sz="1600" b="0" i="0" u="none" strike="noStrike" kern="1200" cap="none" spc="0" normalizeH="0" baseline="0" noProof="0" dirty="0">
                <a:ln>
                  <a:noFill/>
                </a:ln>
                <a:solidFill>
                  <a:srgbClr val="EBEBEB"/>
                </a:solidFill>
                <a:effectLst/>
                <a:uLnTx/>
                <a:uFillTx/>
                <a:latin typeface="Century Gothic"/>
                <a:ea typeface="+mj-ea"/>
                <a:cs typeface="+mj-cs"/>
              </a:rPr>
            </a:b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тиісті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органға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бекітуге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ұсыныс</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дайындаумәслихатқала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құрылысы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құжаттамасы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сондай-ақ</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аумағын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абаттандыру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және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инженерлік</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қамтамасыз</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ету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ережелері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a:t>
            </a:r>
            <a:br>
              <a:rPr kumimoji="0" lang="ru-RU" sz="1600" b="0" i="0" u="none" strike="noStrike" kern="1200" cap="none" spc="0" normalizeH="0" baseline="0" noProof="0" dirty="0">
                <a:ln>
                  <a:noFill/>
                </a:ln>
                <a:solidFill>
                  <a:srgbClr val="EBEBEB"/>
                </a:solidFill>
                <a:effectLst/>
                <a:uLnTx/>
                <a:uFillTx/>
                <a:latin typeface="Century Gothic"/>
                <a:ea typeface="+mj-ea"/>
                <a:cs typeface="+mj-cs"/>
              </a:rPr>
            </a:b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қалаға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енгізу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үшін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құжаттарды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дайындаумәслихаттұрғын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үй</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қорын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тұрғын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үй-азаматтық</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мақсаттағы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басқа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да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ғимараттар</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мен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құрылыстарды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инженерлік</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коммуникацияларды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тарих</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және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мәдениет</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ескерткіштерін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жергілікті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маңызы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бар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мемлекеттік</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табиғи-қорық</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қоры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объектілерін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сақтау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және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күтіп-ұстау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қағидаларын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белгілеу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жөніндегі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ұсыныстар</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a:t>
            </a:r>
            <a:br>
              <a:rPr kumimoji="0" lang="ru-RU" sz="1600" b="0" i="0" u="none" strike="noStrike" kern="1200" cap="none" spc="0" normalizeH="0" baseline="0" noProof="0" dirty="0">
                <a:ln>
                  <a:noFill/>
                </a:ln>
                <a:solidFill>
                  <a:srgbClr val="EBEBEB"/>
                </a:solidFill>
                <a:effectLst/>
                <a:uLnTx/>
                <a:uFillTx/>
                <a:latin typeface="Century Gothic"/>
                <a:ea typeface="+mj-ea"/>
                <a:cs typeface="+mj-cs"/>
              </a:rPr>
            </a:b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тұрғындарын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жоспарланған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даму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немесе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басқа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құрылысы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өзгерістері</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туралы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хабардар</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ету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a:t>
            </a:r>
            <a:br>
              <a:rPr kumimoji="0" lang="ru-RU" sz="1600" b="0" i="0" u="none" strike="noStrike" kern="1200" cap="none" spc="0" normalizeH="0" baseline="0" noProof="0" dirty="0">
                <a:ln>
                  <a:noFill/>
                </a:ln>
                <a:solidFill>
                  <a:srgbClr val="EBEBEB"/>
                </a:solidFill>
                <a:effectLst/>
                <a:uLnTx/>
                <a:uFillTx/>
                <a:latin typeface="Century Gothic"/>
                <a:ea typeface="+mj-ea"/>
                <a:cs typeface="+mj-cs"/>
              </a:rPr>
            </a:b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белгiленген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тәртiппен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мемлекеттiк</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қала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құрылысы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кадастрының</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дерекқорына</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енгiзу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үшiн</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ақпаратты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және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немесе</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ақпаратты</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 </a:t>
            </a:r>
            <a:r>
              <a:rPr kumimoji="0" lang="ru-RU" sz="1600" b="0" i="0" u="none" strike="noStrike" kern="1200" cap="none" spc="0" normalizeH="0" baseline="0" noProof="0" dirty="0" err="1">
                <a:ln>
                  <a:noFill/>
                </a:ln>
                <a:solidFill>
                  <a:srgbClr val="EBEBEB"/>
                </a:solidFill>
                <a:effectLst/>
                <a:uLnTx/>
                <a:uFillTx/>
                <a:latin typeface="Century Gothic"/>
                <a:ea typeface="+mj-ea"/>
                <a:cs typeface="+mj-cs"/>
              </a:rPr>
              <a:t>ұсыну</a:t>
            </a:r>
            <a:r>
              <a:rPr kumimoji="0" lang="ru-RU" sz="1600" b="0" i="0" u="none" strike="noStrike" kern="1200" cap="none" spc="0" normalizeH="0" baseline="0" noProof="0" dirty="0">
                <a:ln>
                  <a:noFill/>
                </a:ln>
                <a:solidFill>
                  <a:srgbClr val="EBEBEB"/>
                </a:solidFill>
                <a:effectLst/>
                <a:uLnTx/>
                <a:uFillTx/>
                <a:latin typeface="Century Gothic"/>
                <a:ea typeface="+mj-ea"/>
                <a:cs typeface="+mj-cs"/>
              </a:rPr>
              <a:t>;</a:t>
            </a:r>
            <a:br>
              <a:rPr lang="ru-RU" sz="2400" dirty="0"/>
            </a:br>
            <a:br>
              <a:rPr lang="ru-RU" sz="2400" dirty="0"/>
            </a:br>
            <a:br>
              <a:rPr lang="ru-RU" sz="1400" dirty="0"/>
            </a:br>
            <a:endParaRPr lang="ru-RU" sz="1400" dirty="0"/>
          </a:p>
        </p:txBody>
      </p:sp>
      <p:sp>
        <p:nvSpPr>
          <p:cNvPr id="6147" name="Заголовок 1"/>
          <p:cNvSpPr txBox="1"/>
          <p:nvPr/>
        </p:nvSpPr>
        <p:spPr bwMode="auto">
          <a:xfrm>
            <a:off x="368300" y="179388"/>
            <a:ext cx="9405938" cy="688975"/>
          </a:xfrm>
          <a:prstGeom prst="rect">
            <a:avLst/>
          </a:prstGeom>
          <a:noFill/>
          <a:ln w="9525">
            <a:noFill/>
            <a:miter lim="800000"/>
          </a:ln>
        </p:spPr>
        <p:txBody>
          <a:bodyPr anchor="b"/>
          <a:lstStyle/>
          <a:p>
            <a:pPr algn="ctr"/>
            <a:r>
              <a:rPr lang="ru-RU" sz="4000" dirty="0">
                <a:solidFill>
                  <a:schemeClr val="tx2"/>
                </a:solidFill>
                <a:latin typeface="Century Gothic" panose="020B0502020202020204" pitchFamily="34" charset="0"/>
              </a:rPr>
              <a:t>Азаматтық бюджет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659" y="199884"/>
            <a:ext cx="9951394" cy="970155"/>
          </a:xfrm>
        </p:spPr>
        <p:txBody>
          <a:bodyPr/>
          <a:lstStyle/>
          <a:p>
            <a:pPr algn="ctr" rtl="0"/>
            <a:r>
              <a:rPr lang="ru-RU" sz="2800" dirty="0">
                <a:latin typeface="Arial" panose="020B0604020202020204" pitchFamily="34" charset="0"/>
                <a:cs typeface="Arial" panose="020B0604020202020204" pitchFamily="34" charset="0"/>
              </a:rPr>
              <a:t>Мемлекеттік орган жүзеге асыратын бюджеттік бағдарламалар</a:t>
            </a:r>
            <a:endParaRPr lang="ru-RU" sz="3200" dirty="0">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595791580"/>
              </p:ext>
            </p:extLst>
          </p:nvPr>
        </p:nvGraphicFramePr>
        <p:xfrm>
          <a:off x="-2" y="1342239"/>
          <a:ext cx="12192002" cy="3290799"/>
        </p:xfrm>
        <a:graphic>
          <a:graphicData uri="http://schemas.openxmlformats.org/drawingml/2006/table">
            <a:tbl>
              <a:tblPr firstRow="1" bandRow="1">
                <a:tableStyleId>{5C22544A-7EE6-4342-B048-85BDC9FD1C3A}</a:tableStyleId>
              </a:tblPr>
              <a:tblGrid>
                <a:gridCol w="5840363">
                  <a:extLst>
                    <a:ext uri="{9D8B030D-6E8A-4147-A177-3AD203B41FA5}">
                      <a16:colId xmlns:a16="http://schemas.microsoft.com/office/drawing/2014/main" val="2759906187"/>
                    </a:ext>
                  </a:extLst>
                </a:gridCol>
                <a:gridCol w="1011845">
                  <a:extLst>
                    <a:ext uri="{9D8B030D-6E8A-4147-A177-3AD203B41FA5}">
                      <a16:colId xmlns:a16="http://schemas.microsoft.com/office/drawing/2014/main" val="2814276094"/>
                    </a:ext>
                  </a:extLst>
                </a:gridCol>
                <a:gridCol w="1011845">
                  <a:extLst>
                    <a:ext uri="{9D8B030D-6E8A-4147-A177-3AD203B41FA5}">
                      <a16:colId xmlns:a16="http://schemas.microsoft.com/office/drawing/2014/main" val="2022952019"/>
                    </a:ext>
                  </a:extLst>
                </a:gridCol>
                <a:gridCol w="1678390">
                  <a:extLst>
                    <a:ext uri="{9D8B030D-6E8A-4147-A177-3AD203B41FA5}">
                      <a16:colId xmlns:a16="http://schemas.microsoft.com/office/drawing/2014/main" val="315522756"/>
                    </a:ext>
                  </a:extLst>
                </a:gridCol>
                <a:gridCol w="1461455">
                  <a:extLst>
                    <a:ext uri="{9D8B030D-6E8A-4147-A177-3AD203B41FA5}">
                      <a16:colId xmlns:a16="http://schemas.microsoft.com/office/drawing/2014/main" val="1952753865"/>
                    </a:ext>
                  </a:extLst>
                </a:gridCol>
                <a:gridCol w="1188104">
                  <a:extLst>
                    <a:ext uri="{9D8B030D-6E8A-4147-A177-3AD203B41FA5}">
                      <a16:colId xmlns:a16="http://schemas.microsoft.com/office/drawing/2014/main" val="2622163997"/>
                    </a:ext>
                  </a:extLst>
                </a:gridCol>
              </a:tblGrid>
              <a:tr h="375279">
                <a:tc rowSpan="2">
                  <a:txBody>
                    <a:bodyPr/>
                    <a:lstStyle/>
                    <a:p>
                      <a:pPr algn="ctr" rtl="0"/>
                      <a:r>
                        <a:rPr lang="ru-RU" dirty="0">
                          <a:solidFill>
                            <a:schemeClr val="bg1"/>
                          </a:solidFill>
                          <a:latin typeface="Arial" panose="020B0604020202020204" pitchFamily="34" charset="0"/>
                          <a:cs typeface="Arial" panose="020B0604020202020204" pitchFamily="34" charset="0"/>
                        </a:rPr>
                        <a:t>Аты</a:t>
                      </a:r>
                      <a:r>
                        <a:rPr lang="ru-RU" baseline="0" dirty="0">
                          <a:solidFill>
                            <a:schemeClr val="bg1"/>
                          </a:solidFill>
                          <a:latin typeface="Arial" panose="020B0604020202020204" pitchFamily="34" charset="0"/>
                          <a:cs typeface="Arial" panose="020B0604020202020204" pitchFamily="34" charset="0"/>
                        </a:rPr>
                        <a:t>бюджеттік</a:t>
                      </a:r>
                      <a:endParaRPr lang="en-US" baseline="0" dirty="0">
                        <a:solidFill>
                          <a:schemeClr val="bg1"/>
                        </a:solidFill>
                        <a:latin typeface="Arial" panose="020B0604020202020204" pitchFamily="34" charset="0"/>
                        <a:cs typeface="Arial" panose="020B0604020202020204" pitchFamily="34" charset="0"/>
                      </a:endParaRPr>
                    </a:p>
                    <a:p>
                      <a:pPr algn="ctr" rtl="0"/>
                      <a:r>
                        <a:rPr lang="ru-RU" baseline="0" dirty="0">
                          <a:solidFill>
                            <a:schemeClr val="bg1"/>
                          </a:solidFill>
                          <a:latin typeface="Arial" panose="020B0604020202020204" pitchFamily="34" charset="0"/>
                          <a:cs typeface="Arial" panose="020B0604020202020204" pitchFamily="34" charset="0"/>
                        </a:rPr>
                        <a:t>бағдарламалар</a:t>
                      </a:r>
                      <a:r>
                        <a:rPr lang="en-US" baseline="0" dirty="0">
                          <a:solidFill>
                            <a:schemeClr val="bg1"/>
                          </a:solidFill>
                          <a:latin typeface="Arial" panose="020B0604020202020204" pitchFamily="34" charset="0"/>
                          <a:cs typeface="Arial" panose="020B0604020202020204" pitchFamily="34" charset="0"/>
                        </a:rPr>
                        <a:t>001</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rowSpan="2">
                  <a:txBody>
                    <a:bodyPr/>
                    <a:lstStyle/>
                    <a:p>
                      <a:pPr algn="ctr" rtl="0"/>
                      <a:r>
                        <a:rPr lang="ru-RU" dirty="0">
                          <a:solidFill>
                            <a:schemeClr val="bg1"/>
                          </a:solidFill>
                          <a:latin typeface="Arial" panose="020B0604020202020204" pitchFamily="34" charset="0"/>
                          <a:cs typeface="Arial" panose="020B0604020202020204" pitchFamily="34" charset="0"/>
                        </a:rPr>
                        <a:t>Факт 202</a:t>
                      </a:r>
                      <a:r>
                        <a:rPr lang="en-US" dirty="0">
                          <a:solidFill>
                            <a:schemeClr val="bg1"/>
                          </a:solidFill>
                          <a:latin typeface="Arial" panose="020B0604020202020204" pitchFamily="34" charset="0"/>
                          <a:cs typeface="Arial" panose="020B0604020202020204" pitchFamily="34" charset="0"/>
                        </a:rPr>
                        <a:t>4</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rowSpan="2">
                  <a:txBody>
                    <a:bodyPr/>
                    <a:lstStyle/>
                    <a:p>
                      <a:pPr algn="ctr" rtl="0"/>
                      <a:r>
                        <a:rPr lang="ru-RU" dirty="0">
                          <a:solidFill>
                            <a:schemeClr val="bg1"/>
                          </a:solidFill>
                          <a:latin typeface="Arial" panose="020B0604020202020204" pitchFamily="34" charset="0"/>
                          <a:cs typeface="Arial" panose="020B0604020202020204" pitchFamily="34" charset="0"/>
                        </a:rPr>
                        <a:t>Факт 202</a:t>
                      </a:r>
                      <a:r>
                        <a:rPr lang="en-US" dirty="0">
                          <a:solidFill>
                            <a:schemeClr val="bg1"/>
                          </a:solidFill>
                          <a:latin typeface="Arial" panose="020B0604020202020204" pitchFamily="34" charset="0"/>
                          <a:cs typeface="Arial" panose="020B0604020202020204" pitchFamily="34" charset="0"/>
                        </a:rPr>
                        <a:t>5</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Жоспар</a:t>
                      </a:r>
                    </a:p>
                  </a:txBody>
                  <a:tcPr>
                    <a:solidFill>
                      <a:schemeClr val="accent3">
                        <a:lumMod val="40000"/>
                        <a:lumOff val="60000"/>
                      </a:schemeClr>
                    </a:solidFill>
                  </a:tcPr>
                </a:tc>
                <a:tc hMerge="1">
                  <a:txBody>
                    <a:bodyPr/>
                    <a:lstStyle/>
                    <a:p>
                      <a:pPr algn="l" rtl="0"/>
                      <a:endParaRPr lang="ru-RU" dirty="0">
                        <a:solidFill>
                          <a:schemeClr val="bg1"/>
                        </a:solidFill>
                      </a:endParaRPr>
                    </a:p>
                  </a:txBody>
                  <a:tcPr>
                    <a:solidFill>
                      <a:schemeClr val="accent3">
                        <a:lumMod val="40000"/>
                        <a:lumOff val="60000"/>
                      </a:schemeClr>
                    </a:solidFill>
                  </a:tcPr>
                </a:tc>
                <a:tc hMerge="1">
                  <a:txBody>
                    <a:bodyPr/>
                    <a:lstStyle/>
                    <a:p>
                      <a:pPr algn="l" rtl="0"/>
                      <a:endParaRPr lang="ru-RU" dirty="0">
                        <a:solidFill>
                          <a:schemeClr val="bg1"/>
                        </a:solidFill>
                      </a:endParaRPr>
                    </a:p>
                  </a:txBody>
                  <a:tcPr>
                    <a:solidFill>
                      <a:schemeClr val="accent3">
                        <a:lumMod val="40000"/>
                        <a:lumOff val="60000"/>
                      </a:schemeClr>
                    </a:solidFill>
                  </a:tcPr>
                </a:tc>
                <a:extLst>
                  <a:ext uri="{0D108BD9-81ED-4DB2-BD59-A6C34878D82A}">
                    <a16:rowId xmlns:a16="http://schemas.microsoft.com/office/drawing/2014/main" val="3437435801"/>
                  </a:ext>
                </a:extLst>
              </a:tr>
              <a:tr h="407283">
                <a:tc vMerge="1">
                  <a:txBody>
                    <a:bodyPr/>
                    <a:lstStyle/>
                    <a:p>
                      <a:pPr algn="l" rtl="0"/>
                      <a:endParaRPr lang="ru-RU"/>
                    </a:p>
                  </a:txBody>
                  <a:tcPr/>
                </a:tc>
                <a:tc vMerge="1">
                  <a:txBody>
                    <a:bodyPr/>
                    <a:lstStyle/>
                    <a:p>
                      <a:pPr algn="l" rtl="0"/>
                      <a:endParaRPr lang="ru-RU"/>
                    </a:p>
                  </a:txBody>
                  <a:tcPr/>
                </a:tc>
                <a:tc vMerge="1">
                  <a:txBody>
                    <a:bodyPr/>
                    <a:lstStyle/>
                    <a:p>
                      <a:pPr algn="l" rtl="0"/>
                      <a:endParaRPr lang="ru-RU" dirty="0"/>
                    </a:p>
                  </a:txBody>
                  <a:tcPr/>
                </a:tc>
                <a:tc>
                  <a:txBody>
                    <a:bodyPr/>
                    <a:lstStyle/>
                    <a:p>
                      <a:pPr algn="ctr" rtl="0"/>
                      <a:r>
                        <a:rPr lang="kk-KZ" b="1" dirty="0">
                          <a:latin typeface="Arial" panose="020B0604020202020204" pitchFamily="34" charset="0"/>
                          <a:cs typeface="Arial" panose="020B0604020202020204" pitchFamily="34" charset="0"/>
                        </a:rPr>
                        <a:t>202</a:t>
                      </a:r>
                      <a:r>
                        <a:rPr lang="en-US" b="1" dirty="0">
                          <a:latin typeface="Arial" panose="020B0604020202020204" pitchFamily="34" charset="0"/>
                          <a:cs typeface="Arial" panose="020B0604020202020204" pitchFamily="34" charset="0"/>
                        </a:rPr>
                        <a:t>6</a:t>
                      </a:r>
                      <a:endParaRPr lang="ru-RU" b="1"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rtl="0"/>
                      <a:r>
                        <a:rPr lang="kk-KZ" b="1" dirty="0">
                          <a:solidFill>
                            <a:schemeClr val="bg1"/>
                          </a:solidFill>
                          <a:latin typeface="Arial" panose="020B0604020202020204" pitchFamily="34" charset="0"/>
                          <a:cs typeface="Arial" panose="020B0604020202020204" pitchFamily="34" charset="0"/>
                        </a:rPr>
                        <a:t>202</a:t>
                      </a:r>
                      <a:r>
                        <a:rPr lang="en-US" b="1" dirty="0">
                          <a:solidFill>
                            <a:schemeClr val="bg1"/>
                          </a:solidFill>
                          <a:latin typeface="Arial" panose="020B0604020202020204" pitchFamily="34" charset="0"/>
                          <a:cs typeface="Arial" panose="020B0604020202020204" pitchFamily="34" charset="0"/>
                        </a:rPr>
                        <a:t>7</a:t>
                      </a:r>
                      <a:endParaRPr lang="ru-RU" b="1"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rtl="0"/>
                      <a:r>
                        <a:rPr lang="kk-KZ" b="1" dirty="0">
                          <a:latin typeface="Arial" panose="020B0604020202020204" pitchFamily="34" charset="0"/>
                          <a:cs typeface="Arial" panose="020B0604020202020204" pitchFamily="34" charset="0"/>
                        </a:rPr>
                        <a:t>202</a:t>
                      </a:r>
                      <a:r>
                        <a:rPr lang="en-US" b="1" dirty="0">
                          <a:latin typeface="Arial" panose="020B0604020202020204" pitchFamily="34" charset="0"/>
                          <a:cs typeface="Arial" panose="020B0604020202020204" pitchFamily="34" charset="0"/>
                        </a:rPr>
                        <a:t>8</a:t>
                      </a:r>
                      <a:endParaRPr lang="ru-RU" b="1" dirty="0">
                        <a:latin typeface="Arial" panose="020B0604020202020204" pitchFamily="34" charset="0"/>
                        <a:cs typeface="Arial" panose="020B0604020202020204" pitchFamily="34" charset="0"/>
                      </a:endParaRPr>
                    </a:p>
                  </a:txBody>
                  <a:tcPr>
                    <a:solidFill>
                      <a:schemeClr val="accent3">
                        <a:lumMod val="40000"/>
                        <a:lumOff val="60000"/>
                      </a:schemeClr>
                    </a:solidFill>
                  </a:tcPr>
                </a:tc>
                <a:extLst>
                  <a:ext uri="{0D108BD9-81ED-4DB2-BD59-A6C34878D82A}">
                    <a16:rowId xmlns:a16="http://schemas.microsoft.com/office/drawing/2014/main" val="3473614508"/>
                  </a:ext>
                </a:extLst>
              </a:tr>
              <a:tr h="90601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800" b="1" dirty="0">
                          <a:solidFill>
                            <a:schemeClr val="bg1">
                              <a:lumMod val="95000"/>
                              <a:lumOff val="5000"/>
                            </a:schemeClr>
                          </a:solidFill>
                          <a:latin typeface="Arial" pitchFamily="34" charset="0"/>
                          <a:ea typeface="Calibri"/>
                          <a:cs typeface="Arial" pitchFamily="34" charset="0"/>
                        </a:rPr>
                        <a:t>Жергілікті деңгейде сәулет және қала құрылысы саласындағы мемлекеттік саясатты іске асыру жөніндегі қызметтер</a:t>
                      </a:r>
                      <a:endParaRPr lang="ru-RU" b="1" dirty="0">
                        <a:latin typeface="Arial" panose="020B0604020202020204" pitchFamily="34" charset="0"/>
                        <a:cs typeface="Arial" panose="020B0604020202020204" pitchFamily="34" charset="0"/>
                      </a:endParaRPr>
                    </a:p>
                  </a:txBody>
                  <a:tcPr/>
                </a:tc>
                <a:tc>
                  <a:txBody>
                    <a:bodyPr/>
                    <a:lstStyle/>
                    <a:p>
                      <a:pPr algn="ctr" rtl="0"/>
                      <a:r>
                        <a:rPr lang="ru-RU" b="1" dirty="0">
                          <a:latin typeface="Arial" panose="020B0604020202020204" pitchFamily="34" charset="0"/>
                          <a:cs typeface="Arial" panose="020B0604020202020204" pitchFamily="34" charset="0"/>
                        </a:rPr>
                        <a:t>30,3</a:t>
                      </a:r>
                    </a:p>
                  </a:txBody>
                  <a:tcPr/>
                </a:tc>
                <a:tc>
                  <a:txBody>
                    <a:bodyPr/>
                    <a:lstStyle/>
                    <a:p>
                      <a:pPr algn="ctr" rtl="0"/>
                      <a:r>
                        <a:rPr lang="ru-RU" b="1" dirty="0">
                          <a:latin typeface="Arial" panose="020B0604020202020204" pitchFamily="34" charset="0"/>
                          <a:cs typeface="Arial" panose="020B0604020202020204" pitchFamily="34" charset="0"/>
                        </a:rPr>
                        <a:t>38,7</a:t>
                      </a:r>
                    </a:p>
                  </a:txBody>
                  <a:tcPr/>
                </a:tc>
                <a:tc>
                  <a:txBody>
                    <a:bodyPr/>
                    <a:lstStyle/>
                    <a:p>
                      <a:pPr algn="ctr" rtl="0"/>
                      <a:r>
                        <a:rPr lang="kk-KZ" b="1">
                          <a:latin typeface="Arial" panose="020B0604020202020204" pitchFamily="34" charset="0"/>
                          <a:cs typeface="Arial" panose="020B0604020202020204" pitchFamily="34" charset="0"/>
                        </a:rPr>
                        <a:t>45,5</a:t>
                      </a:r>
                      <a:endParaRPr lang="ru-RU" b="1" dirty="0">
                        <a:latin typeface="Arial" panose="020B0604020202020204" pitchFamily="34" charset="0"/>
                        <a:cs typeface="Arial" panose="020B0604020202020204" pitchFamily="34" charset="0"/>
                      </a:endParaRPr>
                    </a:p>
                  </a:txBody>
                  <a:tcPr/>
                </a:tc>
                <a:tc>
                  <a:txBody>
                    <a:bodyPr/>
                    <a:lstStyle/>
                    <a:p>
                      <a:pPr algn="ctr" rtl="0"/>
                      <a:r>
                        <a:rPr lang="kk-KZ" b="1" dirty="0">
                          <a:latin typeface="Arial" panose="020B0604020202020204" pitchFamily="34" charset="0"/>
                          <a:cs typeface="Arial" panose="020B0604020202020204" pitchFamily="34" charset="0"/>
                        </a:rPr>
                        <a:t>82,5</a:t>
                      </a:r>
                      <a:endParaRPr lang="ru-RU" b="1" dirty="0">
                        <a:latin typeface="Arial" panose="020B0604020202020204" pitchFamily="34" charset="0"/>
                        <a:cs typeface="Arial" panose="020B0604020202020204" pitchFamily="34" charset="0"/>
                      </a:endParaRPr>
                    </a:p>
                  </a:txBody>
                  <a:tcPr/>
                </a:tc>
                <a:tc>
                  <a:txBody>
                    <a:bodyPr/>
                    <a:lstStyle/>
                    <a:p>
                      <a:pPr algn="ctr" rtl="0"/>
                      <a:r>
                        <a:rPr lang="kk-KZ" b="1" dirty="0">
                          <a:latin typeface="Arial" panose="020B0604020202020204" pitchFamily="34" charset="0"/>
                          <a:cs typeface="Arial" panose="020B0604020202020204" pitchFamily="34" charset="0"/>
                        </a:rPr>
                        <a:t>82,5</a:t>
                      </a:r>
                      <a:endParaRPr lang="ru-RU"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31437261"/>
                  </a:ext>
                </a:extLst>
              </a:tr>
              <a:tr h="435597">
                <a:tc>
                  <a:txBody>
                    <a:bodyPr/>
                    <a:lstStyle/>
                    <a:p>
                      <a:pPr algn="l" rtl="0"/>
                      <a:r>
                        <a:rPr lang="ru-RU" sz="1600" i="1" dirty="0">
                          <a:latin typeface="Arial" panose="020B0604020202020204" pitchFamily="34" charset="0"/>
                          <a:cs typeface="Arial" panose="020B0604020202020204" pitchFamily="34" charset="0"/>
                        </a:rPr>
                        <a:t>Жергілікті қаражат есебінен</a:t>
                      </a:r>
                    </a:p>
                  </a:txBody>
                  <a:tcPr/>
                </a:tc>
                <a:tc>
                  <a:txBody>
                    <a:bodyPr/>
                    <a:lstStyle/>
                    <a:p>
                      <a:pPr algn="ctr" rtl="0"/>
                      <a:r>
                        <a:rPr lang="ru-RU" dirty="0">
                          <a:latin typeface="Arial" panose="020B0604020202020204" pitchFamily="34" charset="0"/>
                          <a:cs typeface="Arial" panose="020B0604020202020204" pitchFamily="34" charset="0"/>
                        </a:rPr>
                        <a:t>30,3</a:t>
                      </a:r>
                    </a:p>
                  </a:txBody>
                  <a:tcPr/>
                </a:tc>
                <a:tc>
                  <a:txBody>
                    <a:bodyPr/>
                    <a:lstStyle/>
                    <a:p>
                      <a:pPr algn="ctr" rtl="0"/>
                      <a:r>
                        <a:rPr lang="ru-RU" b="1" dirty="0">
                          <a:latin typeface="Arial" panose="020B0604020202020204" pitchFamily="34" charset="0"/>
                          <a:cs typeface="Arial" panose="020B0604020202020204" pitchFamily="34" charset="0"/>
                        </a:rPr>
                        <a:t>38,7</a:t>
                      </a:r>
                    </a:p>
                  </a:txBody>
                  <a:tcPr/>
                </a:tc>
                <a:tc>
                  <a:txBody>
                    <a:bodyPr/>
                    <a:lstStyle/>
                    <a:p>
                      <a:pPr algn="ctr" rtl="0"/>
                      <a:r>
                        <a:rPr lang="kk-KZ" b="1" dirty="0">
                          <a:latin typeface="Arial" panose="020B0604020202020204" pitchFamily="34" charset="0"/>
                          <a:cs typeface="Arial" panose="020B0604020202020204" pitchFamily="34" charset="0"/>
                        </a:rPr>
                        <a:t>45,5</a:t>
                      </a:r>
                      <a:endParaRPr lang="ru-RU" b="1" dirty="0">
                        <a:latin typeface="Arial" panose="020B0604020202020204" pitchFamily="34" charset="0"/>
                        <a:cs typeface="Arial" panose="020B0604020202020204" pitchFamily="34" charset="0"/>
                      </a:endParaRPr>
                    </a:p>
                  </a:txBody>
                  <a:tcPr/>
                </a:tc>
                <a:tc>
                  <a:txBody>
                    <a:bodyPr/>
                    <a:lstStyle/>
                    <a:p>
                      <a:pPr algn="ctr" rtl="0"/>
                      <a:r>
                        <a:rPr lang="kk-KZ" b="1" dirty="0">
                          <a:latin typeface="Arial" panose="020B0604020202020204" pitchFamily="34" charset="0"/>
                          <a:cs typeface="Arial" panose="020B0604020202020204" pitchFamily="34" charset="0"/>
                        </a:rPr>
                        <a:t>82,5</a:t>
                      </a:r>
                      <a:endParaRPr lang="ru-RU" b="1" dirty="0">
                        <a:latin typeface="Arial" panose="020B0604020202020204" pitchFamily="34" charset="0"/>
                        <a:cs typeface="Arial" panose="020B0604020202020204" pitchFamily="34" charset="0"/>
                      </a:endParaRPr>
                    </a:p>
                  </a:txBody>
                  <a:tcPr/>
                </a:tc>
                <a:tc>
                  <a:txBody>
                    <a:bodyPr/>
                    <a:lstStyle/>
                    <a:p>
                      <a:pPr algn="ctr" rtl="0"/>
                      <a:r>
                        <a:rPr lang="kk-KZ" b="1" dirty="0">
                          <a:latin typeface="Arial" panose="020B0604020202020204" pitchFamily="34" charset="0"/>
                          <a:cs typeface="Arial" panose="020B0604020202020204" pitchFamily="34" charset="0"/>
                        </a:rPr>
                        <a:t>82,5</a:t>
                      </a:r>
                      <a:endParaRPr lang="ru-RU"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73031029"/>
                  </a:ext>
                </a:extLst>
              </a:tr>
              <a:tr h="571081">
                <a:tc>
                  <a:txBody>
                    <a:bodyPr/>
                    <a:lstStyle/>
                    <a:p>
                      <a:pPr algn="l" rtl="0"/>
                      <a:r>
                        <a:rPr lang="ru-RU" sz="1600" b="0" i="1" dirty="0">
                          <a:solidFill>
                            <a:srgbClr val="000000"/>
                          </a:solidFill>
                          <a:latin typeface="Arial" pitchFamily="34" charset="0"/>
                          <a:cs typeface="Arial" pitchFamily="34" charset="0"/>
                        </a:rPr>
                        <a:t>Республикалық аударымдар есебінен</a:t>
                      </a:r>
                      <a:br>
                        <a:rPr lang="ru-RU" sz="1600" b="0" i="1" dirty="0">
                          <a:solidFill>
                            <a:srgbClr val="000000"/>
                          </a:solidFill>
                          <a:latin typeface="Arial" pitchFamily="34" charset="0"/>
                          <a:cs typeface="Arial" pitchFamily="34" charset="0"/>
                        </a:rPr>
                      </a:br>
                      <a:r>
                        <a:rPr lang="ru-RU" sz="1600" i="1" dirty="0">
                          <a:latin typeface="Arial" panose="020B0604020202020204" pitchFamily="34" charset="0"/>
                          <a:cs typeface="Arial" panose="020B0604020202020204" pitchFamily="34" charset="0"/>
                        </a:rPr>
                        <a:t>бюджет</a:t>
                      </a:r>
                    </a:p>
                  </a:txBody>
                  <a:tcPr anchor="ctr"/>
                </a:tc>
                <a:tc>
                  <a:txBody>
                    <a:bodyPr/>
                    <a:lstStyle/>
                    <a:p>
                      <a:pPr algn="ctr" rtl="0"/>
                      <a:r>
                        <a:rPr lang="ru-RU" dirty="0">
                          <a:latin typeface="Arial" panose="020B0604020202020204" pitchFamily="34" charset="0"/>
                          <a:cs typeface="Arial" panose="020B0604020202020204" pitchFamily="34" charset="0"/>
                        </a:rPr>
                        <a:t>0,7</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extLst>
                  <a:ext uri="{0D108BD9-81ED-4DB2-BD59-A6C34878D82A}">
                    <a16:rowId xmlns:a16="http://schemas.microsoft.com/office/drawing/2014/main" val="10004"/>
                  </a:ext>
                </a:extLst>
              </a:tr>
              <a:tr h="435597">
                <a:tc>
                  <a:txBody>
                    <a:bodyPr/>
                    <a:lstStyle/>
                    <a:p>
                      <a:pPr algn="l" rtl="0"/>
                      <a:r>
                        <a:rPr lang="ru-RU" sz="1600" b="0" i="1" dirty="0">
                          <a:solidFill>
                            <a:srgbClr val="000000"/>
                          </a:solidFill>
                          <a:latin typeface="Arial" pitchFamily="34" charset="0"/>
                          <a:cs typeface="Arial" pitchFamily="34" charset="0"/>
                        </a:rPr>
                        <a:t>Қазақстан Республикасы Ұлттық қорынан кепілдендірілген трансферт есебінен</a:t>
                      </a:r>
                      <a:endParaRPr lang="ru-RU" sz="1600" i="1" dirty="0">
                        <a:latin typeface="Arial" pitchFamily="34" charset="0"/>
                        <a:cs typeface="Arial" pitchFamily="34" charset="0"/>
                      </a:endParaRPr>
                    </a:p>
                  </a:txBody>
                  <a:tcPr anchor="ctr"/>
                </a:tc>
                <a:tc>
                  <a:txBody>
                    <a:bodyPr/>
                    <a:lstStyle/>
                    <a:p>
                      <a:pPr algn="ctr" rtl="0"/>
                      <a:r>
                        <a:rPr lang="ru-RU" dirty="0">
                          <a:latin typeface="Arial" panose="020B0604020202020204" pitchFamily="34" charset="0"/>
                          <a:cs typeface="Arial" panose="020B0604020202020204" pitchFamily="34" charset="0"/>
                        </a:rPr>
                        <a:t>0,8</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11045215" y="702141"/>
            <a:ext cx="17180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Century Gothic" panose="020B0502020202020204"/>
                <a:ea typeface="+mn-ea"/>
                <a:cs typeface="+mn-cs"/>
              </a:rPr>
              <a:t>миллион теңге</a:t>
            </a:r>
          </a:p>
        </p:txBody>
      </p:sp>
      <p:sp>
        <p:nvSpPr>
          <p:cNvPr id="3" name="Прямоугольник 2"/>
          <p:cNvSpPr/>
          <p:nvPr/>
        </p:nvSpPr>
        <p:spPr>
          <a:xfrm>
            <a:off x="0" y="4798502"/>
            <a:ext cx="11982276" cy="206210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Бюджеттік бағдарламаның мақсаты:</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саласындағы мемлекеттік саясатты жүзеге асыру</a:t>
            </a:r>
            <a:r>
              <a:rPr kumimoji="0" lang="ru-RU" sz="1600" b="1" i="0" u="none" strike="noStrike" kern="1200" cap="none" spc="0" normalizeH="0" baseline="0" noProof="0" dirty="0">
                <a:ln>
                  <a:noFill/>
                </a:ln>
                <a:solidFill>
                  <a:prstClr val="white"/>
                </a:solidFill>
                <a:effectLst/>
                <a:uLnTx/>
                <a:uFillTx/>
                <a:latin typeface="Arial" pitchFamily="34" charset="0"/>
                <a:ea typeface="Calibri"/>
                <a:cs typeface="Arial" pitchFamily="34" charset="0"/>
              </a:rPr>
              <a:t>аумақтағы сәулет және қала </a:t>
            </a:r>
            <a:r>
              <a:rPr kumimoji="0" lang="ru-RU" sz="1600" b="1" i="0" u="none" strike="noStrike" kern="1200" cap="none" spc="0" normalizeH="0" baseline="0" noProof="0" dirty="0" err="1">
                <a:ln>
                  <a:noFill/>
                </a:ln>
                <a:solidFill>
                  <a:prstClr val="white"/>
                </a:solidFill>
                <a:effectLst/>
                <a:uLnTx/>
                <a:uFillTx/>
                <a:latin typeface="Arial" pitchFamily="34" charset="0"/>
                <a:ea typeface="Calibri"/>
                <a:cs typeface="Arial" pitchFamily="34" charset="0"/>
              </a:rPr>
              <a:t>құрылысыАқсуаймақ</a:t>
            </a:r>
            <a:r>
              <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Бюджеттік бағдарламаның мақсаты:</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Ақсу қаласының сәулет және қала құрылысы қызметінің тұрақты дамуын қамтамасыз ету.</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Сәулет және қала құрылысы қызметі субъектілерінің қолданыстағы заңнамада белгіленген талаптарды сақтауы.</a:t>
            </a:r>
            <a:br>
              <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2326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659" y="199884"/>
            <a:ext cx="9951394" cy="970155"/>
          </a:xfrm>
        </p:spPr>
        <p:txBody>
          <a:bodyPr/>
          <a:lstStyle/>
          <a:p>
            <a:pPr algn="ctr" rtl="0"/>
            <a:r>
              <a:rPr lang="ru-RU" sz="2800" dirty="0">
                <a:latin typeface="Arial" panose="020B0604020202020204" pitchFamily="34" charset="0"/>
                <a:cs typeface="Arial" panose="020B0604020202020204" pitchFamily="34" charset="0"/>
              </a:rPr>
              <a:t>Мемлекеттік орган жүзеге асыратын бюджеттік бағдарламалар</a:t>
            </a:r>
            <a:endParaRPr lang="ru-RU" sz="3200" dirty="0">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288532316"/>
              </p:ext>
            </p:extLst>
          </p:nvPr>
        </p:nvGraphicFramePr>
        <p:xfrm>
          <a:off x="-2" y="1342239"/>
          <a:ext cx="12192002" cy="2423368"/>
        </p:xfrm>
        <a:graphic>
          <a:graphicData uri="http://schemas.openxmlformats.org/drawingml/2006/table">
            <a:tbl>
              <a:tblPr firstRow="1" bandRow="1">
                <a:tableStyleId>{5C22544A-7EE6-4342-B048-85BDC9FD1C3A}</a:tableStyleId>
              </a:tblPr>
              <a:tblGrid>
                <a:gridCol w="5840363">
                  <a:extLst>
                    <a:ext uri="{9D8B030D-6E8A-4147-A177-3AD203B41FA5}">
                      <a16:colId xmlns:a16="http://schemas.microsoft.com/office/drawing/2014/main" val="2759906187"/>
                    </a:ext>
                  </a:extLst>
                </a:gridCol>
                <a:gridCol w="1011845">
                  <a:extLst>
                    <a:ext uri="{9D8B030D-6E8A-4147-A177-3AD203B41FA5}">
                      <a16:colId xmlns:a16="http://schemas.microsoft.com/office/drawing/2014/main" val="2814276094"/>
                    </a:ext>
                  </a:extLst>
                </a:gridCol>
                <a:gridCol w="1011845">
                  <a:extLst>
                    <a:ext uri="{9D8B030D-6E8A-4147-A177-3AD203B41FA5}">
                      <a16:colId xmlns:a16="http://schemas.microsoft.com/office/drawing/2014/main" val="2022952019"/>
                    </a:ext>
                  </a:extLst>
                </a:gridCol>
                <a:gridCol w="1678390">
                  <a:extLst>
                    <a:ext uri="{9D8B030D-6E8A-4147-A177-3AD203B41FA5}">
                      <a16:colId xmlns:a16="http://schemas.microsoft.com/office/drawing/2014/main" val="315522756"/>
                    </a:ext>
                  </a:extLst>
                </a:gridCol>
                <a:gridCol w="1461455">
                  <a:extLst>
                    <a:ext uri="{9D8B030D-6E8A-4147-A177-3AD203B41FA5}">
                      <a16:colId xmlns:a16="http://schemas.microsoft.com/office/drawing/2014/main" val="1952753865"/>
                    </a:ext>
                  </a:extLst>
                </a:gridCol>
                <a:gridCol w="1188104">
                  <a:extLst>
                    <a:ext uri="{9D8B030D-6E8A-4147-A177-3AD203B41FA5}">
                      <a16:colId xmlns:a16="http://schemas.microsoft.com/office/drawing/2014/main" val="2622163997"/>
                    </a:ext>
                  </a:extLst>
                </a:gridCol>
              </a:tblGrid>
              <a:tr h="375279">
                <a:tc rowSpan="2">
                  <a:txBody>
                    <a:bodyPr/>
                    <a:lstStyle/>
                    <a:p>
                      <a:pPr algn="ctr" rtl="0"/>
                      <a:r>
                        <a:rPr lang="ru-RU" dirty="0">
                          <a:solidFill>
                            <a:schemeClr val="bg1"/>
                          </a:solidFill>
                          <a:latin typeface="Arial" panose="020B0604020202020204" pitchFamily="34" charset="0"/>
                          <a:cs typeface="Arial" panose="020B0604020202020204" pitchFamily="34" charset="0"/>
                        </a:rPr>
                        <a:t>Аты</a:t>
                      </a:r>
                      <a:r>
                        <a:rPr lang="ru-RU" baseline="0" dirty="0">
                          <a:solidFill>
                            <a:schemeClr val="bg1"/>
                          </a:solidFill>
                          <a:latin typeface="Arial" panose="020B0604020202020204" pitchFamily="34" charset="0"/>
                          <a:cs typeface="Arial" panose="020B0604020202020204" pitchFamily="34" charset="0"/>
                        </a:rPr>
                        <a:t>бюджеттік</a:t>
                      </a:r>
                    </a:p>
                    <a:p>
                      <a:pPr algn="ctr" rtl="0"/>
                      <a:r>
                        <a:rPr lang="ru-RU" baseline="0" dirty="0">
                          <a:solidFill>
                            <a:schemeClr val="bg1"/>
                          </a:solidFill>
                          <a:latin typeface="Arial" panose="020B0604020202020204" pitchFamily="34" charset="0"/>
                          <a:cs typeface="Arial" panose="020B0604020202020204" pitchFamily="34" charset="0"/>
                        </a:rPr>
                        <a:t>бағдарламалар 003</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rowSpan="2">
                  <a:txBody>
                    <a:bodyPr/>
                    <a:lstStyle/>
                    <a:p>
                      <a:pPr algn="ctr" rtl="0"/>
                      <a:r>
                        <a:rPr lang="ru-RU" dirty="0">
                          <a:solidFill>
                            <a:schemeClr val="bg1"/>
                          </a:solidFill>
                          <a:latin typeface="Arial" panose="020B0604020202020204" pitchFamily="34" charset="0"/>
                          <a:cs typeface="Arial" panose="020B0604020202020204" pitchFamily="34" charset="0"/>
                        </a:rPr>
                        <a:t>Факт 202</a:t>
                      </a:r>
                      <a:r>
                        <a:rPr lang="en-US" dirty="0">
                          <a:solidFill>
                            <a:schemeClr val="bg1"/>
                          </a:solidFill>
                          <a:latin typeface="Arial" panose="020B0604020202020204" pitchFamily="34" charset="0"/>
                          <a:cs typeface="Arial" panose="020B0604020202020204" pitchFamily="34" charset="0"/>
                        </a:rPr>
                        <a:t>4</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rowSpan="2">
                  <a:txBody>
                    <a:bodyPr/>
                    <a:lstStyle/>
                    <a:p>
                      <a:pPr algn="ctr" rtl="0"/>
                      <a:r>
                        <a:rPr lang="ru-RU" dirty="0">
                          <a:solidFill>
                            <a:schemeClr val="bg1"/>
                          </a:solidFill>
                          <a:latin typeface="Arial" panose="020B0604020202020204" pitchFamily="34" charset="0"/>
                          <a:cs typeface="Arial" panose="020B0604020202020204" pitchFamily="34" charset="0"/>
                        </a:rPr>
                        <a:t>Факт 202</a:t>
                      </a:r>
                      <a:r>
                        <a:rPr lang="en-US" dirty="0">
                          <a:solidFill>
                            <a:schemeClr val="bg1"/>
                          </a:solidFill>
                          <a:latin typeface="Arial" panose="020B0604020202020204" pitchFamily="34" charset="0"/>
                          <a:cs typeface="Arial" panose="020B0604020202020204" pitchFamily="34" charset="0"/>
                        </a:rPr>
                        <a:t>5</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Жоспар</a:t>
                      </a:r>
                    </a:p>
                  </a:txBody>
                  <a:tcPr>
                    <a:solidFill>
                      <a:schemeClr val="accent3">
                        <a:lumMod val="40000"/>
                        <a:lumOff val="60000"/>
                      </a:schemeClr>
                    </a:solidFill>
                  </a:tcPr>
                </a:tc>
                <a:tc hMerge="1">
                  <a:txBody>
                    <a:bodyPr/>
                    <a:lstStyle/>
                    <a:p>
                      <a:pPr algn="l" rtl="0"/>
                      <a:endParaRPr lang="ru-RU" dirty="0">
                        <a:solidFill>
                          <a:schemeClr val="bg1"/>
                        </a:solidFill>
                      </a:endParaRPr>
                    </a:p>
                  </a:txBody>
                  <a:tcPr>
                    <a:solidFill>
                      <a:schemeClr val="accent3">
                        <a:lumMod val="40000"/>
                        <a:lumOff val="60000"/>
                      </a:schemeClr>
                    </a:solidFill>
                  </a:tcPr>
                </a:tc>
                <a:tc hMerge="1">
                  <a:txBody>
                    <a:bodyPr/>
                    <a:lstStyle/>
                    <a:p>
                      <a:pPr algn="l" rtl="0"/>
                      <a:endParaRPr lang="ru-RU" dirty="0">
                        <a:solidFill>
                          <a:schemeClr val="bg1"/>
                        </a:solidFill>
                      </a:endParaRPr>
                    </a:p>
                  </a:txBody>
                  <a:tcPr>
                    <a:solidFill>
                      <a:schemeClr val="accent3">
                        <a:lumMod val="40000"/>
                        <a:lumOff val="60000"/>
                      </a:schemeClr>
                    </a:solidFill>
                  </a:tcPr>
                </a:tc>
                <a:extLst>
                  <a:ext uri="{0D108BD9-81ED-4DB2-BD59-A6C34878D82A}">
                    <a16:rowId xmlns:a16="http://schemas.microsoft.com/office/drawing/2014/main" val="3437435801"/>
                  </a:ext>
                </a:extLst>
              </a:tr>
              <a:tr h="421525">
                <a:tc vMerge="1">
                  <a:txBody>
                    <a:bodyPr/>
                    <a:lstStyle/>
                    <a:p>
                      <a:pPr algn="l" rtl="0"/>
                      <a:endParaRPr lang="ru-RU"/>
                    </a:p>
                  </a:txBody>
                  <a:tcPr/>
                </a:tc>
                <a:tc vMerge="1">
                  <a:txBody>
                    <a:bodyPr/>
                    <a:lstStyle/>
                    <a:p>
                      <a:pPr algn="l" rtl="0"/>
                      <a:endParaRPr lang="ru-RU"/>
                    </a:p>
                  </a:txBody>
                  <a:tcPr/>
                </a:tc>
                <a:tc vMerge="1">
                  <a:txBody>
                    <a:bodyPr/>
                    <a:lstStyle/>
                    <a:p>
                      <a:pPr algn="l" rtl="0"/>
                      <a:endParaRPr lang="ru-RU" dirty="0"/>
                    </a:p>
                  </a:txBody>
                  <a:tcPr/>
                </a:tc>
                <a:tc>
                  <a:txBody>
                    <a:bodyPr/>
                    <a:lstStyle/>
                    <a:p>
                      <a:pPr algn="ctr" rtl="0"/>
                      <a:r>
                        <a:rPr lang="kk-KZ" b="1" dirty="0">
                          <a:latin typeface="Arial" panose="020B0604020202020204" pitchFamily="34" charset="0"/>
                          <a:cs typeface="Arial" panose="020B0604020202020204" pitchFamily="34" charset="0"/>
                        </a:rPr>
                        <a:t>202</a:t>
                      </a:r>
                      <a:r>
                        <a:rPr lang="en-US" b="1" dirty="0">
                          <a:latin typeface="Arial" panose="020B0604020202020204" pitchFamily="34" charset="0"/>
                          <a:cs typeface="Arial" panose="020B0604020202020204" pitchFamily="34" charset="0"/>
                        </a:rPr>
                        <a:t>6</a:t>
                      </a:r>
                      <a:endParaRPr lang="ru-RU" b="1"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rtl="0"/>
                      <a:r>
                        <a:rPr lang="kk-KZ" b="1" dirty="0">
                          <a:solidFill>
                            <a:schemeClr val="bg1"/>
                          </a:solidFill>
                          <a:latin typeface="Arial" panose="020B0604020202020204" pitchFamily="34" charset="0"/>
                          <a:cs typeface="Arial" panose="020B0604020202020204" pitchFamily="34" charset="0"/>
                        </a:rPr>
                        <a:t>202</a:t>
                      </a:r>
                      <a:r>
                        <a:rPr lang="en-US" b="1" dirty="0">
                          <a:solidFill>
                            <a:schemeClr val="bg1"/>
                          </a:solidFill>
                          <a:latin typeface="Arial" panose="020B0604020202020204" pitchFamily="34" charset="0"/>
                          <a:cs typeface="Arial" panose="020B0604020202020204" pitchFamily="34" charset="0"/>
                        </a:rPr>
                        <a:t>7</a:t>
                      </a:r>
                      <a:endParaRPr lang="ru-RU" b="1"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rtl="0"/>
                      <a:r>
                        <a:rPr lang="kk-KZ" b="1" dirty="0">
                          <a:latin typeface="Arial" panose="020B0604020202020204" pitchFamily="34" charset="0"/>
                          <a:cs typeface="Arial" panose="020B0604020202020204" pitchFamily="34" charset="0"/>
                        </a:rPr>
                        <a:t>202</a:t>
                      </a:r>
                      <a:r>
                        <a:rPr lang="en-US" b="1" dirty="0">
                          <a:latin typeface="Arial" panose="020B0604020202020204" pitchFamily="34" charset="0"/>
                          <a:cs typeface="Arial" panose="020B0604020202020204" pitchFamily="34" charset="0"/>
                        </a:rPr>
                        <a:t>8</a:t>
                      </a:r>
                      <a:endParaRPr lang="ru-RU" b="1" dirty="0">
                        <a:latin typeface="Arial" panose="020B0604020202020204" pitchFamily="34" charset="0"/>
                        <a:cs typeface="Arial" panose="020B0604020202020204" pitchFamily="34" charset="0"/>
                      </a:endParaRPr>
                    </a:p>
                  </a:txBody>
                  <a:tcPr>
                    <a:solidFill>
                      <a:schemeClr val="accent3">
                        <a:lumMod val="40000"/>
                        <a:lumOff val="60000"/>
                      </a:schemeClr>
                    </a:solidFill>
                  </a:tcPr>
                </a:tc>
                <a:extLst>
                  <a:ext uri="{0D108BD9-81ED-4DB2-BD59-A6C34878D82A}">
                    <a16:rowId xmlns:a16="http://schemas.microsoft.com/office/drawing/2014/main" val="3473614508"/>
                  </a:ext>
                </a:extLst>
              </a:tr>
              <a:tr h="119096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800" b="1" i="1" dirty="0">
                          <a:solidFill>
                            <a:schemeClr val="bg1">
                              <a:lumMod val="95000"/>
                              <a:lumOff val="5000"/>
                            </a:schemeClr>
                          </a:solidFill>
                          <a:latin typeface="Arial" pitchFamily="34" charset="0"/>
                          <a:ea typeface="Calibri"/>
                          <a:cs typeface="Arial" pitchFamily="34" charset="0"/>
                        </a:rPr>
                        <a:t>Даму</a:t>
                      </a:r>
                      <a:r>
                        <a:rPr lang="ru-RU" sz="1800" b="1" i="1" baseline="0" dirty="0">
                          <a:solidFill>
                            <a:schemeClr val="bg1">
                              <a:lumMod val="95000"/>
                              <a:lumOff val="5000"/>
                            </a:schemeClr>
                          </a:solidFill>
                          <a:latin typeface="Arial" pitchFamily="34" charset="0"/>
                          <a:ea typeface="Calibri"/>
                          <a:cs typeface="Arial" pitchFamily="34" charset="0"/>
                        </a:rPr>
                        <a:t>аудан аумағының қала құрылысының схемалары және елді мекендердің бас жоспарлары</a:t>
                      </a:r>
                      <a:endParaRPr lang="ru-RU" sz="1800" dirty="0">
                        <a:solidFill>
                          <a:schemeClr val="bg1">
                            <a:lumMod val="95000"/>
                            <a:lumOff val="5000"/>
                          </a:schemeClr>
                        </a:solidFill>
                        <a:latin typeface="Arial" pitchFamily="34" charset="0"/>
                        <a:ea typeface="Calibri"/>
                        <a:cs typeface="Arial" pitchFamily="34" charset="0"/>
                      </a:endParaRPr>
                    </a:p>
                    <a:p>
                      <a:pPr algn="l" rtl="0"/>
                      <a:endParaRPr lang="ru-RU" b="1" dirty="0">
                        <a:latin typeface="Arial" panose="020B0604020202020204" pitchFamily="34" charset="0"/>
                        <a:cs typeface="Arial" panose="020B0604020202020204" pitchFamily="34" charset="0"/>
                      </a:endParaRPr>
                    </a:p>
                  </a:txBody>
                  <a:tcPr/>
                </a:tc>
                <a:tc>
                  <a:txBody>
                    <a:bodyPr/>
                    <a:lstStyle/>
                    <a:p>
                      <a:pPr algn="ctr" rtl="0"/>
                      <a:r>
                        <a:rPr lang="ru-RU" b="1" dirty="0">
                          <a:latin typeface="Arial" panose="020B0604020202020204" pitchFamily="34" charset="0"/>
                          <a:cs typeface="Arial" panose="020B0604020202020204" pitchFamily="34" charset="0"/>
                        </a:rPr>
                        <a:t>11,0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46,8</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extLst>
                  <a:ext uri="{0D108BD9-81ED-4DB2-BD59-A6C34878D82A}">
                    <a16:rowId xmlns:a16="http://schemas.microsoft.com/office/drawing/2014/main" val="3231437261"/>
                  </a:ext>
                </a:extLst>
              </a:tr>
              <a:tr h="435597">
                <a:tc>
                  <a:txBody>
                    <a:bodyPr/>
                    <a:lstStyle/>
                    <a:p>
                      <a:pPr algn="l" rtl="0"/>
                      <a:r>
                        <a:rPr lang="ru-RU" i="1" dirty="0">
                          <a:latin typeface="Arial" panose="020B0604020202020204" pitchFamily="34" charset="0"/>
                          <a:cs typeface="Arial" panose="020B0604020202020204" pitchFamily="34" charset="0"/>
                        </a:rPr>
                        <a:t>Жергілікті бюджет есебінен</a:t>
                      </a:r>
                    </a:p>
                  </a:txBody>
                  <a:tcPr/>
                </a:tc>
                <a:tc>
                  <a:txBody>
                    <a:bodyPr/>
                    <a:lstStyle/>
                    <a:p>
                      <a:pPr algn="ctr" rtl="0"/>
                      <a:r>
                        <a:rPr lang="ru-RU" b="1" dirty="0">
                          <a:latin typeface="Arial" panose="020B0604020202020204" pitchFamily="34" charset="0"/>
                          <a:cs typeface="Arial" panose="020B0604020202020204" pitchFamily="34" charset="0"/>
                        </a:rPr>
                        <a:t>11,0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a:latin typeface="Arial" panose="020B0604020202020204" pitchFamily="34" charset="0"/>
                          <a:cs typeface="Arial" panose="020B0604020202020204" pitchFamily="34" charset="0"/>
                        </a:rPr>
                        <a:t>46,</a:t>
                      </a:r>
                      <a:r>
                        <a:rPr lang="ru-RU" b="1" dirty="0">
                          <a:latin typeface="Arial" panose="020B0604020202020204" pitchFamily="34" charset="0"/>
                          <a:cs typeface="Arial" panose="020B0604020202020204" pitchFamily="34" charset="0"/>
                        </a:rPr>
                        <a:t>8</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extLst>
                  <a:ext uri="{0D108BD9-81ED-4DB2-BD59-A6C34878D82A}">
                    <a16:rowId xmlns:a16="http://schemas.microsoft.com/office/drawing/2014/main" val="873031029"/>
                  </a:ext>
                </a:extLst>
              </a:tr>
            </a:tbl>
          </a:graphicData>
        </a:graphic>
      </p:graphicFrame>
      <p:sp>
        <p:nvSpPr>
          <p:cNvPr id="5" name="TextBox 4"/>
          <p:cNvSpPr txBox="1"/>
          <p:nvPr/>
        </p:nvSpPr>
        <p:spPr>
          <a:xfrm>
            <a:off x="11099037" y="702141"/>
            <a:ext cx="17180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Century Gothic" panose="020B0502020202020204"/>
                <a:ea typeface="+mn-ea"/>
                <a:cs typeface="+mn-cs"/>
              </a:rPr>
              <a:t>миллион теңге</a:t>
            </a:r>
          </a:p>
        </p:txBody>
      </p:sp>
      <p:sp>
        <p:nvSpPr>
          <p:cNvPr id="3" name="Прямоугольник 2"/>
          <p:cNvSpPr/>
          <p:nvPr/>
        </p:nvSpPr>
        <p:spPr>
          <a:xfrm>
            <a:off x="-3" y="4218644"/>
            <a:ext cx="12192002" cy="258532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Бюджеттік бағдарламаның мақсаты:</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саласындағы мемлекеттік саясатты жүзеге асыру</a:t>
            </a:r>
            <a:r>
              <a:rPr kumimoji="0" lang="ru-RU" sz="1800" b="1" i="0" u="none" strike="noStrike" kern="1200" cap="none" spc="0" normalizeH="0" baseline="0" noProof="0" dirty="0">
                <a:ln>
                  <a:noFill/>
                </a:ln>
                <a:solidFill>
                  <a:prstClr val="white"/>
                </a:solidFill>
                <a:effectLst/>
                <a:uLnTx/>
                <a:uFillTx/>
                <a:latin typeface="Arial" pitchFamily="34" charset="0"/>
                <a:ea typeface="Calibri"/>
                <a:cs typeface="Arial" pitchFamily="34" charset="0"/>
              </a:rPr>
              <a:t>аумақтағы сәулет және қала </a:t>
            </a:r>
            <a:r>
              <a:rPr kumimoji="0" lang="ru-RU" sz="1800" b="1" i="0" u="none" strike="noStrike" kern="1200" cap="none" spc="0" normalizeH="0" baseline="0" noProof="0" dirty="0" err="1">
                <a:ln>
                  <a:noFill/>
                </a:ln>
                <a:solidFill>
                  <a:prstClr val="white"/>
                </a:solidFill>
                <a:effectLst/>
                <a:uLnTx/>
                <a:uFillTx/>
                <a:latin typeface="Arial" pitchFamily="34" charset="0"/>
                <a:ea typeface="Calibri"/>
                <a:cs typeface="Arial" pitchFamily="34" charset="0"/>
              </a:rPr>
              <a:t>құрылысыАқсуаймақ</a:t>
            </a:r>
            <a: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Бюджеттік бағдарламаның мақсаты:</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Ақсу қаласының сәулет және қала құрылысы қызметінің тұрақты дамуын қамтамасыз ету.</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Сәулет және қала құрылысы қызметі субъектілерінің қолданыстағы заңнамада белгіленген талаптарды сақтауы.</a:t>
            </a:r>
            <a:b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701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659" y="199884"/>
            <a:ext cx="9951394" cy="970155"/>
          </a:xfrm>
        </p:spPr>
        <p:txBody>
          <a:bodyPr/>
          <a:lstStyle/>
          <a:p>
            <a:pPr algn="ctr" rtl="0"/>
            <a:r>
              <a:rPr lang="ru-RU" sz="2800" dirty="0">
                <a:latin typeface="Arial" panose="020B0604020202020204" pitchFamily="34" charset="0"/>
                <a:cs typeface="Arial" panose="020B0604020202020204" pitchFamily="34" charset="0"/>
              </a:rPr>
              <a:t>Мемлекеттік орган жүзеге асыратын бюджеттік бағдарламалар</a:t>
            </a:r>
            <a:endParaRPr lang="ru-RU" sz="3200" dirty="0">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596365744"/>
              </p:ext>
            </p:extLst>
          </p:nvPr>
        </p:nvGraphicFramePr>
        <p:xfrm>
          <a:off x="-2" y="1342239"/>
          <a:ext cx="12192002" cy="2424387"/>
        </p:xfrm>
        <a:graphic>
          <a:graphicData uri="http://schemas.openxmlformats.org/drawingml/2006/table">
            <a:tbl>
              <a:tblPr firstRow="1" bandRow="1">
                <a:tableStyleId>{5C22544A-7EE6-4342-B048-85BDC9FD1C3A}</a:tableStyleId>
              </a:tblPr>
              <a:tblGrid>
                <a:gridCol w="5840363">
                  <a:extLst>
                    <a:ext uri="{9D8B030D-6E8A-4147-A177-3AD203B41FA5}">
                      <a16:colId xmlns:a16="http://schemas.microsoft.com/office/drawing/2014/main" val="2759906187"/>
                    </a:ext>
                  </a:extLst>
                </a:gridCol>
                <a:gridCol w="1011845">
                  <a:extLst>
                    <a:ext uri="{9D8B030D-6E8A-4147-A177-3AD203B41FA5}">
                      <a16:colId xmlns:a16="http://schemas.microsoft.com/office/drawing/2014/main" val="2814276094"/>
                    </a:ext>
                  </a:extLst>
                </a:gridCol>
                <a:gridCol w="1011845">
                  <a:extLst>
                    <a:ext uri="{9D8B030D-6E8A-4147-A177-3AD203B41FA5}">
                      <a16:colId xmlns:a16="http://schemas.microsoft.com/office/drawing/2014/main" val="2022952019"/>
                    </a:ext>
                  </a:extLst>
                </a:gridCol>
                <a:gridCol w="1678390">
                  <a:extLst>
                    <a:ext uri="{9D8B030D-6E8A-4147-A177-3AD203B41FA5}">
                      <a16:colId xmlns:a16="http://schemas.microsoft.com/office/drawing/2014/main" val="315522756"/>
                    </a:ext>
                  </a:extLst>
                </a:gridCol>
                <a:gridCol w="1461455">
                  <a:extLst>
                    <a:ext uri="{9D8B030D-6E8A-4147-A177-3AD203B41FA5}">
                      <a16:colId xmlns:a16="http://schemas.microsoft.com/office/drawing/2014/main" val="1952753865"/>
                    </a:ext>
                  </a:extLst>
                </a:gridCol>
                <a:gridCol w="1188104">
                  <a:extLst>
                    <a:ext uri="{9D8B030D-6E8A-4147-A177-3AD203B41FA5}">
                      <a16:colId xmlns:a16="http://schemas.microsoft.com/office/drawing/2014/main" val="2622163997"/>
                    </a:ext>
                  </a:extLst>
                </a:gridCol>
              </a:tblGrid>
              <a:tr h="375279">
                <a:tc rowSpan="2">
                  <a:txBody>
                    <a:bodyPr/>
                    <a:lstStyle/>
                    <a:p>
                      <a:pPr algn="ctr" rtl="0"/>
                      <a:r>
                        <a:rPr lang="ru-RU" dirty="0">
                          <a:solidFill>
                            <a:schemeClr val="bg1"/>
                          </a:solidFill>
                          <a:latin typeface="Arial" panose="020B0604020202020204" pitchFamily="34" charset="0"/>
                          <a:cs typeface="Arial" panose="020B0604020202020204" pitchFamily="34" charset="0"/>
                        </a:rPr>
                        <a:t>Аты</a:t>
                      </a:r>
                      <a:r>
                        <a:rPr lang="ru-RU" baseline="0" dirty="0">
                          <a:solidFill>
                            <a:schemeClr val="bg1"/>
                          </a:solidFill>
                          <a:latin typeface="Arial" panose="020B0604020202020204" pitchFamily="34" charset="0"/>
                          <a:cs typeface="Arial" panose="020B0604020202020204" pitchFamily="34" charset="0"/>
                        </a:rPr>
                        <a:t>бюджеттік</a:t>
                      </a:r>
                    </a:p>
                    <a:p>
                      <a:pPr algn="ctr" rtl="0"/>
                      <a:r>
                        <a:rPr lang="ru-RU" baseline="0" dirty="0">
                          <a:solidFill>
                            <a:schemeClr val="bg1"/>
                          </a:solidFill>
                          <a:latin typeface="Arial" panose="020B0604020202020204" pitchFamily="34" charset="0"/>
                          <a:cs typeface="Arial" panose="020B0604020202020204" pitchFamily="34" charset="0"/>
                        </a:rPr>
                        <a:t>бағдарламалар 004</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60000"/>
                        <a:lumOff val="40000"/>
                      </a:schemeClr>
                    </a:solidFill>
                  </a:tcPr>
                </a:tc>
                <a:tc rowSpan="2">
                  <a:txBody>
                    <a:bodyPr/>
                    <a:lstStyle/>
                    <a:p>
                      <a:pPr algn="ctr" rtl="0"/>
                      <a:r>
                        <a:rPr lang="ru-RU" dirty="0">
                          <a:solidFill>
                            <a:schemeClr val="bg1"/>
                          </a:solidFill>
                          <a:latin typeface="Arial" panose="020B0604020202020204" pitchFamily="34" charset="0"/>
                          <a:cs typeface="Arial" panose="020B0604020202020204" pitchFamily="34" charset="0"/>
                        </a:rPr>
                        <a:t>Факт 202</a:t>
                      </a:r>
                      <a:r>
                        <a:rPr lang="en-US" dirty="0">
                          <a:solidFill>
                            <a:schemeClr val="bg1"/>
                          </a:solidFill>
                          <a:latin typeface="Arial" panose="020B0604020202020204" pitchFamily="34" charset="0"/>
                          <a:cs typeface="Arial" panose="020B0604020202020204" pitchFamily="34" charset="0"/>
                        </a:rPr>
                        <a:t>4</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rowSpan="2">
                  <a:txBody>
                    <a:bodyPr/>
                    <a:lstStyle/>
                    <a:p>
                      <a:pPr algn="ctr" rtl="0"/>
                      <a:r>
                        <a:rPr lang="ru-RU" dirty="0">
                          <a:solidFill>
                            <a:schemeClr val="bg1"/>
                          </a:solidFill>
                          <a:latin typeface="Arial" panose="020B0604020202020204" pitchFamily="34" charset="0"/>
                          <a:cs typeface="Arial" panose="020B0604020202020204" pitchFamily="34" charset="0"/>
                        </a:rPr>
                        <a:t>Факт 202</a:t>
                      </a:r>
                      <a:r>
                        <a:rPr lang="en-US" dirty="0">
                          <a:solidFill>
                            <a:schemeClr val="bg1"/>
                          </a:solidFill>
                          <a:latin typeface="Arial" panose="020B0604020202020204" pitchFamily="34" charset="0"/>
                          <a:cs typeface="Arial" panose="020B0604020202020204" pitchFamily="34" charset="0"/>
                        </a:rPr>
                        <a:t>5</a:t>
                      </a:r>
                      <a:endParaRPr lang="ru-RU"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Жоспар</a:t>
                      </a:r>
                    </a:p>
                  </a:txBody>
                  <a:tcPr>
                    <a:solidFill>
                      <a:schemeClr val="accent3">
                        <a:lumMod val="40000"/>
                        <a:lumOff val="60000"/>
                      </a:schemeClr>
                    </a:solidFill>
                  </a:tcPr>
                </a:tc>
                <a:tc hMerge="1">
                  <a:txBody>
                    <a:bodyPr/>
                    <a:lstStyle/>
                    <a:p>
                      <a:pPr algn="l" rtl="0"/>
                      <a:endParaRPr lang="ru-RU" dirty="0">
                        <a:solidFill>
                          <a:schemeClr val="bg1"/>
                        </a:solidFill>
                      </a:endParaRPr>
                    </a:p>
                  </a:txBody>
                  <a:tcPr>
                    <a:solidFill>
                      <a:schemeClr val="accent3">
                        <a:lumMod val="40000"/>
                        <a:lumOff val="60000"/>
                      </a:schemeClr>
                    </a:solidFill>
                  </a:tcPr>
                </a:tc>
                <a:tc hMerge="1">
                  <a:txBody>
                    <a:bodyPr/>
                    <a:lstStyle/>
                    <a:p>
                      <a:pPr algn="l" rtl="0"/>
                      <a:endParaRPr lang="ru-RU" dirty="0">
                        <a:solidFill>
                          <a:schemeClr val="bg1"/>
                        </a:solidFill>
                      </a:endParaRPr>
                    </a:p>
                  </a:txBody>
                  <a:tcPr>
                    <a:solidFill>
                      <a:schemeClr val="accent3">
                        <a:lumMod val="40000"/>
                        <a:lumOff val="60000"/>
                      </a:schemeClr>
                    </a:solidFill>
                  </a:tcPr>
                </a:tc>
                <a:extLst>
                  <a:ext uri="{0D108BD9-81ED-4DB2-BD59-A6C34878D82A}">
                    <a16:rowId xmlns:a16="http://schemas.microsoft.com/office/drawing/2014/main" val="3437435801"/>
                  </a:ext>
                </a:extLst>
              </a:tr>
              <a:tr h="407283">
                <a:tc vMerge="1">
                  <a:txBody>
                    <a:bodyPr/>
                    <a:lstStyle/>
                    <a:p>
                      <a:pPr algn="l" rtl="0"/>
                      <a:endParaRPr lang="ru-RU"/>
                    </a:p>
                  </a:txBody>
                  <a:tcPr/>
                </a:tc>
                <a:tc vMerge="1">
                  <a:txBody>
                    <a:bodyPr/>
                    <a:lstStyle/>
                    <a:p>
                      <a:pPr algn="l" rtl="0"/>
                      <a:endParaRPr lang="ru-RU"/>
                    </a:p>
                  </a:txBody>
                  <a:tcPr/>
                </a:tc>
                <a:tc vMerge="1">
                  <a:txBody>
                    <a:bodyPr/>
                    <a:lstStyle/>
                    <a:p>
                      <a:pPr algn="l" rtl="0"/>
                      <a:endParaRPr lang="ru-RU" dirty="0"/>
                    </a:p>
                  </a:txBody>
                  <a:tcPr/>
                </a:tc>
                <a:tc>
                  <a:txBody>
                    <a:bodyPr/>
                    <a:lstStyle/>
                    <a:p>
                      <a:pPr algn="ctr" rtl="0"/>
                      <a:r>
                        <a:rPr lang="kk-KZ" b="1" dirty="0">
                          <a:latin typeface="Arial" panose="020B0604020202020204" pitchFamily="34" charset="0"/>
                          <a:cs typeface="Arial" panose="020B0604020202020204" pitchFamily="34" charset="0"/>
                        </a:rPr>
                        <a:t>202</a:t>
                      </a:r>
                      <a:r>
                        <a:rPr lang="en-US" b="1" dirty="0">
                          <a:latin typeface="Arial" panose="020B0604020202020204" pitchFamily="34" charset="0"/>
                          <a:cs typeface="Arial" panose="020B0604020202020204" pitchFamily="34" charset="0"/>
                        </a:rPr>
                        <a:t>6</a:t>
                      </a:r>
                      <a:endParaRPr lang="ru-RU" b="1" dirty="0">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rtl="0"/>
                      <a:r>
                        <a:rPr lang="kk-KZ" b="1" dirty="0">
                          <a:solidFill>
                            <a:schemeClr val="bg1"/>
                          </a:solidFill>
                          <a:latin typeface="Arial" panose="020B0604020202020204" pitchFamily="34" charset="0"/>
                          <a:cs typeface="Arial" panose="020B0604020202020204" pitchFamily="34" charset="0"/>
                        </a:rPr>
                        <a:t>202</a:t>
                      </a:r>
                      <a:r>
                        <a:rPr lang="en-US" b="1" dirty="0">
                          <a:solidFill>
                            <a:schemeClr val="bg1"/>
                          </a:solidFill>
                          <a:latin typeface="Arial" panose="020B0604020202020204" pitchFamily="34" charset="0"/>
                          <a:cs typeface="Arial" panose="020B0604020202020204" pitchFamily="34" charset="0"/>
                        </a:rPr>
                        <a:t>7</a:t>
                      </a:r>
                      <a:endParaRPr lang="ru-RU" b="1" dirty="0">
                        <a:solidFill>
                          <a:schemeClr val="bg1"/>
                        </a:solidFill>
                        <a:latin typeface="Arial" panose="020B0604020202020204" pitchFamily="34" charset="0"/>
                        <a:cs typeface="Arial" panose="020B0604020202020204" pitchFamily="34" charset="0"/>
                      </a:endParaRPr>
                    </a:p>
                  </a:txBody>
                  <a:tcPr>
                    <a:solidFill>
                      <a:schemeClr val="accent3">
                        <a:lumMod val="40000"/>
                        <a:lumOff val="60000"/>
                      </a:schemeClr>
                    </a:solidFill>
                  </a:tcPr>
                </a:tc>
                <a:tc>
                  <a:txBody>
                    <a:bodyPr/>
                    <a:lstStyle/>
                    <a:p>
                      <a:pPr algn="ctr" rtl="0"/>
                      <a:r>
                        <a:rPr lang="kk-KZ" b="1" dirty="0">
                          <a:latin typeface="Arial" panose="020B0604020202020204" pitchFamily="34" charset="0"/>
                          <a:cs typeface="Arial" panose="020B0604020202020204" pitchFamily="34" charset="0"/>
                        </a:rPr>
                        <a:t>202</a:t>
                      </a:r>
                      <a:r>
                        <a:rPr lang="en-US" b="1">
                          <a:latin typeface="Arial" panose="020B0604020202020204" pitchFamily="34" charset="0"/>
                          <a:cs typeface="Arial" panose="020B0604020202020204" pitchFamily="34" charset="0"/>
                        </a:rPr>
                        <a:t>8</a:t>
                      </a:r>
                      <a:endParaRPr lang="ru-RU" b="1" dirty="0">
                        <a:latin typeface="Arial" panose="020B0604020202020204" pitchFamily="34" charset="0"/>
                        <a:cs typeface="Arial" panose="020B0604020202020204" pitchFamily="34" charset="0"/>
                      </a:endParaRPr>
                    </a:p>
                  </a:txBody>
                  <a:tcPr>
                    <a:solidFill>
                      <a:schemeClr val="accent3">
                        <a:lumMod val="40000"/>
                        <a:lumOff val="60000"/>
                      </a:schemeClr>
                    </a:solidFill>
                  </a:tcPr>
                </a:tc>
                <a:extLst>
                  <a:ext uri="{0D108BD9-81ED-4DB2-BD59-A6C34878D82A}">
                    <a16:rowId xmlns:a16="http://schemas.microsoft.com/office/drawing/2014/main" val="3473614508"/>
                  </a:ext>
                </a:extLst>
              </a:tr>
              <a:tr h="120622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800" b="1" u="sng" kern="1200" dirty="0">
                          <a:solidFill>
                            <a:schemeClr val="dk1"/>
                          </a:solidFill>
                          <a:latin typeface="+mn-lt"/>
                          <a:ea typeface="+mn-ea"/>
                          <a:cs typeface="+mn-cs"/>
                        </a:rPr>
                        <a:t>Мемлекеттік мекеменің күрделі шығындары</a:t>
                      </a:r>
                      <a:endParaRPr lang="ru-RU" sz="1800" dirty="0">
                        <a:solidFill>
                          <a:schemeClr val="bg1">
                            <a:lumMod val="95000"/>
                            <a:lumOff val="5000"/>
                          </a:schemeClr>
                        </a:solidFill>
                        <a:latin typeface="Arial" pitchFamily="34" charset="0"/>
                        <a:ea typeface="Calibri"/>
                        <a:cs typeface="Arial" pitchFamily="34" charset="0"/>
                      </a:endParaRPr>
                    </a:p>
                    <a:p>
                      <a:pPr algn="l" rtl="0"/>
                      <a:endParaRPr lang="ru-RU" b="1" dirty="0">
                        <a:latin typeface="Arial" panose="020B0604020202020204" pitchFamily="34" charset="0"/>
                        <a:cs typeface="Arial" panose="020B0604020202020204" pitchFamily="34" charset="0"/>
                      </a:endParaRPr>
                    </a:p>
                  </a:txBody>
                  <a:tcPr/>
                </a:tc>
                <a:tc>
                  <a:txBody>
                    <a:bodyPr/>
                    <a:lstStyle/>
                    <a:p>
                      <a:pPr algn="ctr" rtl="0"/>
                      <a:r>
                        <a:rPr lang="en-US" b="1" dirty="0">
                          <a:latin typeface="Arial" panose="020B0604020202020204" pitchFamily="34" charset="0"/>
                          <a:cs typeface="Arial" panose="020B0604020202020204" pitchFamily="34" charset="0"/>
                        </a:rPr>
                        <a:t>0</a:t>
                      </a:r>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a:latin typeface="Arial" panose="020B0604020202020204" pitchFamily="34" charset="0"/>
                          <a:cs typeface="Arial" panose="020B0604020202020204" pitchFamily="34" charset="0"/>
                        </a:rPr>
                        <a:t>0,8</a:t>
                      </a:r>
                      <a:endParaRPr lang="ru-RU" b="1" dirty="0">
                        <a:latin typeface="Arial" panose="020B0604020202020204" pitchFamily="34" charset="0"/>
                        <a:cs typeface="Arial" panose="020B0604020202020204" pitchFamily="34" charset="0"/>
                      </a:endParaRP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extLst>
                  <a:ext uri="{0D108BD9-81ED-4DB2-BD59-A6C34878D82A}">
                    <a16:rowId xmlns:a16="http://schemas.microsoft.com/office/drawing/2014/main" val="3231437261"/>
                  </a:ext>
                </a:extLst>
              </a:tr>
              <a:tr h="435597">
                <a:tc>
                  <a:txBody>
                    <a:bodyPr/>
                    <a:lstStyle/>
                    <a:p>
                      <a:pPr algn="l" rtl="0"/>
                      <a:r>
                        <a:rPr lang="ru-RU" i="1" dirty="0">
                          <a:latin typeface="Arial" panose="020B0604020202020204" pitchFamily="34" charset="0"/>
                          <a:cs typeface="Arial" panose="020B0604020202020204" pitchFamily="34" charset="0"/>
                        </a:rPr>
                        <a:t>Жергілікті бюджет есебінен</a:t>
                      </a:r>
                    </a:p>
                  </a:txBody>
                  <a:tcPr/>
                </a:tc>
                <a:tc>
                  <a:txBody>
                    <a:bodyPr/>
                    <a:lstStyle/>
                    <a:p>
                      <a:pPr algn="ctr" rtl="0"/>
                      <a:r>
                        <a:rPr lang="en-US" b="1" dirty="0">
                          <a:latin typeface="Arial" panose="020B0604020202020204" pitchFamily="34" charset="0"/>
                          <a:cs typeface="Arial" panose="020B0604020202020204" pitchFamily="34" charset="0"/>
                        </a:rPr>
                        <a:t>0</a:t>
                      </a:r>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tc>
                  <a:txBody>
                    <a:bodyPr/>
                    <a:lstStyle/>
                    <a:p>
                      <a:pPr algn="ctr" rtl="0"/>
                      <a:r>
                        <a:rPr lang="ru-RU" b="1" dirty="0">
                          <a:latin typeface="Arial" panose="020B0604020202020204" pitchFamily="34" charset="0"/>
                          <a:cs typeface="Arial" panose="020B0604020202020204" pitchFamily="34" charset="0"/>
                        </a:rPr>
                        <a:t>0</a:t>
                      </a:r>
                    </a:p>
                  </a:txBody>
                  <a:tcPr/>
                </a:tc>
                <a:extLst>
                  <a:ext uri="{0D108BD9-81ED-4DB2-BD59-A6C34878D82A}">
                    <a16:rowId xmlns:a16="http://schemas.microsoft.com/office/drawing/2014/main" val="873031029"/>
                  </a:ext>
                </a:extLst>
              </a:tr>
            </a:tbl>
          </a:graphicData>
        </a:graphic>
      </p:graphicFrame>
      <p:sp>
        <p:nvSpPr>
          <p:cNvPr id="5" name="TextBox 4"/>
          <p:cNvSpPr txBox="1"/>
          <p:nvPr/>
        </p:nvSpPr>
        <p:spPr>
          <a:xfrm>
            <a:off x="11070853" y="739268"/>
            <a:ext cx="17180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Century Gothic" panose="020B0502020202020204"/>
                <a:ea typeface="+mn-ea"/>
                <a:cs typeface="+mn-cs"/>
              </a:rPr>
              <a:t>миллион теңге</a:t>
            </a:r>
          </a:p>
        </p:txBody>
      </p:sp>
      <p:sp>
        <p:nvSpPr>
          <p:cNvPr id="3" name="Прямоугольник 2"/>
          <p:cNvSpPr/>
          <p:nvPr/>
        </p:nvSpPr>
        <p:spPr>
          <a:xfrm>
            <a:off x="-3" y="4218644"/>
            <a:ext cx="12192002" cy="230832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Бюджеттік бағдарламаның мақсаты:</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ru-RU" sz="1800" b="1" i="0" u="sng" strike="noStrike" kern="1200" cap="none" spc="0" normalizeH="0" baseline="0" noProof="0" dirty="0">
                <a:ln>
                  <a:noFill/>
                </a:ln>
                <a:solidFill>
                  <a:prstClr val="white"/>
                </a:solidFill>
                <a:effectLst/>
                <a:uLnTx/>
                <a:uFillTx/>
                <a:latin typeface="Century Gothic"/>
                <a:ea typeface="+mn-ea"/>
                <a:cs typeface="+mn-cs"/>
              </a:rPr>
              <a:t>Сәулет және қала құрылысы бөлімінің мамандарына жақсырақ жұмыс жағдайын жасау</a:t>
            </a:r>
            <a:r>
              <a:rPr kumimoji="0" lang="ru-RU" sz="1800" b="0" i="0" u="none" strike="noStrike" kern="1200" cap="none" spc="0" normalizeH="0" baseline="0" noProof="0" dirty="0">
                <a:ln>
                  <a:noFill/>
                </a:ln>
                <a:solidFill>
                  <a:prstClr val="white"/>
                </a:solidFill>
                <a:effectLst/>
                <a:uLnTx/>
                <a:uFillTx/>
                <a:latin typeface="Century Gothic"/>
                <a:ea typeface="+mn-ea"/>
                <a:cs typeface="+mn-cs"/>
              </a:rPr>
              <a:t>, О</a:t>
            </a:r>
            <a:r>
              <a:rPr kumimoji="0" lang="ru-RU" sz="1800" b="1" i="0" u="sng" strike="noStrike" kern="1200" cap="none" spc="0" normalizeH="0" baseline="0" noProof="0" dirty="0">
                <a:ln>
                  <a:noFill/>
                </a:ln>
                <a:solidFill>
                  <a:prstClr val="white"/>
                </a:solidFill>
                <a:effectLst/>
                <a:uLnTx/>
                <a:uFillTx/>
                <a:latin typeface="Century Gothic"/>
                <a:ea typeface="+mn-ea"/>
                <a:cs typeface="+mn-cs"/>
              </a:rPr>
              <a:t>бюджеттік бағдарламалар әкімшісі бөлімінің қызметін қамтамасыз ету және материалдық-техникалық базасын нығайту, оған жүктелген функцияларды барынша тиімді орындауға қол жеткізу үшін мемлекеттік қызметшілердің біліктілігін арттыру</a:t>
            </a:r>
            <a: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ru-RU"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08352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Ион">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38</TotalTime>
  <Words>567</Words>
  <Application>Microsoft Office PowerPoint</Application>
  <PresentationFormat>Широкоэкранный</PresentationFormat>
  <Paragraphs>99</Paragraphs>
  <Slides>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6</vt:i4>
      </vt:variant>
    </vt:vector>
  </HeadingPairs>
  <TitlesOfParts>
    <vt:vector size="11" baseType="lpstr">
      <vt:lpstr>Arial</vt:lpstr>
      <vt:lpstr>Century Gothic</vt:lpstr>
      <vt:lpstr>Wingdings 3</vt:lpstr>
      <vt:lpstr>Ион</vt:lpstr>
      <vt:lpstr>1_Ион</vt:lpstr>
      <vt:lpstr>«Ақсу қаласының сәулет және қала құрылысы бөлімі» ММ  азаматтық бюджеті</vt:lpstr>
      <vt:lpstr>СІЗДІҢ НАЗАРЫҢЫЗҒА "АҚСУ ҚАЛАСЫНЫҢ сәулет және қала құрылысы " ММ АЗАМАТТЫҚ БЮДЖЕТІ БЕРІЛДІ, ОНДА ҚАЛАНЫҢ ҚАРЖЫ БӨЛІМІ БЮДЖЕТІНІҢ НЕГІЗГІ КӨРСЕТКІШТЕРІ ТУРАЛЫ АҚПАРАТ БАР.  АҚСУ ҚАЛАЛЫҚ МӘСЛИХАТЫНЫҢ (VII САЙЛАНҒАҢ XXXI СЕССИЯСЫ) 2026 ЖЫЛҒЫ 27 ТАМЫЗДАН "АҚСУ ҚАЛАЛЫҚ ӘСЛИХАТЫНЫҢ 2025 ЖЫЛҒЫ 17 ЖЕЛТОҚСАНДАҒЫ" АҚСУ ҚАЛАСЫНЫҢ 2026-2028 ЖЫЛДАРҒА АРНАЛҒАН БЮДЖЕТІ ТУРАЛЫ "№290/53 ШЕШІМІНЕ ӨЗГЕРІСТЕР ЕНГІЗУ ТУРАЛЫ" ШЕШІМІНЕҢ БЕКІТІЛГЕН. </vt:lpstr>
      <vt:lpstr>- заңда белгiленген тәртiппен бекiтiлген қаланың бас жоспарын, заңда белгiленген тәртiппен қаланың ықпал ету аймағына жатқызылған шектес аумақтар үшiн қала құрылысының кешендi схемасын (аудандық жоспарлау жобасын) iске асыру жөнiндегi қызметтi үйлестiру; - әзірлеуді ұйымдастыру және қалаға бекітуге ұсынумәслихатқаланың бас жоспарының жобасы, қала шекаралары мен қала маңы аймағының шекараларын, сондай-ақ ведомстволық бағынысты әкімшілік аудандар мен серік елді мекендердің шекараларын белгілеу және өзгерту жобалары, қала құрылысын дамытудың кешенді схемалары; - тиісті органға бекітуге ұсыныс дайындаумәслихатқала құрылысы құжаттамасы, сондай-ақ қала аумағын абаттандыру және инженерлік қамтамасыз ету ережелері; - қалаға енгізу үшін құжаттарды дайындаумәслихаттұрғын үй қорын, тұрғын үй-азаматтық мақсаттағы басқа да ғимараттар мен құрылыстарды, инженерлік коммуникацияларды, тарих және мәдениет ескерткіштерін, жергілікті маңызы бар мемлекеттік табиғи-қорық қоры объектілерін сақтау және күтіп-ұстау қағидаларын белгілеу жөніндегі ұсыныстар; - қала тұрғындарын жоспарланған даму немесе басқа қала құрылысы өзгерістері туралы хабардар ету; - белгiленген тәртiппен мемлекеттiк қала құрылысы кадастрының дерекқорына енгiзу үшiн ақпаратты және (немесе) ақпаратты ұсыну;   </vt:lpstr>
      <vt:lpstr>Мемлекеттік орган жүзеге асыратын бюджеттік бағдарламалар</vt:lpstr>
      <vt:lpstr>Мемлекеттік орган жүзеге асыратын бюджеттік бағдарламалар</vt:lpstr>
      <vt:lpstr>Мемлекеттік орган жүзеге асыратын бюджеттік бағдарламалар</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Гражданский бюджет                               ГУ «Отдел экономики и бюджетного планирования              города Аксу»</dc:title>
  <dc:creator>Lunara</dc:creator>
  <cp:lastModifiedBy>Admin</cp:lastModifiedBy>
  <cp:revision>55</cp:revision>
  <dcterms:created xsi:type="dcterms:W3CDTF">2019-11-13T03:03:00Z</dcterms:created>
  <dcterms:modified xsi:type="dcterms:W3CDTF">2026-09-10T08:07:48Z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CD60F357A6504570B6B7D96AABA578C2_13</vt:lpwstr>
  </property>
  <property fmtid="{D5CDD505-2E9C-101B-9397-08002B2CF9AE}" pid="3" name="KSOProductBuildVer">
    <vt:lpwstr>1049-12.2.0.13431</vt:lpwstr>
  </property>
</Properties>
</file>