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8" r:id="rId4"/>
    <p:sldId id="257" r:id="rId5"/>
    <p:sldId id="260" r:id="rId6"/>
    <p:sldId id="261" r:id="rId7"/>
    <p:sldId id="264" r:id="rId8"/>
    <p:sldId id="263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/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/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/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  <a:p>
            <a:pPr lvl="1" eaLnBrk="1" latinLnBrk="0" hangingPunct="1"/>
            <a:r>
              <a:rPr kumimoji="0" lang="ru-RU"/>
              <a:t>Второй уровень</a:t>
            </a:r>
            <a:endParaRPr kumimoji="0" lang="ru-RU"/>
          </a:p>
          <a:p>
            <a:pPr lvl="2" eaLnBrk="1" latinLnBrk="0" hangingPunct="1"/>
            <a:r>
              <a:rPr kumimoji="0" lang="ru-RU"/>
              <a:t>Третий уровень</a:t>
            </a:r>
            <a:endParaRPr kumimoji="0" lang="ru-RU"/>
          </a:p>
          <a:p>
            <a:pPr lvl="3" eaLnBrk="1" latinLnBrk="0" hangingPunct="1"/>
            <a:r>
              <a:rPr kumimoji="0" lang="ru-RU"/>
              <a:t>Четвертый уровень</a:t>
            </a:r>
            <a:endParaRPr kumimoji="0" lang="ru-RU"/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417429E-0C0F-4BE0-860F-3F0BDE795A03}" type="datetimeFigureOut">
              <a:rPr lang="ru-RU" smtClean="0"/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20C8158-5FA8-4837-A245-DFA3DD37FB7D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37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630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5905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 panose="020B0604020202020204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490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345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 panose="020B0604020202020204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530" indent="-182880" algn="l" rtl="0" eaLnBrk="1" latinLnBrk="0" hangingPunct="1">
        <a:spcBef>
          <a:spcPct val="20000"/>
        </a:spcBef>
        <a:buClr>
          <a:schemeClr val="accent5"/>
        </a:buClr>
        <a:buFont typeface="Arial" panose="020B0604020202020204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 panose="020B0604020202020204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950" indent="-182880" algn="l" rtl="0" eaLnBrk="1" latinLnBrk="0" hangingPunct="1">
        <a:spcBef>
          <a:spcPct val="20000"/>
        </a:spcBef>
        <a:buClr>
          <a:schemeClr val="accent6"/>
        </a:buClr>
        <a:buFont typeface="Arial" panose="020B0604020202020204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 panose="020B0604020202020204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hyperlink" Target="https://www.onlinedoctranslator.com/en/?utm_source=onlinedoctranslator&amp;utm_medium=pptx&amp;utm_campaign=attribution" TargetMode="Externa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23028" y="2650798"/>
            <a:ext cx="5794131" cy="3411414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«Тұрғын үй және коммуналдық шаруашылық департаменті» мемлекеттік мекемесі,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 ТАСЫМАЛЫ ЖӘНЕ ЖОЛДАР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АҚМУ» 2026-2028 жж.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(мақұлданған)</a:t>
            </a:r>
            <a:br>
              <a:rPr lang="ru-RU" sz="2800" i="1" dirty="0"/>
            </a:br>
            <a:endParaRPr lang="ru-RU" sz="2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61884" y="5715000"/>
            <a:ext cx="52753" cy="76200"/>
          </a:xfrm>
        </p:spPr>
        <p:txBody>
          <a:bodyPr>
            <a:normAutofit fontScale="25000" lnSpcReduction="20000"/>
          </a:bodyPr>
          <a:lstStyle/>
          <a:p>
            <a:pPr algn="l" rtl="0"/>
            <a:endParaRPr lang="ru-RU" dirty="0"/>
          </a:p>
        </p:txBody>
      </p:sp>
      <p:pic>
        <p:nvPicPr>
          <p:cNvPr id="4" name="Picture 26" descr="&amp;Kcy;&amp;acy;&amp;rcy;&amp;tcy;&amp;icy;&amp;ncy;&amp;kcy;&amp;icy; &amp;pcy;&amp;ocy; &amp;zcy;&amp;acy;&amp;pcy;&amp;rcy;&amp;ocy;&amp;scy;&amp;ucy; &amp;acy;&amp;kcy;&amp;scy;&amp;ucy; &amp;fcy;&amp;ocy;&amp;tcy;&amp;ocy; &amp;gcy;&amp;ocy;&amp;rcy;&amp;ocy;&amp;dcy;&amp;acy;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0832" y="1154113"/>
            <a:ext cx="4517282" cy="4378570"/>
          </a:xfrm>
          <a:prstGeom prst="rect">
            <a:avLst/>
          </a:prstGeom>
          <a:noFill/>
        </p:spPr>
      </p:pic>
      <p:pic>
        <p:nvPicPr>
          <p:cNvPr id="5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63177" y="167053"/>
            <a:ext cx="2310851" cy="2179331"/>
          </a:xfrm>
          <a:prstGeom prst="rect">
            <a:avLst/>
          </a:prstGeom>
          <a:noFill/>
        </p:spPr>
      </p:pic>
      <p:sp>
        <p:nvSpPr>
          <p:cNvPr id="100010001" name="ODT_ATTR_LBL_SHAPE"/>
          <p:cNvSpPr txBox="1"/>
          <p:nvPr/>
        </p:nvSpPr>
        <p:spPr>
          <a:xfrm>
            <a:off x="0" y="0"/>
            <a:ext cx="5000000" cy="276999"/>
          </a:xfrm>
          <a:prstGeom prst="rect">
            <a:avLst/>
          </a:prstGeom>
          <a:solidFill>
            <a:srgbClr val="FAFAFA"/>
          </a:solidFill>
        </p:spPr>
        <p:txBody>
          <a:bodyPr wrap="none" lIns="288000">
            <a:spAutoFit/>
          </a:bodyPr>
          <a:lstStyle/>
          <a:p>
            <a:pPr rtl="0"/>
            <a:r>
              <a:rPr lang="en-US" sz="1000" dirty="0">
                <a:solidFill>
                  <a:srgbClr val="0F2B46"/>
                </a:solidFill>
                <a:effectLst/>
                <a:latin typeface="Roboto" panose="02000000000000000000" pitchFamily="2" charset="0"/>
              </a:rPr>
              <a:t>Translated from Russian to Kazakh - </a:t>
            </a:r>
            <a:r>
              <a:rPr lang="en-US" sz="1000" u="sng" dirty="0">
                <a:solidFill>
                  <a:srgbClr val="0F2B46"/>
                </a:solidFill>
                <a:effectLst/>
                <a:latin typeface="Roboto" panose="02000000000000000000" pitchFamily="2" charset="0"/>
                <a:hlinkClick r:id="rId3" tooltip="Doc Translator - www.onlinedoctranslator.com"/>
              </a:rPr>
              <a:t>www.onlinedoctranslator.com</a:t>
            </a:r>
            <a:endParaRPr lang="en-US" sz="1000" dirty="0"/>
          </a:p>
        </p:txBody>
      </p:sp>
      <p:pic>
        <p:nvPicPr>
          <p:cNvPr id="1000100002" name="ODT_ATTR_LBL_LOGO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54" y="624254"/>
            <a:ext cx="8607668" cy="1143000"/>
          </a:xfrm>
        </p:spPr>
        <p:txBody>
          <a:bodyPr>
            <a:normAutofit/>
          </a:bodyPr>
          <a:lstStyle/>
          <a:p>
            <a:pPr algn="ctr" rtl="0"/>
            <a:r>
              <a:rPr lang="en-US" i="1" dirty="0"/>
              <a:t>Құрметті қала тұрғындары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3823" y="2303585"/>
            <a:ext cx="9680330" cy="3930161"/>
          </a:xfrm>
        </p:spPr>
        <p:txBody>
          <a:bodyPr>
            <a:noAutofit/>
          </a:bodyPr>
          <a:lstStyle/>
          <a:p>
            <a:pPr lvl="1" algn="ctr" rtl="0"/>
            <a:r>
              <a:rPr lang="en-US" sz="2000" dirty="0">
                <a:solidFill>
                  <a:schemeClr val="bg1"/>
                </a:solidFill>
              </a:rPr>
              <a:t>Назарларыңызға Азаматтық бюджетті ұсынамыз</a:t>
            </a:r>
            <a:endParaRPr lang="en-US" sz="2000" dirty="0">
              <a:solidFill>
                <a:schemeClr val="bg1"/>
              </a:solidFill>
            </a:endParaRPr>
          </a:p>
          <a:p>
            <a:pPr lvl="1" algn="ctr" rtl="0"/>
            <a:r>
              <a:rPr lang="en-US" sz="2000" dirty="0">
                <a:solidFill>
                  <a:schemeClr val="bg1"/>
                </a:solidFill>
              </a:rPr>
              <a:t>Мемлекеттік университет</a:t>
            </a:r>
            <a:r>
              <a:rPr lang="ru-RU" sz="2000" dirty="0">
                <a:solidFill>
                  <a:schemeClr val="bg1"/>
                </a:solidFill>
              </a:rPr>
              <a:t>Ақсу қаласының Тұрғын үй-коммуналдық шаруашылық, жолаушылар көлігі және автомобиль жолдары бөлімі 2026-2028 жылдарға арналған</a:t>
            </a:r>
            <a:endParaRPr lang="ru-RU" sz="2000" dirty="0">
              <a:solidFill>
                <a:schemeClr val="bg1"/>
              </a:solidFill>
            </a:endParaRPr>
          </a:p>
          <a:p>
            <a:pPr lvl="1" algn="ctr" rtl="0"/>
            <a:r>
              <a:rPr lang="en-US" sz="2000" dirty="0">
                <a:solidFill>
                  <a:schemeClr val="bg1"/>
                </a:solidFill>
              </a:rPr>
              <a:t> Ақсу қалалық мәслихатының 202</a:t>
            </a:r>
            <a:r>
              <a:rPr lang="ru-RU" altLang="en-US" sz="2000" dirty="0">
                <a:solidFill>
                  <a:schemeClr val="bg1"/>
                </a:solidFill>
              </a:rPr>
              <a:t>6 </a:t>
            </a:r>
            <a:r>
              <a:rPr lang="en-US" sz="2000" dirty="0">
                <a:solidFill>
                  <a:schemeClr val="bg1"/>
                </a:solidFill>
              </a:rPr>
              <a:t>жылғы </a:t>
            </a:r>
            <a:r>
              <a:rPr lang="" altLang="en-US" sz="2000" dirty="0">
                <a:solidFill>
                  <a:schemeClr val="bg1"/>
                </a:solidFill>
              </a:rPr>
              <a:t>27</a:t>
            </a:r>
            <a:r>
              <a:rPr lang="ru-RU" altLang="en-US" sz="2000" dirty="0">
                <a:solidFill>
                  <a:schemeClr val="bg1"/>
                </a:solidFill>
              </a:rPr>
              <a:t> </a:t>
            </a:r>
            <a:r>
              <a:rPr lang="" altLang="ru-RU" sz="2000" dirty="0">
                <a:solidFill>
                  <a:schemeClr val="bg1"/>
                </a:solidFill>
              </a:rPr>
              <a:t>тамыздағы</a:t>
            </a:r>
            <a:r>
              <a:rPr lang="en-US" sz="2000" dirty="0">
                <a:solidFill>
                  <a:schemeClr val="bg1"/>
                </a:solidFill>
              </a:rPr>
              <a:t> №</a:t>
            </a:r>
            <a:r>
              <a:rPr lang="" altLang="en-US" sz="2000" dirty="0">
                <a:solidFill>
                  <a:schemeClr val="bg1"/>
                </a:solidFill>
              </a:rPr>
              <a:t>290/53</a:t>
            </a:r>
            <a:r>
              <a:rPr lang="en-US" sz="2000" dirty="0">
                <a:solidFill>
                  <a:schemeClr val="bg1"/>
                </a:solidFill>
              </a:rPr>
              <a:t> «Ақсу қаласының 2026-2028 жылдарға арналған бюджеті туралы» шешімімен бекітілді.</a:t>
            </a:r>
            <a:endParaRPr lang="en-US" sz="2000" dirty="0">
              <a:solidFill>
                <a:schemeClr val="bg1"/>
              </a:solidFill>
            </a:endParaRPr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r>
              <a:rPr lang="en-US" sz="2000" dirty="0"/>
              <a:t>"</a:t>
            </a:r>
            <a:r>
              <a:rPr lang="ru-RU" sz="2000" dirty="0"/>
              <a:t>Ақсу қаласының 2025-2027 жылдарға арналған бюджеті туралы</a:t>
            </a:r>
            <a:r>
              <a:rPr lang="en-US" sz="2000" dirty="0"/>
              <a:t>«</a:t>
            </a:r>
            <a:r>
              <a:rPr lang="ru-RU" sz="2000" dirty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2154116"/>
            <a:ext cx="5540743" cy="3840284"/>
          </a:xfrm>
        </p:spPr>
        <p:txBody>
          <a:bodyPr>
            <a:normAutofit/>
          </a:bodyPr>
          <a:lstStyle/>
          <a:p>
            <a:pPr algn="l" rtl="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 ету мақсатында мемлекеттік саясатты іске асыру</a:t>
            </a:r>
            <a:b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 үй-коммуналдық шаруашылықтың жұмыс істеуі және дамуы,</a:t>
            </a:r>
            <a:b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 көлігі және қалалық жолдар</a:t>
            </a:r>
            <a:r>
              <a:rPr lang="ru-RU" sz="22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9541242" cy="1055077"/>
          </a:xfrm>
          <a:noFill/>
        </p:spPr>
        <p:txBody>
          <a:bodyPr>
            <a:noAutofit/>
          </a:bodyPr>
          <a:lstStyle/>
          <a:p>
            <a:pPr algn="ctr" rtl="0"/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06307" y="2938289"/>
            <a:ext cx="5345723" cy="1903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АҚСУ ҚАЛАСЫНДА ЖОЛ ҚАУІПСІЗДІГІН ҚАМТАМАСЫЗ ЕТУ, ИНФРАҚҰРЫЛЫМДЫ, ӨМІР САПАСЫН ЖАҚСАРТУ, ЖОЛДАРДЫ САҚТАУ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/>
          <p:nvPr/>
        </p:nvSpPr>
        <p:spPr>
          <a:xfrm>
            <a:off x="8596330" y="500042"/>
            <a:ext cx="164307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rtl="0"/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664" y="620689"/>
            <a:ext cx="4698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453455" y="0"/>
            <a:ext cx="1934287" cy="164305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84638" y="1571612"/>
            <a:ext cx="11166231" cy="529375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қайта құру, жөндеу және техникалық қызмет көрсету жұмыстарын ұйымдастырады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маңызы бар жалпыға ортақ пайдаланылатын автомобиль жолдары, көшелер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 заңнамасына сәйкес есеп айырысулар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мемлекеттік сатып алулар және концессиялар туралы;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жалпы маңызы бар аймақтық автомобиль жолдарының желісін басқарады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пайдалану, елді мекендердің көшелері;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орналасқан жолдар мен жол кәсіпорындарын басқарады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 коммуналдық меншігі;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жұмыстарды орындау кезінде мемлекеттік бақылауды жүзеге асырады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автомобиль жолдарын қайта жаңарту, жөндеу және күтіп ұстау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пайдалану құндылықтары, қаладағы және басқа да елді мекендердегі көшелер;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жылу электр станцияларындағы технологиялық бұзушылықтарды тергеп-тексеру жүргізеді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 (негізгі, блокішілік);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жылу желілерінің (магистральдық,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 ішіндегі);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дайындық сертификаттарын береді</a:t>
            </a:r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өндіру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тасымалдаушы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орнатылған электр қуаты бар ұйымдар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қуаты 5 МВт немесе одан аз, 5 МВт-тан астам немесе орнатылған жылулық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сағатына 100 Гкал және одан жоғары қуаттылығымен, сондай-ақ оның балансында бар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істеуге арналған 35 кВ және одан төмен кернеулі, 110 кВ және одан жоғары электр желілері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күзгі-қысқы жағдайлар;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энергия үнемдеу және жақсарту жұмыстарын жүргізеді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тиімділігі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 деңгейінде;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өз құзыреті шегінде мемлекеттік саясатты жүзеге асырады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үнемдеу және жақсарту саласында</a:t>
            </a:r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тиімділігі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өз құзыреті шегінде мониторингті жүзеге асырады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үкіметтің энергия тұтыну стандарттарын сақтауы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мекемелер, сондай-ақ саябақ пен көшені жаңғыртуды қамтамасыз етеді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үнемдейтін шамдарды пайдалануды ескере отырып жарықтандыру;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11) құрамында сынап бар энергия үнемдейтін құрылғыларды жоюды ұйымдастырады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 пайдаланған шамдар;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тұрақты қалалық (ауылдық), қала маңындағы іс-шараларды ұйымдастырады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 мен багажды тасымалдауды жүзеге асырады, олардың бағыттарын бекітеді, ұйымдастырады және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 қызмет көрсету құқығына тендерлер өткізеді және кестелерді бекітеді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 бойынша қозғалыс;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13) тұрақты қалалық (ауылдық) маршруттардың тізілімін жүргізеді,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 маңындағы және ауданішілік автомобиль тасымалы және багаж;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14) тасымалдаушылардың шығындарын субсидиялайды, егер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 деңгейде әлеуметтік маңызы бар жолаушылар тасымалын енгізу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(ауылдық), қала маңындағы байланыс;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3046" y="2936631"/>
            <a:ext cx="10034954" cy="1916723"/>
          </a:xfrm>
        </p:spPr>
        <p:txBody>
          <a:bodyPr numCol="2">
            <a:noAutofit/>
          </a:bodyPr>
          <a:lstStyle/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15) жеке кәсіпкерлер мен заңды тұлғалардың тізілімін жүргізеді;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 басталғаны туралы хабарлама ұсынған тұлғалар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такси жүргізушісі;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16) жақсарту және сыртқы дизайн мәселелерін шешеді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орындар;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17) әзірлейді және қалалық мәслихаттың бекітуіне ұсынады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қалдықтардың пайда болуы мен жиналу стандарттары;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18) әзірлейді және қалалық мәслихаттың бекітуіне ұсынады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қалдықтарды жинауға, шығаруға, көмуге және жоюға арналған тарифтер;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19) өңдеу саласындағы мемлекеттік саясатты іске асырады;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қалдықтар;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20) сумен жабдықтау нысандарын, тазарту қондырғыларын қайта жаңартуды жүзеге асырады,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 жүйелері, кәріз, жылу және электр желілері,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 коммуналдық меншігінде орналасқан;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21) елді мекендерді санитарлық тазалау саласындағы жұмысты ұйымдастырады;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22) жерлеу орындары мен жерлеу орындарын күтіп ұстауды қамтамасыз етеді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тамырсыз;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23) нысандарды күтіп ұстау және оларға қызмет көрсету жұмыстарын ұйымдастырады;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 елді мекендерінің көшелерін жарықтандыру;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24) елді мекендерді абаттандыру және көгалдандыру жұмыстарын ұйымдастырады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 нүктелер;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25) сумен жабдықтауды, санитарияны қамтамасыз етуге ықпал етеді,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 мекендерді жылумен жабдықтау, электр қуатымен жабдықтау және телефон байланысы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 нүктелер;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26) топырақ жұмыстарын өндіруге рұқсат беру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арқылы жасыл кеңістіктерді бұзу (қайта отырғызу) жұмыстары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 лицензиялау жүйесі;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27) сыртқы (көрнекі) жарнаманы орналастыруға рұқсат беру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бойындағы тұрақты жарнама орналастыру орындарында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және аудандық маңызы бар жалпыға ортақ пайдаланылатын автомобиль жолдары;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28) әкімшілік құқық бұзушылық туралы істерді қарайды,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«Әкімшілік құқық бұзушылықтар туралы» Қазақстан Республикасының Кодексінде көзделген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 бұзушылықтар»;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29) өз өкілеттіктері шегінде басқа да функцияларды жүзеге асырады;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қолданыстағы заңнамасында көзделген.</a:t>
            </a:r>
            <a:endParaRPr lang="ru-RU" sz="105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664" y="573906"/>
            <a:ext cx="4698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596331" y="1"/>
            <a:ext cx="1862849" cy="1719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13" y="357166"/>
            <a:ext cx="8465635" cy="1728192"/>
          </a:xfrm>
        </p:spPr>
        <p:txBody>
          <a:bodyPr>
            <a:normAutofit/>
          </a:bodyPr>
          <a:lstStyle/>
          <a:p>
            <a:pPr algn="l" rtl="0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3" y="116632"/>
            <a:ext cx="1779587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16" y="0"/>
            <a:ext cx="2089032" cy="192880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90111" y="1940943"/>
          <a:ext cx="10546954" cy="4577708"/>
        </p:xfrm>
        <a:graphic>
          <a:graphicData uri="http://schemas.openxmlformats.org/drawingml/2006/table">
            <a:tbl>
              <a:tblPr/>
              <a:tblGrid>
                <a:gridCol w="4157825"/>
                <a:gridCol w="1111763"/>
                <a:gridCol w="1479012"/>
                <a:gridCol w="1759868"/>
                <a:gridCol w="2038486"/>
              </a:tblGrid>
              <a:tr h="241108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Бюджеттік бағдарламаның атауы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202-ші факт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Бекітілді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108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89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Тұрғын үй-коммуналдық шаруашылық, жолаушылар көлігі және автомобиль жолдары саласындағы жергілікті деңгейде мемлекеттік саясатты іске асыру қызметтері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339 449.0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458 142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393 500.0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тұрғын үй қорын сақтауды ұйымдастыру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25 556.0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65 000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004 Қауіпсіздік</a:t>
                      </a: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азаматтардың жекелеген санаттары үшін тұрғын үй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34 000</a:t>
                      </a: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40 000,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 Сумен жабдықтау және канализация жүйелерін пайдалану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48 152.0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3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013</a:t>
                      </a:r>
                      <a:r>
                        <a:rPr lang="en-US" sz="14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мекеменің капиталдық шығындары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16 719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Елді мекендердегі көшелерді жарықтандыру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  <a:r>
                        <a:rPr lang="ru-RU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540 501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016 Елді мекендерді санитарлық тазарту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206 250.0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70 525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260 000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5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017 Жерлеу орындарын күтіп ұстау және баспанасыздарды жерлеу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/>
          <p:nvPr/>
        </p:nvSpPr>
        <p:spPr>
          <a:xfrm>
            <a:off x="8596330" y="500042"/>
            <a:ext cx="164307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rtl="0"/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7" name="Подзаголовок 2"/>
          <p:cNvSpPr txBox="1"/>
          <p:nvPr/>
        </p:nvSpPr>
        <p:spPr>
          <a:xfrm>
            <a:off x="5072750" y="885096"/>
            <a:ext cx="3000396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 rtl="0">
              <a:spcBef>
                <a:spcPct val="20000"/>
              </a:spcBef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64830" y="2420888"/>
            <a:ext cx="48116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ru-RU" sz="3200" dirty="0"/>
          </a:p>
          <a:p>
            <a:pPr algn="l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348" y="0"/>
            <a:ext cx="7176290" cy="1026543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960650" y="0"/>
            <a:ext cx="2089032" cy="1928802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7804" y="739840"/>
          <a:ext cx="11145328" cy="5816235"/>
        </p:xfrm>
        <a:graphic>
          <a:graphicData uri="http://schemas.openxmlformats.org/drawingml/2006/table">
            <a:tbl>
              <a:tblPr/>
              <a:tblGrid>
                <a:gridCol w="4718649"/>
                <a:gridCol w="1656272"/>
                <a:gridCol w="1500996"/>
                <a:gridCol w="1552754"/>
                <a:gridCol w="1716657"/>
              </a:tblGrid>
              <a:tr h="4074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018 Елді мекендерді абаттандыру және көгалдандыру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513 374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439 069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1 526 213.0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1 526 031.0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85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 Елді мекендерде жол қауіпсіздігін қамтамасыз ету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9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022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 инфрақұрылымын дамыту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826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 Автожолдардың жұмыс істеуін қамтамасыз ету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1 292 400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sz="1400" b="0" i="0" u="none" strike="noStrike" baseline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20 571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1 704 000.0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35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026 Жұмысты ұйымдастыру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аудандарға тиесілі жылу желілері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04 529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85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037 Әлеуметтік маңызы бар қалалық (ауылдық) жолаушылар тасымалын субсидиялау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қала маңы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590 000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79 573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984 019.0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8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045 Аудандық жолдар мен елді мекендердің көшелерін күрделі және орташа жөндеу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7273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74 308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051 Басым жобаларды іске асыру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көлік инфрақұрылымы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570 353.0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0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065 Қалыптасу немесе ұлғаю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заңды тұлғалардың жарғылық капиталы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315 292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20 081</a:t>
                      </a:r>
                      <a:endParaRPr lang="en-US" alt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83">
                <a:tc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067 Ведомстволық бағынысты мекемелердің күрделі шығындары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 және ұйымдар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31 320,0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22 787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068 Әлеуметтік желі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өкілді органдардың шешімі бойынша азаматтардың жекелеген санаттарын қалалық қоғамдық көлікте (таксиден басқа) жеңілдікпен, тегін жүру түрінде қолдау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163 637.0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130 437.0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136 959,0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143 807.0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948" y="125912"/>
            <a:ext cx="8534400" cy="693597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endParaRPr lang="ru-RU" dirty="0"/>
          </a:p>
        </p:txBody>
      </p:sp>
      <p:pic>
        <p:nvPicPr>
          <p:cNvPr id="3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859124" y="0"/>
            <a:ext cx="2089032" cy="1928802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12211" y="731726"/>
          <a:ext cx="9860992" cy="3540718"/>
        </p:xfrm>
        <a:graphic>
          <a:graphicData uri="http://schemas.openxmlformats.org/drawingml/2006/table">
            <a:tbl>
              <a:tblPr/>
              <a:tblGrid>
                <a:gridCol w="3961253"/>
                <a:gridCol w="1144426"/>
                <a:gridCol w="1802005"/>
                <a:gridCol w="1476654"/>
                <a:gridCol w="1476654"/>
              </a:tblGrid>
              <a:tr h="536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083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АҚ-ға бюджеттік несие беру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"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Тұрғын үй құрылыс жинақ банкі «Отбасы банкі» алдын ала және аралық тұрғын үй несиелерін беру үшін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«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89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048 Қалалар мен елді мекендерді дамыту және абаттандыру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113 Мақсат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жергілікті бюджеттерден ағымдағы трансферттер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775 476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altLang="en-US" sz="14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627 772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3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032 үшін</a:t>
                      </a:r>
                      <a:r>
                        <a:rPr lang="ru-RU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Қазақстан Республикасының Ұлттық қорынан нысаналы аударым шоты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91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028 үшін</a:t>
                      </a:r>
                      <a:r>
                        <a:rPr lang="en-US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Бірге</a:t>
                      </a:r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төрт трансфет</a:t>
                      </a:r>
                      <a:r>
                        <a:rPr lang="en-US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облыстық бюджеттен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375 438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4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015</a:t>
                      </a:r>
                      <a:r>
                        <a:rPr lang="ru-RU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жергілікті бюджет қаражаты есебінен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algn="l" rtl="0" fontAlgn="t"/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400 387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0</TotalTime>
  <Words>7607</Words>
  <Application>WPS Presentation</Application>
  <PresentationFormat>Широкоэкранный</PresentationFormat>
  <Paragraphs>385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Wingdings 2</vt:lpstr>
      <vt:lpstr>Arial</vt:lpstr>
      <vt:lpstr>Times New Roman</vt:lpstr>
      <vt:lpstr>Roboto</vt:lpstr>
      <vt:lpstr>Calibri</vt:lpstr>
      <vt:lpstr>Times New Roman</vt:lpstr>
      <vt:lpstr>Franklin Gothic Book</vt:lpstr>
      <vt:lpstr>Microsoft YaHei</vt:lpstr>
      <vt:lpstr>Arial Unicode MS</vt:lpstr>
      <vt:lpstr>Техническая</vt:lpstr>
      <vt:lpstr>АЗАМАТТЫҚ БЮДЖЕТ «Тұрғын үй және коммуналдық шаруашылық департаменті» мемлекеттік мекемесі, ЖОЛАУШЫЛАР ТАСЫМАЛЫ ЖӘНЕ ЖОЛДАРҚАЛАЛАРАҚМУ» 2026-2028 жж.(мақұлданған) </vt:lpstr>
      <vt:lpstr>Құрметті қала тұрғындары</vt:lpstr>
      <vt:lpstr>қамтамасыз ету мақсатында мемлекеттік саясатты іске асыру тұрғын үй-коммуналдық шаруашылықтың жұмыс істеуі және дамуы, жолаушылар көлігі және қалалық жолдар.  </vt:lpstr>
      <vt:lpstr>PowerPoint 演示文稿</vt:lpstr>
      <vt:lpstr>PowerPoint 演示文稿</vt:lpstr>
      <vt:lpstr>АЗАМАТТЫҚ БЮДЖЕТ</vt:lpstr>
      <vt:lpstr>АЗАМАТТЫҚ БЮДЖЕТ</vt:lpstr>
      <vt:lpstr>АЗАМАТТЫҚ БЮДЖЕТ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«АҚСУ ҚАЛАСЫНЫҢ ТҰРҒЫН ҮЙ- КОММУНАЛДЫҚ  ШАРУАШЫЛЫҒЫ, ЖОЛАУШЫЛАР КӨЛІГІ ЖӘНЕ АВТОМОБИЛЬ ЖОЛДАРЫ БӨЛІМІ» ММ-НІҢ АЗАМАТТЫҚ БЮДЖЕТІ 2024-2026 жж.                                         (жоба)</dc:title>
  <dc:creator>aksu jkh</dc:creator>
  <cp:lastModifiedBy>Арай Сарсенбекова</cp:lastModifiedBy>
  <cp:revision>67</cp:revision>
  <dcterms:created xsi:type="dcterms:W3CDTF">2023-12-28T05:59:00Z</dcterms:created>
  <dcterms:modified xsi:type="dcterms:W3CDTF">2026-09-10T03:49:22Z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CFACE75AABD942A2AD74FF540E0238A4_12</vt:lpwstr>
  </property>
</Properties>
</file>