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50" r:id="rId1"/>
  </p:sldMasterIdLst>
  <p:sldIdLst>
    <p:sldId id="256" r:id="rId2"/>
    <p:sldId id="257" r:id="rId3"/>
    <p:sldId id="258" r:id="rId4"/>
    <p:sldId id="259" r:id="rId5"/>
    <p:sldId id="271" r:id="rId6"/>
    <p:sldId id="273" r:id="rId7"/>
    <p:sldId id="274" r:id="rId8"/>
    <p:sldId id="260" r:id="rId9"/>
    <p:sldId id="261" r:id="rId10"/>
    <p:sldId id="262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6858000" type="screen4x3"/>
  <p:notesSz cx="9799638" cy="673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24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Жалпы сипаттағы трансферттер түсімі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1697361</c:v>
                </c:pt>
                <c:pt idx="1">
                  <c:v>4108922</c:v>
                </c:pt>
                <c:pt idx="2">
                  <c:v>3800264</c:v>
                </c:pt>
                <c:pt idx="3">
                  <c:v>3374838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30-4743-977B-671FF6CEC3A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Ағымдағы және нысаналы даму трансферттері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13747409</c:v>
                </c:pt>
                <c:pt idx="1">
                  <c:v>6330562</c:v>
                </c:pt>
                <c:pt idx="2">
                  <c:v>5107399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130-4743-977B-671FF6CEC3A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Өзіндік кірістер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4541117</c:v>
                </c:pt>
                <c:pt idx="1">
                  <c:v>8370094</c:v>
                </c:pt>
                <c:pt idx="2">
                  <c:v>6843777</c:v>
                </c:pt>
                <c:pt idx="3">
                  <c:v>7527926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130-4743-977B-671FF6CEC3A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91197824"/>
        <c:axId val="91199360"/>
      </c:barChart>
      <c:catAx>
        <c:axId val="91197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1199360"/>
        <c:crosses val="autoZero"/>
        <c:auto val="1"/>
        <c:lblAlgn val="ctr"/>
        <c:lblOffset val="100"/>
        <c:noMultiLvlLbl val="0"/>
      </c:catAx>
      <c:valAx>
        <c:axId val="911993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119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620747649262314E-2"/>
          <c:y val="6.8586046676597859E-2"/>
          <c:w val="0.63931325331906363"/>
          <c:h val="0.8796121515216003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Қаржы көлемі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Лист1!$A$2:$A$17</c:f>
              <c:strCache>
                <c:ptCount val="16"/>
                <c:pt idx="0">
                  <c:v>Жалпы сипаттағы мемлекеттік қызметтер</c:v>
                </c:pt>
                <c:pt idx="1">
                  <c:v>Қорғаныс</c:v>
                </c:pt>
                <c:pt idx="2">
                  <c:v>Қоғамдық тәртіп, қауіпсіздік, қылмыстық-атқару қызметі</c:v>
                </c:pt>
                <c:pt idx="3">
                  <c:v>Әлеуметтiк көмек және әлеуметтiк қамсыздандыру</c:v>
                </c:pt>
                <c:pt idx="4">
                  <c:v>Тұрғын үй-коммуналдық шаруашылық</c:v>
                </c:pt>
                <c:pt idx="5">
                  <c:v>Мәдениет, спорт, туризм және ақпараттық кеңістік</c:v>
                </c:pt>
                <c:pt idx="6">
                  <c:v>Отын-энергетика кешенi және жер қойнауын пайдалану</c:v>
                </c:pt>
                <c:pt idx="7">
                  <c:v>Ауылшаруашылығы, жер қатынастары</c:v>
                </c:pt>
                <c:pt idx="8">
                  <c:v>Өнеркәсіп, сәулет, қала құрылысы және құрылыс қызметі</c:v>
                </c:pt>
                <c:pt idx="9">
                  <c:v>Көлік және коммуникация</c:v>
                </c:pt>
                <c:pt idx="10">
                  <c:v>Басқалар</c:v>
                </c:pt>
                <c:pt idx="11">
                  <c:v>Борышқа қызмет көрсету</c:v>
                </c:pt>
                <c:pt idx="12">
                  <c:v>Трансферттер</c:v>
                </c:pt>
                <c:pt idx="13">
                  <c:v>Бюджеттік кредиттер</c:v>
                </c:pt>
                <c:pt idx="14">
                  <c:v>Қарызды өтеу</c:v>
                </c:pt>
                <c:pt idx="15">
                  <c:v>Бюджет қаражатының пайдаланатын қалдықтары</c:v>
                </c:pt>
              </c:strCache>
            </c:strRef>
          </c:cat>
          <c:val>
            <c:numRef>
              <c:f>Лист1!$B$2:$B$17</c:f>
              <c:numCache>
                <c:formatCode>#,##0.0</c:formatCode>
                <c:ptCount val="16"/>
                <c:pt idx="0">
                  <c:v>868.64599999999996</c:v>
                </c:pt>
                <c:pt idx="1">
                  <c:v>158.13399999999999</c:v>
                </c:pt>
                <c:pt idx="2">
                  <c:v>27.76</c:v>
                </c:pt>
                <c:pt idx="3">
                  <c:v>2889.3389999999999</c:v>
                </c:pt>
                <c:pt idx="4">
                  <c:v>2832.0770000000002</c:v>
                </c:pt>
                <c:pt idx="5">
                  <c:v>2649.9560000000001</c:v>
                </c:pt>
                <c:pt idx="6">
                  <c:v>2996.683</c:v>
                </c:pt>
                <c:pt idx="7">
                  <c:v>74.527000000000001</c:v>
                </c:pt>
                <c:pt idx="8">
                  <c:v>132.762</c:v>
                </c:pt>
                <c:pt idx="9">
                  <c:v>1741.2380000000001</c:v>
                </c:pt>
                <c:pt idx="10">
                  <c:v>3589.9679999999998</c:v>
                </c:pt>
                <c:pt idx="11">
                  <c:v>25.167999999999999</c:v>
                </c:pt>
                <c:pt idx="12">
                  <c:v>754.49099999999999</c:v>
                </c:pt>
                <c:pt idx="13">
                  <c:v>17.3</c:v>
                </c:pt>
                <c:pt idx="14">
                  <c:v>1794.374</c:v>
                </c:pt>
                <c:pt idx="15">
                  <c:v>640.33799999999997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59-4C39-AD98-49721D15DF8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71735608898402259"/>
          <c:y val="2.6651769880116336E-2"/>
          <c:w val="0.26271628061055474"/>
          <c:h val="0.94595800524934381"/>
        </c:manualLayout>
      </c:layout>
      <c:overlay val="0"/>
      <c:txPr>
        <a:bodyPr/>
        <a:lstStyle/>
        <a:p>
          <a:pPr>
            <a:defRPr sz="90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38100" cap="flat" cmpd="sng" algn="ctr">
      <a:solidFill>
        <a:schemeClr val="accent2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066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098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303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332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820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758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998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714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646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375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605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08138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2496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999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859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7997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9351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36867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8951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0591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42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2989421"/>
            <a:ext cx="7065645" cy="222945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kk-KZ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Кентау қаласының </a:t>
            </a:r>
            <a:r>
              <a:rPr sz="3600" spc="-25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kk-KZ" sz="3600" spc="-2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sz="3600" spc="-25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-202</a:t>
            </a:r>
            <a:r>
              <a:rPr lang="kk-KZ" sz="3600" spc="-2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3600" spc="-25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spc="-104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sz="3600" spc="-24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</a:p>
          <a:p>
            <a:pPr marL="1270" algn="ctr">
              <a:lnSpc>
                <a:spcPct val="100000"/>
              </a:lnSpc>
            </a:pPr>
            <a:r>
              <a:rPr sz="3600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sz="3600" spc="-4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spc="-35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r>
              <a:rPr lang="kk-KZ" sz="3600" spc="-3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kk-KZ" sz="3600" spc="-3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3600" b="0" i="1" spc="-35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(нақтылау </a:t>
            </a:r>
            <a:r>
              <a:rPr lang="kk-KZ" sz="3600" b="0" i="1" spc="-3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сатысы)</a:t>
            </a:r>
            <a:endParaRPr sz="3600" b="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7723" y="44196"/>
            <a:ext cx="9047987" cy="6734554"/>
            <a:chOff x="77723" y="44196"/>
            <a:chExt cx="9047987" cy="673455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723" y="6551674"/>
              <a:ext cx="4799076" cy="2270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6635" y="6531862"/>
              <a:ext cx="4799075" cy="2270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6635" y="44196"/>
              <a:ext cx="4799075" cy="2270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723" y="44196"/>
              <a:ext cx="4799076" cy="227075"/>
            </a:xfrm>
            <a:prstGeom prst="rect">
              <a:avLst/>
            </a:prstGeom>
          </p:spPr>
        </p:pic>
      </p:grpSp>
      <p:pic>
        <p:nvPicPr>
          <p:cNvPr id="9" name="Picture 2">
            <a:extLst>
              <a:ext uri="{FF2B5EF4-FFF2-40B4-BE49-F238E27FC236}">
                <a16:creationId xmlns:a16="http://schemas.microsoft.com/office/drawing/2014/main" id="{147027CA-6CE2-43FF-8589-C0A5D60101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324" y="507410"/>
            <a:ext cx="4724400" cy="211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03910" y="1168400"/>
            <a:ext cx="8217534" cy="2534796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 marR="5080" indent="640080" algn="just">
              <a:lnSpc>
                <a:spcPct val="81300"/>
              </a:lnSpc>
              <a:spcBef>
                <a:spcPts val="550"/>
              </a:spcBef>
            </a:pP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Сіздердің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 err="1">
                <a:latin typeface="Arial" panose="020B0604020202020204" pitchFamily="34" charset="0"/>
                <a:cs typeface="Arial" panose="020B0604020202020204" pitchFamily="34" charset="0"/>
              </a:rPr>
              <a:t>назарларыңызға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kk-KZ" sz="2000" spc="-1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sz="20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-202</a:t>
            </a:r>
            <a:r>
              <a:rPr lang="kk-KZ" sz="2000" spc="-1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арналған </a:t>
            </a:r>
            <a:r>
              <a:rPr sz="2000" spc="-4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 err="1"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 err="1">
                <a:latin typeface="Arial" panose="020B0604020202020204" pitchFamily="34" charset="0"/>
                <a:cs typeface="Arial" panose="020B0604020202020204" pitchFamily="34" charset="0"/>
              </a:rPr>
              <a:t>бюджет</a:t>
            </a:r>
            <a:r>
              <a:rPr lang="kk-KZ"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000" i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(нақтылау </a:t>
            </a:r>
            <a:r>
              <a:rPr lang="kk-KZ" sz="2000" i="1" spc="-20" dirty="0">
                <a:latin typeface="Arial" panose="020B0604020202020204" pitchFamily="34" charset="0"/>
                <a:cs typeface="Arial" panose="020B0604020202020204" pitchFamily="34" charset="0"/>
              </a:rPr>
              <a:t>сатысы)</a:t>
            </a:r>
            <a:r>
              <a:rPr sz="2000" i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ұсынылып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отыр,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 err="1">
                <a:latin typeface="Arial" panose="020B0604020202020204" pitchFamily="34" charset="0"/>
                <a:cs typeface="Arial" panose="020B0604020202020204" pitchFamily="34" charset="0"/>
              </a:rPr>
              <a:t>онда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000" spc="-25" dirty="0">
                <a:latin typeface="Arial" panose="020B0604020202020204" pitchFamily="34" charset="0"/>
                <a:cs typeface="Arial" panose="020B0604020202020204" pitchFamily="34" charset="0"/>
              </a:rPr>
              <a:t>қала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бюджетінің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негізгі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көрсеткіштері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 err="1">
                <a:latin typeface="Arial" panose="020B0604020202020204" pitchFamily="34" charset="0"/>
                <a:cs typeface="Arial" panose="020B0604020202020204" pitchFamily="34" charset="0"/>
              </a:rPr>
              <a:t>мен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5" dirty="0" err="1">
                <a:latin typeface="Arial" panose="020B0604020202020204" pitchFamily="34" charset="0"/>
                <a:cs typeface="Arial" panose="020B0604020202020204" pitchFamily="34" charset="0"/>
              </a:rPr>
              <a:t>бюджет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 err="1">
                <a:latin typeface="Arial" panose="020B0604020202020204" pitchFamily="34" charset="0"/>
                <a:cs typeface="Arial" panose="020B0604020202020204" pitchFamily="34" charset="0"/>
              </a:rPr>
              <a:t>шығында</a:t>
            </a:r>
            <a:r>
              <a:rPr lang="kk-KZ" sz="2000" spc="-5" dirty="0">
                <a:latin typeface="Arial" panose="020B0604020202020204" pitchFamily="34" charset="0"/>
                <a:cs typeface="Arial" panose="020B0604020202020204" pitchFamily="34" charset="0"/>
              </a:rPr>
              <a:t>рының</a:t>
            </a:r>
            <a:r>
              <a:rPr sz="2000" spc="4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бағыты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sz="20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оның</a:t>
            </a:r>
            <a:r>
              <a:rPr sz="20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параметрлерінің</a:t>
            </a:r>
            <a:r>
              <a:rPr sz="2000" spc="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құрылу</a:t>
            </a:r>
            <a:r>
              <a:rPr sz="20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ақпарат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көрсетілген.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6205">
              <a:lnSpc>
                <a:spcPct val="100000"/>
              </a:lnSpc>
              <a:spcBef>
                <a:spcPts val="5"/>
              </a:spcBef>
            </a:pP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Аталған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құжат</a:t>
            </a:r>
            <a:r>
              <a:rPr sz="20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келесідей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бөлімнен</a:t>
            </a:r>
            <a:r>
              <a:rPr sz="20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тұрады: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12700" indent="43815">
              <a:lnSpc>
                <a:spcPts val="1920"/>
              </a:lnSpc>
              <a:spcBef>
                <a:spcPts val="459"/>
              </a:spcBef>
              <a:tabLst>
                <a:tab pos="596265" algn="l"/>
                <a:tab pos="2161540" algn="l"/>
                <a:tab pos="5822950" algn="l"/>
                <a:tab pos="7482840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kk-KZ" sz="2000" i="1" dirty="0">
                <a:latin typeface="Arial" panose="020B0604020202020204" pitchFamily="34" charset="0"/>
                <a:cs typeface="Arial" panose="020B0604020202020204" pitchFamily="34" charset="0"/>
              </a:rPr>
              <a:t>қаланың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000" i="1" spc="-5" dirty="0">
                <a:latin typeface="Arial" panose="020B0604020202020204" pitchFamily="34" charset="0"/>
                <a:cs typeface="Arial" panose="020B0604020202020204" pitchFamily="34" charset="0"/>
              </a:rPr>
              <a:t>ә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ле</a:t>
            </a:r>
            <a:r>
              <a:rPr sz="2000" i="1" spc="-45" dirty="0"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sz="2000" i="1" spc="1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000" i="1" spc="-5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000" i="1" spc="5" dirty="0">
                <a:latin typeface="Arial" panose="020B0604020202020204" pitchFamily="34" charset="0"/>
                <a:cs typeface="Arial" panose="020B0604020202020204" pitchFamily="34" charset="0"/>
              </a:rPr>
              <a:t>ті</a:t>
            </a:r>
            <a:r>
              <a:rPr sz="2000" i="1" spc="-45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2000" i="1" spc="-1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э</a:t>
            </a:r>
            <a:r>
              <a:rPr sz="2000" i="1" spc="-25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2000" i="1" spc="5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sz="2000" i="1" spc="-10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ми</a:t>
            </a:r>
            <a:r>
              <a:rPr sz="2000" i="1" spc="-35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алық	</a:t>
            </a:r>
            <a:r>
              <a:rPr sz="2000" i="1" spc="-15" dirty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амуын</a:t>
            </a:r>
            <a:r>
              <a:rPr sz="2000" i="1" spc="-10" dirty="0">
                <a:latin typeface="Arial" panose="020B0604020202020204" pitchFamily="34" charset="0"/>
                <a:cs typeface="Arial" panose="020B0604020202020204" pitchFamily="34" charset="0"/>
              </a:rPr>
              <a:t>ы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ң	нег</a:t>
            </a:r>
            <a:r>
              <a:rPr sz="2000" i="1" spc="-10" dirty="0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sz="2000" i="1" spc="-5" dirty="0">
                <a:latin typeface="Arial" panose="020B0604020202020204" pitchFamily="34" charset="0"/>
                <a:cs typeface="Arial" panose="020B0604020202020204" pitchFamily="34" charset="0"/>
              </a:rPr>
              <a:t>згі  көрсеткіштері;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6055" indent="-146685">
              <a:lnSpc>
                <a:spcPct val="100000"/>
              </a:lnSpc>
              <a:spcBef>
                <a:spcPts val="20"/>
              </a:spcBef>
              <a:buChar char="-"/>
              <a:tabLst>
                <a:tab pos="186690" algn="l"/>
              </a:tabLst>
            </a:pPr>
            <a:r>
              <a:rPr lang="kk-KZ" sz="2000" i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     қаланың</a:t>
            </a:r>
            <a:r>
              <a:rPr sz="2000" i="1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i="1" spc="-10" dirty="0">
                <a:latin typeface="Arial" panose="020B0604020202020204" pitchFamily="34" charset="0"/>
                <a:cs typeface="Arial" panose="020B0604020202020204" pitchFamily="34" charset="0"/>
              </a:rPr>
              <a:t>бюджетке</a:t>
            </a:r>
            <a:r>
              <a:rPr sz="2000" i="1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i="1" spc="-5" dirty="0">
                <a:latin typeface="Arial" panose="020B0604020202020204" pitchFamily="34" charset="0"/>
                <a:cs typeface="Arial" panose="020B0604020202020204" pitchFamily="34" charset="0"/>
              </a:rPr>
              <a:t>түсетін</a:t>
            </a:r>
            <a:r>
              <a:rPr sz="2000" i="1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i="1" spc="-5" dirty="0">
                <a:latin typeface="Arial" panose="020B0604020202020204" pitchFamily="34" charset="0"/>
                <a:cs typeface="Arial" panose="020B0604020202020204" pitchFamily="34" charset="0"/>
              </a:rPr>
              <a:t>түсімдер</a:t>
            </a:r>
            <a:r>
              <a:rPr sz="2000" i="1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i="1" spc="-5" dirty="0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i="1" spc="-5" dirty="0" err="1">
                <a:latin typeface="Arial" panose="020B0604020202020204" pitchFamily="34" charset="0"/>
                <a:cs typeface="Arial" panose="020B0604020202020204" pitchFamily="34" charset="0"/>
              </a:rPr>
              <a:t>шығындар</a:t>
            </a:r>
            <a:r>
              <a:rPr sz="2000" i="1" spc="-5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96542" y="170767"/>
            <a:ext cx="550799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 err="1">
                <a:latin typeface="Arial" panose="020B0604020202020204" pitchFamily="34" charset="0"/>
                <a:cs typeface="Arial" panose="020B0604020202020204" pitchFamily="34" charset="0"/>
              </a:rPr>
              <a:t>Құрметті</a:t>
            </a:r>
            <a:r>
              <a:rPr sz="28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800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ТҰРҒЫНДАР</a:t>
            </a:r>
            <a:r>
              <a:rPr sz="28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836" y="1679448"/>
            <a:ext cx="8538845" cy="38080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42315" lvl="1" indent="-273050" algn="just">
              <a:spcBef>
                <a:spcPts val="95"/>
              </a:spcBef>
              <a:buClr>
                <a:srgbClr val="30B6FC"/>
              </a:buClr>
              <a:buFont typeface="Symbol"/>
              <a:buChar char=""/>
              <a:tabLst>
                <a:tab pos="285115" algn="l"/>
                <a:tab pos="285750" algn="l"/>
              </a:tabLst>
            </a:pPr>
            <a:r>
              <a:rPr lang="kk-KZ" sz="2000" spc="-35" dirty="0">
                <a:latin typeface="Arial" panose="020B0604020202020204" pitchFamily="34" charset="0"/>
                <a:cs typeface="Arial" panose="020B0604020202020204" pitchFamily="34" charset="0"/>
              </a:rPr>
              <a:t>Қала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әкімі</a:t>
            </a:r>
            <a:r>
              <a:rPr sz="20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000" spc="-10" dirty="0">
                <a:latin typeface="Arial" panose="020B0604020202020204" pitchFamily="34" charset="0"/>
                <a:cs typeface="Arial" panose="020B0604020202020204" pitchFamily="34" charset="0"/>
              </a:rPr>
              <a:t>Тасов Жандос Қалмырзаұлы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315" marR="266065" lvl="1" indent="-273050" algn="just">
              <a:spcBef>
                <a:spcPts val="365"/>
              </a:spcBef>
              <a:buClr>
                <a:srgbClr val="30B6FC"/>
              </a:buClr>
              <a:buFont typeface="Symbol"/>
              <a:buChar char=""/>
              <a:tabLst>
                <a:tab pos="285115" algn="l"/>
                <a:tab pos="285750" algn="l"/>
                <a:tab pos="1850389" algn="l"/>
              </a:tabLst>
            </a:pPr>
            <a:r>
              <a:rPr lang="kk-KZ" sz="2000" spc="-5" dirty="0">
                <a:latin typeface="Arial" panose="020B0604020202020204" pitchFamily="34" charset="0"/>
                <a:cs typeface="Arial" panose="020B0604020202020204" pitchFamily="34" charset="0"/>
              </a:rPr>
              <a:t>Кентау қаласы 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lang="kk-KZ" sz="2000" spc="-15" dirty="0"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 err="1">
                <a:latin typeface="Arial" panose="020B0604020202020204" pitchFamily="34" charset="0"/>
                <a:cs typeface="Arial" panose="020B0604020202020204" pitchFamily="34" charset="0"/>
              </a:rPr>
              <a:t>жылы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 err="1">
                <a:latin typeface="Arial" panose="020B0604020202020204" pitchFamily="34" charset="0"/>
                <a:cs typeface="Arial" panose="020B0604020202020204" pitchFamily="34" charset="0"/>
              </a:rPr>
              <a:t>құрылған</a:t>
            </a:r>
            <a:r>
              <a:rPr lang="kk-KZ" sz="2000" spc="-10" dirty="0">
                <a:latin typeface="Arial" panose="020B0604020202020204" pitchFamily="34" charset="0"/>
                <a:cs typeface="Arial" panose="020B0604020202020204" pitchFamily="34" charset="0"/>
              </a:rPr>
              <a:t>. Қала </a:t>
            </a:r>
            <a:r>
              <a:rPr sz="2000" spc="-15" dirty="0" err="1">
                <a:latin typeface="Arial" panose="020B0604020202020204" pitchFamily="34" charset="0"/>
                <a:cs typeface="Arial" panose="020B0604020202020204" pitchFamily="34" charset="0"/>
              </a:rPr>
              <a:t>аумағы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128,3</a:t>
            </a:r>
            <a:r>
              <a:rPr lang="kk-KZ" sz="20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000" spc="-15" dirty="0"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га.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315" lvl="1" indent="-273050" algn="just">
              <a:spcBef>
                <a:spcPts val="10"/>
              </a:spcBef>
              <a:buClr>
                <a:srgbClr val="30B6FC"/>
              </a:buClr>
              <a:buFont typeface="Symbol"/>
              <a:buChar char=""/>
              <a:tabLst>
                <a:tab pos="285115" algn="l"/>
                <a:tab pos="285750" algn="l"/>
              </a:tabLst>
            </a:pPr>
            <a:r>
              <a:rPr sz="2000" spc="-35" dirty="0" err="1">
                <a:latin typeface="Arial" panose="020B0604020202020204" pitchFamily="34" charset="0"/>
                <a:cs typeface="Arial" panose="020B0604020202020204" pitchFamily="34" charset="0"/>
              </a:rPr>
              <a:t>Ол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облыс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 err="1">
                <a:latin typeface="Arial" panose="020B0604020202020204" pitchFamily="34" charset="0"/>
                <a:cs typeface="Arial" panose="020B0604020202020204" pitchFamily="34" charset="0"/>
              </a:rPr>
              <a:t>орталығы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000" spc="-10" dirty="0">
                <a:latin typeface="Arial" panose="020B0604020202020204" pitchFamily="34" charset="0"/>
                <a:cs typeface="Arial" panose="020B0604020202020204" pitchFamily="34" charset="0"/>
              </a:rPr>
              <a:t>Түркістан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 err="1">
                <a:latin typeface="Arial" panose="020B0604020202020204" pitchFamily="34" charset="0"/>
                <a:cs typeface="Arial" panose="020B0604020202020204" pitchFamily="34" charset="0"/>
              </a:rPr>
              <a:t>қаласынан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000" spc="-65" dirty="0">
                <a:latin typeface="Arial" panose="020B0604020202020204" pitchFamily="34" charset="0"/>
                <a:cs typeface="Arial" panose="020B0604020202020204" pitchFamily="34" charset="0"/>
              </a:rPr>
              <a:t> 25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 err="1">
                <a:latin typeface="Arial" panose="020B0604020202020204" pitchFamily="34" charset="0"/>
                <a:cs typeface="Arial" panose="020B0604020202020204" pitchFamily="34" charset="0"/>
              </a:rPr>
              <a:t>шақырым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 err="1">
                <a:latin typeface="Arial" panose="020B0604020202020204" pitchFamily="34" charset="0"/>
                <a:cs typeface="Arial" panose="020B0604020202020204" pitchFamily="34" charset="0"/>
              </a:rPr>
              <a:t>қашықтықта</a:t>
            </a:r>
            <a:r>
              <a:rPr lang="kk-KZ"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 err="1">
                <a:latin typeface="Arial" panose="020B0604020202020204" pitchFamily="34" charset="0"/>
                <a:cs typeface="Arial" panose="020B0604020202020204" pitchFamily="34" charset="0"/>
              </a:rPr>
              <a:t>орналасқан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315" marR="5080" lvl="1" indent="-273050" algn="just">
              <a:spcBef>
                <a:spcPts val="370"/>
              </a:spcBef>
              <a:buClr>
                <a:srgbClr val="30B6FC"/>
              </a:buClr>
              <a:buFont typeface="Symbol"/>
              <a:buChar char=""/>
              <a:tabLst>
                <a:tab pos="285115" algn="l"/>
                <a:tab pos="285750" algn="l"/>
              </a:tabLst>
            </a:pPr>
            <a:r>
              <a:rPr sz="20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kk-KZ" sz="20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sz="2000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жылдың</a:t>
            </a:r>
            <a:r>
              <a:rPr sz="20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spc="-1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желто</a:t>
            </a:r>
            <a:r>
              <a:rPr lang="kk-KZ" sz="2000" spc="-1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қсанына </a:t>
            </a:r>
            <a:r>
              <a:rPr sz="2000" spc="-10" dirty="0" err="1">
                <a:latin typeface="Arial" panose="020B0604020202020204" pitchFamily="34" charset="0"/>
                <a:cs typeface="Arial" panose="020B0604020202020204" pitchFamily="34" charset="0"/>
              </a:rPr>
              <a:t>хал</a:t>
            </a:r>
            <a:r>
              <a:rPr lang="kk-KZ" sz="2000" spc="-10" dirty="0">
                <a:latin typeface="Arial" panose="020B0604020202020204" pitchFamily="34" charset="0"/>
                <a:cs typeface="Arial" panose="020B0604020202020204" pitchFamily="34" charset="0"/>
              </a:rPr>
              <a:t>ық </a:t>
            </a:r>
            <a:r>
              <a:rPr sz="2000" spc="-10" dirty="0" err="1">
                <a:latin typeface="Arial" panose="020B0604020202020204" pitchFamily="34" charset="0"/>
                <a:cs typeface="Arial" panose="020B0604020202020204" pitchFamily="34" charset="0"/>
              </a:rPr>
              <a:t>саны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000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98,9</a:t>
            </a:r>
            <a:r>
              <a:rPr sz="20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sz="20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адам,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оның</a:t>
            </a:r>
            <a:r>
              <a:rPr sz="20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ішінде</a:t>
            </a:r>
            <a:r>
              <a:rPr sz="2000" spc="3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қалада</a:t>
            </a:r>
            <a:r>
              <a:rPr sz="20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 err="1">
                <a:latin typeface="Arial" panose="020B0604020202020204" pitchFamily="34" charset="0"/>
                <a:cs typeface="Arial" panose="020B0604020202020204" pitchFamily="34" charset="0"/>
              </a:rPr>
              <a:t>тұратындар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kk-K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3,7</a:t>
            </a:r>
            <a:r>
              <a:rPr lang="kk-KZ" sz="20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 err="1"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sz="20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адам,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sz="20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жерлерде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 err="1">
                <a:latin typeface="Arial" panose="020B0604020202020204" pitchFamily="34" charset="0"/>
                <a:cs typeface="Arial" panose="020B0604020202020204" pitchFamily="34" charset="0"/>
              </a:rPr>
              <a:t>тұратындар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0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lang="kk-KZ" sz="20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000" spc="-1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kk-KZ" sz="20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 err="1"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sz="20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адам.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6175" lvl="1" indent="-676910" algn="just">
              <a:spcBef>
                <a:spcPts val="10"/>
              </a:spcBef>
              <a:buClr>
                <a:srgbClr val="30B6FC"/>
              </a:buClr>
              <a:buFont typeface="Symbol"/>
              <a:buChar char=""/>
              <a:tabLst>
                <a:tab pos="688975" algn="l"/>
                <a:tab pos="689610" algn="l"/>
              </a:tabLst>
            </a:pPr>
            <a:r>
              <a:rPr lang="kk-KZ" sz="2000" spc="-35" dirty="0">
                <a:latin typeface="Arial" panose="020B0604020202020204" pitchFamily="34" charset="0"/>
                <a:cs typeface="Arial" panose="020B0604020202020204" pitchFamily="34" charset="0"/>
              </a:rPr>
              <a:t>Қала құрамына 4 ауыл енген,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000" spc="-20" dirty="0">
                <a:latin typeface="Arial" panose="020B0604020202020204" pitchFamily="34" charset="0"/>
                <a:cs typeface="Arial" panose="020B0604020202020204" pitchFamily="34" charset="0"/>
              </a:rPr>
              <a:t>атап айтқанда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64260" lvl="1" indent="-594360" algn="just">
              <a:buClr>
                <a:srgbClr val="30B6FC"/>
              </a:buClr>
              <a:buFont typeface="Symbol"/>
              <a:buChar char=""/>
              <a:tabLst>
                <a:tab pos="606425" algn="l"/>
                <a:tab pos="607060" algn="l"/>
              </a:tabLst>
            </a:pPr>
            <a:r>
              <a:rPr sz="2000" i="1" spc="-5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sz="2000" i="1" u="sng" spc="-40" dirty="0">
                <a:uFill>
                  <a:solidFill>
                    <a:srgbClr val="073D86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000" i="1" u="sng" spc="-40" dirty="0">
                <a:uFill>
                  <a:solidFill>
                    <a:srgbClr val="073D86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Байылдыр ауылы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76325" lvl="1" indent="-607060" algn="just">
              <a:buClr>
                <a:srgbClr val="30B6FC"/>
              </a:buClr>
              <a:buFont typeface="Symbol"/>
              <a:buChar char=""/>
              <a:tabLst>
                <a:tab pos="619125" algn="l"/>
                <a:tab pos="619760" algn="l"/>
              </a:tabLst>
            </a:pPr>
            <a:r>
              <a:rPr sz="2000" i="1" spc="-5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kk-KZ" sz="2000" i="1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000" i="1" u="sng" spc="-5" dirty="0">
                <a:latin typeface="Arial" panose="020B0604020202020204" pitchFamily="34" charset="0"/>
                <a:cs typeface="Arial" panose="020B0604020202020204" pitchFamily="34" charset="0"/>
              </a:rPr>
              <a:t>Ащысай ауылы</a:t>
            </a:r>
            <a:endParaRPr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76325" lvl="1" indent="-607060" algn="just">
              <a:buClr>
                <a:srgbClr val="30B6FC"/>
              </a:buClr>
              <a:buFont typeface="Symbol"/>
              <a:buChar char=""/>
              <a:tabLst>
                <a:tab pos="619125" algn="l"/>
                <a:tab pos="619760" algn="l"/>
              </a:tabLst>
            </a:pPr>
            <a:r>
              <a:rPr sz="2000" i="1" spc="-5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2000" i="1" u="sng" spc="-5" dirty="0">
                <a:uFill>
                  <a:solidFill>
                    <a:srgbClr val="073D86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000" i="1" u="sng" spc="-20" dirty="0">
                <a:uFill>
                  <a:solidFill>
                    <a:srgbClr val="073D86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000" i="1" u="sng" spc="-10" dirty="0">
                <a:uFill>
                  <a:solidFill>
                    <a:srgbClr val="073D86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Қарнақ ауылы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76325" lvl="1" indent="-607060" algn="just">
              <a:buClr>
                <a:srgbClr val="30B6FC"/>
              </a:buClr>
              <a:buFont typeface="Symbol"/>
              <a:buChar char=""/>
              <a:tabLst>
                <a:tab pos="619125" algn="l"/>
                <a:tab pos="619760" algn="l"/>
              </a:tabLst>
            </a:pPr>
            <a:r>
              <a:rPr sz="2000" i="1" u="sng" spc="-5" dirty="0">
                <a:uFill>
                  <a:solidFill>
                    <a:srgbClr val="073D86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sz="2000" i="1" u="sng" spc="-25" dirty="0">
                <a:uFill>
                  <a:solidFill>
                    <a:srgbClr val="073D86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000" i="1" u="sng" spc="-10" dirty="0">
                <a:uFill>
                  <a:solidFill>
                    <a:srgbClr val="073D86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Хантағы ауылы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3702" y="320006"/>
            <a:ext cx="8816595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04670" marR="5080" indent="-1792605" algn="l">
              <a:lnSpc>
                <a:spcPct val="100000"/>
              </a:lnSpc>
              <a:spcBef>
                <a:spcPts val="95"/>
              </a:spcBef>
            </a:pPr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Кентау қаласының 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-202</a:t>
            </a:r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b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 БЮДЖЕТІ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4144" y="422400"/>
            <a:ext cx="7855584" cy="4006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kk-K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kk-KZ" sz="2800" b="1" dirty="0">
                <a:latin typeface="Arial" panose="020B0604020202020204" pitchFamily="34" charset="0"/>
                <a:cs typeface="Arial" panose="020B0604020202020204" pitchFamily="34" charset="0"/>
              </a:rPr>
              <a:t>жылға базалық мөлшерлемелер</a:t>
            </a:r>
            <a:endParaRPr sz="2800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486730"/>
              </p:ext>
            </p:extLst>
          </p:nvPr>
        </p:nvGraphicFramePr>
        <p:xfrm>
          <a:off x="657792" y="1219200"/>
          <a:ext cx="7855584" cy="3364992"/>
        </p:xfrm>
        <a:graphic>
          <a:graphicData uri="http://schemas.openxmlformats.org/drawingml/2006/table">
            <a:tbl>
              <a:tblPr/>
              <a:tblGrid>
                <a:gridCol w="6130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5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Көрсеткіштер</a:t>
                      </a:r>
                      <a:endParaRPr lang="ru-RU" sz="24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Сомасы, теңге</a:t>
                      </a:r>
                      <a:endParaRPr lang="ru-RU" sz="24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Айлық есептік көрсеткіш (АЕК)</a:t>
                      </a:r>
                      <a:endParaRPr lang="ru-RU" sz="24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4 325</a:t>
                      </a:r>
                      <a:endParaRPr lang="kk-KZ" sz="24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Жалақының ең төмен мөлшері</a:t>
                      </a:r>
                      <a:endParaRPr lang="ru-RU" sz="24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85 </a:t>
                      </a:r>
                      <a:r>
                        <a:rPr lang="kk-KZ" sz="24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000</a:t>
                      </a:r>
                      <a:endParaRPr lang="ru-RU" sz="24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5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Зейнетақының ең төмен мөлшері</a:t>
                      </a:r>
                      <a:endParaRPr lang="ru-RU" sz="24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 smtClean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69</a:t>
                      </a:r>
                      <a:r>
                        <a:rPr lang="kk-KZ" sz="2400" baseline="0" dirty="0" smtClean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049</a:t>
                      </a:r>
                      <a:endParaRPr lang="ru-RU" sz="24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2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kk-KZ" sz="2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Базалық әлеуметтік төлемдердің мөлшерін есептеу үшін ең төмен күнкөріс деңгейінің шамасы </a:t>
                      </a:r>
                      <a:endParaRPr lang="ru-RU" sz="24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 smtClean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50</a:t>
                      </a:r>
                      <a:r>
                        <a:rPr lang="kk-KZ" sz="2400" baseline="0" dirty="0" smtClean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851</a:t>
                      </a:r>
                      <a:endParaRPr lang="ru-RU" sz="24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4144" y="394700"/>
            <a:ext cx="7855584" cy="4560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kk-KZ" sz="1600" b="1" dirty="0">
                <a:latin typeface="Arial" panose="020B0604020202020204" pitchFamily="34" charset="0"/>
                <a:cs typeface="Arial" panose="020B0604020202020204" pitchFamily="34" charset="0"/>
              </a:rPr>
              <a:t>Кентау қаласының </a:t>
            </a:r>
            <a:r>
              <a:rPr lang="kk-KZ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kk-KZ" sz="1600" b="1" dirty="0">
                <a:latin typeface="Arial" panose="020B0604020202020204" pitchFamily="34" charset="0"/>
                <a:cs typeface="Arial" panose="020B0604020202020204" pitchFamily="34" charset="0"/>
              </a:rPr>
              <a:t>жылғы әлеуметтік-экономикалық көрсеткіштері (</a:t>
            </a:r>
            <a:r>
              <a:rPr lang="kk-KZ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01.08.2026</a:t>
            </a:r>
            <a:r>
              <a:rPr lang="kk-KZ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ж</a:t>
            </a:r>
            <a:r>
              <a:rPr lang="kk-KZ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kk-KZ" sz="1600" b="1" dirty="0">
                <a:latin typeface="Arial" panose="020B0604020202020204" pitchFamily="34" charset="0"/>
                <a:cs typeface="Arial" panose="020B0604020202020204" pitchFamily="34" charset="0"/>
              </a:rPr>
              <a:t>жағдай бойынша)</a:t>
            </a:r>
            <a:endParaRPr sz="1600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915027"/>
              </p:ext>
            </p:extLst>
          </p:nvPr>
        </p:nvGraphicFramePr>
        <p:xfrm>
          <a:off x="533400" y="1600200"/>
          <a:ext cx="8077200" cy="4255012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Көрсеткіштер</a:t>
                      </a:r>
                      <a:endParaRPr lang="ru-RU" sz="16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1.08.202</a:t>
                      </a:r>
                      <a:r>
                        <a:rPr lang="ru-RU" sz="1600" b="1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</a:t>
                      </a:r>
                      <a:r>
                        <a:rPr lang="kk-KZ" sz="1600" b="1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600" b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ж</a:t>
                      </a:r>
                      <a:endParaRPr lang="ru-RU" sz="16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1.08.2026 </a:t>
                      </a:r>
                      <a:r>
                        <a:rPr lang="kk-KZ" sz="1600" b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ж</a:t>
                      </a:r>
                      <a:endParaRPr lang="ru-RU" sz="16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kk-KZ" sz="1600" b="1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ж </a:t>
                      </a:r>
                      <a:r>
                        <a:rPr lang="kk-KZ" sz="1600" b="1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kk-KZ" sz="1600" b="1" dirty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ж/ға %</a:t>
                      </a:r>
                      <a:endParaRPr lang="ru-RU" sz="16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Халық саны, адам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</a:t>
                      </a: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9 546*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</a:t>
                      </a: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953</a:t>
                      </a: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*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99,4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Өнеркәсіп өнім өндірісінің көлемі, млн.теңге (өнім көлемінің индексі)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31</a:t>
                      </a:r>
                      <a:r>
                        <a:rPr lang="kk-KZ" sz="16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878,5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30</a:t>
                      </a:r>
                      <a:r>
                        <a:rPr lang="kk-KZ" sz="16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448,8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95,5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5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Ауыл шаруашылықтың жалпы өнім көлемі, млн.теңге (өнім көлемінің индексі)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3 808,8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4 802,5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126,1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2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Құрылыс жұмыстарының көлемі, мың.теңге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6 148,1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8 540,9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138,9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8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Негізгі капиталға бағытталған инвестиция көлемі, млн.теңге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15</a:t>
                      </a:r>
                      <a:r>
                        <a:rPr lang="kk-KZ" sz="16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694,2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16</a:t>
                      </a:r>
                      <a:r>
                        <a:rPr lang="kk-KZ" sz="16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759,7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106,8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09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Іске қосылған тұрғын үй, ш. метр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23</a:t>
                      </a:r>
                      <a:r>
                        <a:rPr lang="kk-KZ" sz="16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749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24</a:t>
                      </a:r>
                      <a:r>
                        <a:rPr lang="kk-KZ" sz="16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928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105,0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Бөлшек сауда айналымының көлемі, млн.теңге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6 727,2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8 233,4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122,4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Орташа айлық жалақы, теңге 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306</a:t>
                      </a:r>
                      <a:r>
                        <a:rPr lang="kk-KZ" sz="16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708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295</a:t>
                      </a:r>
                      <a:r>
                        <a:rPr lang="kk-KZ" sz="16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393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96,3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9673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619506" y="228600"/>
            <a:ext cx="7653528" cy="673227"/>
            <a:chOff x="1159764" y="160019"/>
            <a:chExt cx="10204704" cy="897636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9764" y="160019"/>
              <a:ext cx="10204704" cy="8976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5079" y="496570"/>
              <a:ext cx="4920107" cy="28219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52400" y="901827"/>
            <a:ext cx="8820149" cy="3798156"/>
          </a:xfrm>
          <a:prstGeom prst="rect">
            <a:avLst/>
          </a:prstGeom>
        </p:spPr>
        <p:txBody>
          <a:bodyPr vert="horz" wrap="square" lIns="0" tIns="103823" rIns="0" bIns="0" rtlCol="0">
            <a:spAutoFit/>
          </a:bodyPr>
          <a:lstStyle/>
          <a:p>
            <a:pPr marL="9525" algn="just">
              <a:spcBef>
                <a:spcPts val="818"/>
              </a:spcBef>
              <a:tabLst>
                <a:tab pos="266700" algn="l"/>
              </a:tabLst>
            </a:pPr>
            <a:r>
              <a:rPr sz="1350" dirty="0" smtClean="0">
                <a:latin typeface="Microsoft Sans Serif"/>
                <a:cs typeface="Microsoft Sans Serif"/>
              </a:rPr>
              <a:t>1</a:t>
            </a:r>
            <a:r>
              <a:rPr sz="1350" dirty="0">
                <a:latin typeface="Microsoft Sans Serif"/>
                <a:cs typeface="Microsoft Sans Serif"/>
              </a:rPr>
              <a:t>.</a:t>
            </a:r>
            <a:r>
              <a:rPr sz="1350" spc="15" dirty="0">
                <a:latin typeface="Microsoft Sans Serif"/>
                <a:cs typeface="Microsoft Sans Serif"/>
              </a:rPr>
              <a:t> </a:t>
            </a:r>
            <a:r>
              <a:rPr sz="1350" spc="-26" dirty="0">
                <a:latin typeface="Microsoft Sans Serif"/>
                <a:cs typeface="Microsoft Sans Serif"/>
              </a:rPr>
              <a:t>Бюджетаралық</a:t>
            </a:r>
            <a:r>
              <a:rPr sz="1350" spc="19" dirty="0">
                <a:latin typeface="Microsoft Sans Serif"/>
                <a:cs typeface="Microsoft Sans Serif"/>
              </a:rPr>
              <a:t> </a:t>
            </a:r>
            <a:r>
              <a:rPr sz="1350" spc="-23" dirty="0">
                <a:latin typeface="Microsoft Sans Serif"/>
                <a:cs typeface="Microsoft Sans Serif"/>
              </a:rPr>
              <a:t>қатынастар</a:t>
            </a:r>
            <a:r>
              <a:rPr sz="1350" spc="23" dirty="0">
                <a:latin typeface="Microsoft Sans Serif"/>
                <a:cs typeface="Microsoft Sans Serif"/>
              </a:rPr>
              <a:t> </a:t>
            </a:r>
            <a:r>
              <a:rPr sz="1350" i="1" spc="-8" dirty="0">
                <a:latin typeface="Arial"/>
                <a:cs typeface="Arial"/>
              </a:rPr>
              <a:t>(</a:t>
            </a:r>
            <a:r>
              <a:rPr sz="1350" i="1" spc="-8" dirty="0" err="1" smtClean="0">
                <a:latin typeface="Arial"/>
                <a:cs typeface="Arial"/>
              </a:rPr>
              <a:t>бап</a:t>
            </a:r>
            <a:r>
              <a:rPr sz="1350" i="1" spc="-8" dirty="0" smtClean="0">
                <a:latin typeface="Arial"/>
                <a:cs typeface="Arial"/>
              </a:rPr>
              <a:t>.</a:t>
            </a:r>
            <a:r>
              <a:rPr lang="kk-KZ" sz="1350" i="1" spc="-8" dirty="0" smtClean="0">
                <a:latin typeface="Arial"/>
                <a:cs typeface="Arial"/>
              </a:rPr>
              <a:t>76</a:t>
            </a:r>
            <a:r>
              <a:rPr sz="1350" i="1" spc="-8" dirty="0" smtClean="0">
                <a:latin typeface="Arial"/>
                <a:cs typeface="Arial"/>
              </a:rPr>
              <a:t> </a:t>
            </a:r>
            <a:r>
              <a:rPr sz="1350" i="1" spc="-11" dirty="0">
                <a:latin typeface="Arial"/>
                <a:cs typeface="Arial"/>
              </a:rPr>
              <a:t>ҚР</a:t>
            </a:r>
            <a:r>
              <a:rPr sz="1350" i="1" dirty="0">
                <a:latin typeface="Arial"/>
                <a:cs typeface="Arial"/>
              </a:rPr>
              <a:t> </a:t>
            </a:r>
            <a:r>
              <a:rPr sz="1350" i="1" spc="-8" dirty="0">
                <a:latin typeface="Arial"/>
                <a:cs typeface="Arial"/>
              </a:rPr>
              <a:t>БК):</a:t>
            </a:r>
            <a:endParaRPr sz="1350" dirty="0">
              <a:latin typeface="Arial"/>
              <a:cs typeface="Arial"/>
            </a:endParaRPr>
          </a:p>
          <a:p>
            <a:pPr marL="551021" indent="-198596" algn="just">
              <a:spcBef>
                <a:spcPts val="746"/>
              </a:spcBef>
              <a:buAutoNum type="arabicParenR"/>
              <a:tabLst>
                <a:tab pos="551021" algn="l"/>
              </a:tabLst>
            </a:pPr>
            <a:r>
              <a:rPr sz="1350" spc="-19" dirty="0">
                <a:latin typeface="Microsoft Sans Serif"/>
                <a:cs typeface="Microsoft Sans Serif"/>
              </a:rPr>
              <a:t>республикалық</a:t>
            </a:r>
            <a:r>
              <a:rPr sz="1350" spc="-45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және</a:t>
            </a:r>
            <a:r>
              <a:rPr sz="1350" spc="-41" dirty="0">
                <a:latin typeface="Microsoft Sans Serif"/>
                <a:cs typeface="Microsoft Sans Serif"/>
              </a:rPr>
              <a:t> </a:t>
            </a:r>
            <a:r>
              <a:rPr sz="1350" spc="-19" dirty="0">
                <a:latin typeface="Microsoft Sans Serif"/>
                <a:cs typeface="Microsoft Sans Serif"/>
              </a:rPr>
              <a:t>облыстық</a:t>
            </a:r>
            <a:r>
              <a:rPr sz="1350" spc="-49" dirty="0">
                <a:latin typeface="Microsoft Sans Serif"/>
                <a:cs typeface="Microsoft Sans Serif"/>
              </a:rPr>
              <a:t> </a:t>
            </a:r>
            <a:r>
              <a:rPr sz="1350" spc="-15" dirty="0">
                <a:latin typeface="Microsoft Sans Serif"/>
                <a:cs typeface="Microsoft Sans Serif"/>
              </a:rPr>
              <a:t>бюджеттердiң,</a:t>
            </a:r>
            <a:r>
              <a:rPr sz="1350" spc="-56" dirty="0">
                <a:latin typeface="Microsoft Sans Serif"/>
                <a:cs typeface="Microsoft Sans Serif"/>
              </a:rPr>
              <a:t> </a:t>
            </a:r>
            <a:r>
              <a:rPr sz="1350" spc="-19" dirty="0">
                <a:latin typeface="Microsoft Sans Serif"/>
                <a:cs typeface="Microsoft Sans Serif"/>
              </a:rPr>
              <a:t>республикалық</a:t>
            </a:r>
            <a:r>
              <a:rPr sz="1350" spc="-34" dirty="0">
                <a:latin typeface="Microsoft Sans Serif"/>
                <a:cs typeface="Microsoft Sans Serif"/>
              </a:rPr>
              <a:t> </a:t>
            </a:r>
            <a:r>
              <a:rPr sz="1350" spc="-15" dirty="0">
                <a:latin typeface="Microsoft Sans Serif"/>
                <a:cs typeface="Microsoft Sans Serif"/>
              </a:rPr>
              <a:t>маңызы</a:t>
            </a:r>
            <a:r>
              <a:rPr sz="1350" spc="-38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бар</a:t>
            </a:r>
            <a:r>
              <a:rPr sz="1350" spc="-53" dirty="0">
                <a:latin typeface="Microsoft Sans Serif"/>
                <a:cs typeface="Microsoft Sans Serif"/>
              </a:rPr>
              <a:t> </a:t>
            </a:r>
            <a:r>
              <a:rPr sz="1350" spc="-15" dirty="0">
                <a:latin typeface="Microsoft Sans Serif"/>
                <a:cs typeface="Microsoft Sans Serif"/>
              </a:rPr>
              <a:t>қала,</a:t>
            </a:r>
            <a:r>
              <a:rPr sz="1350" spc="-53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астана</a:t>
            </a:r>
            <a:endParaRPr sz="1350" dirty="0">
              <a:latin typeface="Microsoft Sans Serif"/>
              <a:cs typeface="Microsoft Sans Serif"/>
            </a:endParaRPr>
          </a:p>
          <a:p>
            <a:pPr marL="9525" algn="just">
              <a:spcBef>
                <a:spcPts val="4"/>
              </a:spcBef>
            </a:pPr>
            <a:r>
              <a:rPr sz="1350" spc="-19" dirty="0">
                <a:latin typeface="Microsoft Sans Serif"/>
                <a:cs typeface="Microsoft Sans Serif"/>
              </a:rPr>
              <a:t>бюджеттерiнiң</a:t>
            </a:r>
            <a:r>
              <a:rPr sz="1350" spc="-34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арасында:</a:t>
            </a:r>
            <a:r>
              <a:rPr sz="1350" spc="-23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трансферттермен,</a:t>
            </a:r>
            <a:r>
              <a:rPr sz="1350" spc="-15" dirty="0">
                <a:latin typeface="Microsoft Sans Serif"/>
                <a:cs typeface="Microsoft Sans Serif"/>
              </a:rPr>
              <a:t> </a:t>
            </a:r>
            <a:r>
              <a:rPr sz="1350" spc="-23" dirty="0">
                <a:latin typeface="Microsoft Sans Serif"/>
                <a:cs typeface="Microsoft Sans Serif"/>
              </a:rPr>
              <a:t>бюджеттiк</a:t>
            </a:r>
            <a:r>
              <a:rPr sz="1350" spc="-34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кредиттермен;</a:t>
            </a:r>
            <a:endParaRPr sz="1350" dirty="0">
              <a:latin typeface="Microsoft Sans Serif"/>
              <a:cs typeface="Microsoft Sans Serif"/>
            </a:endParaRPr>
          </a:p>
          <a:p>
            <a:pPr marL="9525" marR="763905" indent="541973" algn="just">
              <a:spcBef>
                <a:spcPts val="758"/>
              </a:spcBef>
              <a:buAutoNum type="arabicParenR" startAt="2"/>
              <a:tabLst>
                <a:tab pos="551498" algn="l"/>
              </a:tabLst>
            </a:pPr>
            <a:r>
              <a:rPr sz="1350" spc="-19" dirty="0">
                <a:latin typeface="Microsoft Sans Serif"/>
                <a:cs typeface="Microsoft Sans Serif"/>
              </a:rPr>
              <a:t>облыстық</a:t>
            </a:r>
            <a:r>
              <a:rPr sz="1350" spc="-53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және</a:t>
            </a:r>
            <a:r>
              <a:rPr sz="1350" spc="-41" dirty="0">
                <a:latin typeface="Microsoft Sans Serif"/>
                <a:cs typeface="Microsoft Sans Serif"/>
              </a:rPr>
              <a:t> </a:t>
            </a:r>
            <a:r>
              <a:rPr sz="1350" spc="-19" dirty="0">
                <a:latin typeface="Microsoft Sans Serif"/>
                <a:cs typeface="Microsoft Sans Serif"/>
              </a:rPr>
              <a:t>аудандық</a:t>
            </a:r>
            <a:r>
              <a:rPr sz="1350" spc="-30" dirty="0">
                <a:latin typeface="Microsoft Sans Serif"/>
                <a:cs typeface="Microsoft Sans Serif"/>
              </a:rPr>
              <a:t> </a:t>
            </a:r>
            <a:r>
              <a:rPr sz="1350" spc="-19" dirty="0">
                <a:latin typeface="Microsoft Sans Serif"/>
                <a:cs typeface="Microsoft Sans Serif"/>
              </a:rPr>
              <a:t>(облыстық</a:t>
            </a:r>
            <a:r>
              <a:rPr sz="1350" spc="-53" dirty="0">
                <a:latin typeface="Microsoft Sans Serif"/>
                <a:cs typeface="Microsoft Sans Serif"/>
              </a:rPr>
              <a:t> </a:t>
            </a:r>
            <a:r>
              <a:rPr sz="1350" spc="-15" dirty="0">
                <a:latin typeface="Microsoft Sans Serif"/>
                <a:cs typeface="Microsoft Sans Serif"/>
              </a:rPr>
              <a:t>маңызы</a:t>
            </a:r>
            <a:r>
              <a:rPr sz="1350" spc="-38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бар</a:t>
            </a:r>
            <a:r>
              <a:rPr sz="1350" spc="-60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қалалар)</a:t>
            </a:r>
            <a:r>
              <a:rPr sz="1350" spc="-49" dirty="0">
                <a:latin typeface="Microsoft Sans Serif"/>
                <a:cs typeface="Microsoft Sans Serif"/>
              </a:rPr>
              <a:t> </a:t>
            </a:r>
            <a:r>
              <a:rPr sz="1350" spc="-15" dirty="0">
                <a:latin typeface="Microsoft Sans Serif"/>
                <a:cs typeface="Microsoft Sans Serif"/>
              </a:rPr>
              <a:t>бюджеттер</a:t>
            </a:r>
            <a:r>
              <a:rPr sz="1350" spc="-68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арасында: трансферттермен, </a:t>
            </a:r>
            <a:r>
              <a:rPr sz="1350" spc="-26" dirty="0">
                <a:latin typeface="Microsoft Sans Serif"/>
                <a:cs typeface="Microsoft Sans Serif"/>
              </a:rPr>
              <a:t>бюджеттiк</a:t>
            </a:r>
            <a:r>
              <a:rPr sz="1350" spc="-49" dirty="0">
                <a:latin typeface="Microsoft Sans Serif"/>
                <a:cs typeface="Microsoft Sans Serif"/>
              </a:rPr>
              <a:t> </a:t>
            </a:r>
            <a:r>
              <a:rPr sz="1350" spc="-15" dirty="0">
                <a:latin typeface="Microsoft Sans Serif"/>
                <a:cs typeface="Microsoft Sans Serif"/>
              </a:rPr>
              <a:t>кредиттермен,</a:t>
            </a:r>
            <a:r>
              <a:rPr sz="1350" spc="-23" dirty="0">
                <a:latin typeface="Microsoft Sans Serif"/>
                <a:cs typeface="Microsoft Sans Serif"/>
              </a:rPr>
              <a:t> </a:t>
            </a:r>
            <a:r>
              <a:rPr sz="1350" spc="-15" dirty="0">
                <a:latin typeface="Microsoft Sans Serif"/>
                <a:cs typeface="Microsoft Sans Serif"/>
              </a:rPr>
              <a:t>кiрiстердi</a:t>
            </a:r>
            <a:r>
              <a:rPr sz="1350" spc="-26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бөлу</a:t>
            </a:r>
            <a:r>
              <a:rPr sz="1350" spc="-15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нормативтерiмен;</a:t>
            </a:r>
            <a:endParaRPr sz="1350" dirty="0">
              <a:latin typeface="Microsoft Sans Serif"/>
              <a:cs typeface="Microsoft Sans Serif"/>
            </a:endParaRPr>
          </a:p>
          <a:p>
            <a:pPr marL="9525" marR="417671" indent="541973" algn="just">
              <a:spcBef>
                <a:spcPts val="746"/>
              </a:spcBef>
              <a:buAutoNum type="arabicParenR" startAt="2"/>
              <a:tabLst>
                <a:tab pos="551498" algn="l"/>
              </a:tabLst>
            </a:pPr>
            <a:r>
              <a:rPr sz="1350" spc="-19" dirty="0">
                <a:latin typeface="Microsoft Sans Serif"/>
                <a:cs typeface="Microsoft Sans Serif"/>
              </a:rPr>
              <a:t>аудандық</a:t>
            </a:r>
            <a:r>
              <a:rPr sz="1350" spc="-26" dirty="0">
                <a:latin typeface="Microsoft Sans Serif"/>
                <a:cs typeface="Microsoft Sans Serif"/>
              </a:rPr>
              <a:t> </a:t>
            </a:r>
            <a:r>
              <a:rPr sz="1350" spc="-19" dirty="0">
                <a:latin typeface="Microsoft Sans Serif"/>
                <a:cs typeface="Microsoft Sans Serif"/>
              </a:rPr>
              <a:t>(облыстық</a:t>
            </a:r>
            <a:r>
              <a:rPr sz="1350" spc="-49" dirty="0">
                <a:latin typeface="Microsoft Sans Serif"/>
                <a:cs typeface="Microsoft Sans Serif"/>
              </a:rPr>
              <a:t> </a:t>
            </a:r>
            <a:r>
              <a:rPr sz="1350" spc="-15" dirty="0">
                <a:latin typeface="Microsoft Sans Serif"/>
                <a:cs typeface="Microsoft Sans Serif"/>
              </a:rPr>
              <a:t>маңызы</a:t>
            </a:r>
            <a:r>
              <a:rPr sz="1350" spc="-38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бар</a:t>
            </a:r>
            <a:r>
              <a:rPr sz="1350" spc="-53" dirty="0">
                <a:latin typeface="Microsoft Sans Serif"/>
                <a:cs typeface="Microsoft Sans Serif"/>
              </a:rPr>
              <a:t> </a:t>
            </a:r>
            <a:r>
              <a:rPr sz="1350" spc="-15" dirty="0">
                <a:latin typeface="Microsoft Sans Serif"/>
                <a:cs typeface="Microsoft Sans Serif"/>
              </a:rPr>
              <a:t>қала)</a:t>
            </a:r>
            <a:r>
              <a:rPr sz="1350" spc="-45" dirty="0">
                <a:latin typeface="Microsoft Sans Serif"/>
                <a:cs typeface="Microsoft Sans Serif"/>
              </a:rPr>
              <a:t> </a:t>
            </a:r>
            <a:r>
              <a:rPr sz="1350" spc="-15" dirty="0">
                <a:latin typeface="Microsoft Sans Serif"/>
                <a:cs typeface="Microsoft Sans Serif"/>
              </a:rPr>
              <a:t>бюджет</a:t>
            </a:r>
            <a:r>
              <a:rPr sz="1350" spc="-60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пен</a:t>
            </a:r>
            <a:r>
              <a:rPr sz="1350" spc="-45" dirty="0">
                <a:latin typeface="Microsoft Sans Serif"/>
                <a:cs typeface="Microsoft Sans Serif"/>
              </a:rPr>
              <a:t> </a:t>
            </a:r>
            <a:r>
              <a:rPr sz="1350" spc="-19" dirty="0">
                <a:latin typeface="Microsoft Sans Serif"/>
                <a:cs typeface="Microsoft Sans Serif"/>
              </a:rPr>
              <a:t>аудандық</a:t>
            </a:r>
            <a:r>
              <a:rPr sz="1350" spc="-23" dirty="0">
                <a:latin typeface="Microsoft Sans Serif"/>
                <a:cs typeface="Microsoft Sans Serif"/>
              </a:rPr>
              <a:t> </a:t>
            </a:r>
            <a:r>
              <a:rPr sz="1350" spc="-15" dirty="0">
                <a:latin typeface="Microsoft Sans Serif"/>
                <a:cs typeface="Microsoft Sans Serif"/>
              </a:rPr>
              <a:t>маңызы</a:t>
            </a:r>
            <a:r>
              <a:rPr sz="1350" spc="-38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бар</a:t>
            </a:r>
            <a:r>
              <a:rPr sz="1350" spc="-53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қалалар, </a:t>
            </a:r>
            <a:r>
              <a:rPr sz="1350" dirty="0">
                <a:latin typeface="Microsoft Sans Serif"/>
                <a:cs typeface="Microsoft Sans Serif"/>
              </a:rPr>
              <a:t>ауылдар,</a:t>
            </a:r>
            <a:r>
              <a:rPr sz="1350" spc="-23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кенттер,</a:t>
            </a:r>
            <a:r>
              <a:rPr sz="1350" spc="-34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ауылдық</a:t>
            </a:r>
            <a:r>
              <a:rPr sz="1350" spc="-26" dirty="0">
                <a:latin typeface="Microsoft Sans Serif"/>
                <a:cs typeface="Microsoft Sans Serif"/>
              </a:rPr>
              <a:t> </a:t>
            </a:r>
            <a:r>
              <a:rPr sz="1350" spc="-15" dirty="0">
                <a:latin typeface="Microsoft Sans Serif"/>
                <a:cs typeface="Microsoft Sans Serif"/>
              </a:rPr>
              <a:t>округтер </a:t>
            </a:r>
            <a:r>
              <a:rPr sz="1350" spc="-19" dirty="0">
                <a:latin typeface="Microsoft Sans Serif"/>
                <a:cs typeface="Microsoft Sans Serif"/>
              </a:rPr>
              <a:t>бюджеттерінің</a:t>
            </a:r>
            <a:r>
              <a:rPr sz="1350" spc="-41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арасында:</a:t>
            </a:r>
            <a:r>
              <a:rPr sz="1350" spc="-34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трансферттермен,</a:t>
            </a:r>
            <a:r>
              <a:rPr sz="1350" spc="-19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бюджеттік </a:t>
            </a:r>
            <a:r>
              <a:rPr sz="1350" spc="-19" dirty="0">
                <a:latin typeface="Microsoft Sans Serif"/>
                <a:cs typeface="Microsoft Sans Serif"/>
              </a:rPr>
              <a:t>кредиттермен</a:t>
            </a:r>
            <a:r>
              <a:rPr sz="1350" spc="-4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реттеледі.</a:t>
            </a:r>
            <a:endParaRPr sz="1350" dirty="0">
              <a:latin typeface="Microsoft Sans Serif"/>
              <a:cs typeface="Microsoft Sans Serif"/>
            </a:endParaRPr>
          </a:p>
          <a:p>
            <a:pPr marL="266700" marR="76200" indent="-257651" algn="just">
              <a:spcBef>
                <a:spcPts val="746"/>
              </a:spcBef>
              <a:tabLst>
                <a:tab pos="266700" algn="l"/>
              </a:tabLst>
            </a:pPr>
            <a:r>
              <a:rPr sz="1350" spc="-1350" dirty="0">
                <a:solidFill>
                  <a:srgbClr val="9ACD4B"/>
                </a:solidFill>
                <a:latin typeface="Microsoft Sans Serif"/>
                <a:cs typeface="Microsoft Sans Serif"/>
              </a:rPr>
              <a:t>🠶</a:t>
            </a:r>
            <a:r>
              <a:rPr sz="1350" b="1" dirty="0">
                <a:latin typeface="Arial"/>
                <a:cs typeface="Arial"/>
              </a:rPr>
              <a:t>Субвенциялар</a:t>
            </a:r>
            <a:r>
              <a:rPr sz="1350" b="1" spc="-49" dirty="0">
                <a:latin typeface="Arial"/>
                <a:cs typeface="Arial"/>
              </a:rPr>
              <a:t> </a:t>
            </a:r>
            <a:r>
              <a:rPr sz="1350" b="1" dirty="0">
                <a:latin typeface="Arial"/>
                <a:cs typeface="Arial"/>
              </a:rPr>
              <a:t>–</a:t>
            </a:r>
            <a:r>
              <a:rPr sz="1350" b="1" spc="-68" dirty="0">
                <a:latin typeface="Arial"/>
                <a:cs typeface="Arial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жоғары</a:t>
            </a:r>
            <a:r>
              <a:rPr sz="1350" spc="-26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деңгейдегі</a:t>
            </a:r>
            <a:r>
              <a:rPr sz="1350" spc="-56" dirty="0">
                <a:latin typeface="Microsoft Sans Serif"/>
                <a:cs typeface="Microsoft Sans Serif"/>
              </a:rPr>
              <a:t> </a:t>
            </a:r>
            <a:r>
              <a:rPr sz="1350" spc="-15" dirty="0">
                <a:latin typeface="Microsoft Sans Serif"/>
                <a:cs typeface="Microsoft Sans Serif"/>
              </a:rPr>
              <a:t>бюджеттен</a:t>
            </a:r>
            <a:r>
              <a:rPr sz="1350" spc="-56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төменгі</a:t>
            </a:r>
            <a:r>
              <a:rPr sz="1350" spc="-41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деңгейдегі</a:t>
            </a:r>
            <a:r>
              <a:rPr sz="1350" spc="-49" dirty="0">
                <a:latin typeface="Microsoft Sans Serif"/>
                <a:cs typeface="Microsoft Sans Serif"/>
              </a:rPr>
              <a:t> </a:t>
            </a:r>
            <a:r>
              <a:rPr sz="1350" spc="-19" dirty="0">
                <a:latin typeface="Microsoft Sans Serif"/>
                <a:cs typeface="Microsoft Sans Serif"/>
              </a:rPr>
              <a:t>бюджеттерге</a:t>
            </a:r>
            <a:r>
              <a:rPr sz="1350" spc="-60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берiлетiн</a:t>
            </a:r>
            <a:r>
              <a:rPr sz="1350" spc="375" dirty="0">
                <a:latin typeface="Microsoft Sans Serif"/>
                <a:cs typeface="Microsoft Sans Serif"/>
              </a:rPr>
              <a:t>      </a:t>
            </a:r>
            <a:r>
              <a:rPr sz="1350" dirty="0">
                <a:latin typeface="Microsoft Sans Serif"/>
                <a:cs typeface="Microsoft Sans Serif"/>
              </a:rPr>
              <a:t>жалпы</a:t>
            </a:r>
            <a:r>
              <a:rPr sz="1350" spc="-30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сипаттағы</a:t>
            </a:r>
            <a:r>
              <a:rPr sz="1350" spc="-23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трансферттер.</a:t>
            </a:r>
            <a:r>
              <a:rPr sz="1350" spc="-19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Жалпы</a:t>
            </a:r>
            <a:r>
              <a:rPr sz="1350" spc="-34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сипаттағы</a:t>
            </a:r>
            <a:r>
              <a:rPr sz="1350" spc="-26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трансферттердің</a:t>
            </a:r>
            <a:r>
              <a:rPr sz="1350" spc="-19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көлемдері</a:t>
            </a:r>
            <a:r>
              <a:rPr sz="1350" spc="-26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әрбір</a:t>
            </a:r>
            <a:r>
              <a:rPr sz="1350" spc="-30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үш</a:t>
            </a:r>
            <a:r>
              <a:rPr sz="1350" spc="-30" dirty="0">
                <a:latin typeface="Microsoft Sans Serif"/>
                <a:cs typeface="Microsoft Sans Serif"/>
              </a:rPr>
              <a:t> </a:t>
            </a:r>
            <a:r>
              <a:rPr sz="1350" spc="-19" dirty="0">
                <a:latin typeface="Microsoft Sans Serif"/>
                <a:cs typeface="Microsoft Sans Serif"/>
              </a:rPr>
              <a:t>жыл </a:t>
            </a:r>
            <a:r>
              <a:rPr sz="1350" dirty="0">
                <a:latin typeface="Microsoft Sans Serif"/>
                <a:cs typeface="Microsoft Sans Serif"/>
              </a:rPr>
              <a:t>сайын</a:t>
            </a:r>
            <a:r>
              <a:rPr sz="1350" spc="-56" dirty="0">
                <a:latin typeface="Microsoft Sans Serif"/>
                <a:cs typeface="Microsoft Sans Serif"/>
              </a:rPr>
              <a:t> </a:t>
            </a:r>
            <a:r>
              <a:rPr sz="1350" spc="-15" dirty="0">
                <a:latin typeface="Microsoft Sans Serif"/>
                <a:cs typeface="Microsoft Sans Serif"/>
              </a:rPr>
              <a:t>өзгертуге</a:t>
            </a:r>
            <a:r>
              <a:rPr sz="1350" spc="-38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жатады.</a:t>
            </a:r>
            <a:endParaRPr sz="1350" dirty="0">
              <a:latin typeface="Microsoft Sans Serif"/>
              <a:cs typeface="Microsoft Sans Serif"/>
            </a:endParaRPr>
          </a:p>
          <a:p>
            <a:pPr marL="266700" marR="3810" indent="-257651" algn="just">
              <a:spcBef>
                <a:spcPts val="758"/>
              </a:spcBef>
              <a:tabLst>
                <a:tab pos="266700" algn="l"/>
              </a:tabLst>
            </a:pPr>
            <a:r>
              <a:rPr sz="1350" spc="-1350" dirty="0">
                <a:solidFill>
                  <a:srgbClr val="9ACD4B"/>
                </a:solidFill>
                <a:latin typeface="Microsoft Sans Serif"/>
                <a:cs typeface="Microsoft Sans Serif"/>
              </a:rPr>
              <a:t>🠶</a:t>
            </a:r>
            <a:r>
              <a:rPr sz="1350" b="1" dirty="0">
                <a:latin typeface="Arial"/>
                <a:cs typeface="Arial"/>
              </a:rPr>
              <a:t>Нысаналы</a:t>
            </a:r>
            <a:r>
              <a:rPr sz="1350" b="1" spc="-53" dirty="0">
                <a:latin typeface="Arial"/>
                <a:cs typeface="Arial"/>
              </a:rPr>
              <a:t> </a:t>
            </a:r>
            <a:r>
              <a:rPr sz="1350" b="1" spc="-8" dirty="0">
                <a:latin typeface="Arial"/>
                <a:cs typeface="Arial"/>
              </a:rPr>
              <a:t>трансферттердi</a:t>
            </a:r>
            <a:r>
              <a:rPr sz="1350" b="1" spc="-19" dirty="0">
                <a:latin typeface="Arial"/>
                <a:cs typeface="Arial"/>
              </a:rPr>
              <a:t> </a:t>
            </a:r>
            <a:r>
              <a:rPr sz="1350" b="1" dirty="0">
                <a:latin typeface="Arial"/>
                <a:cs typeface="Arial"/>
              </a:rPr>
              <a:t>және</a:t>
            </a:r>
            <a:r>
              <a:rPr sz="1350" b="1" spc="-53" dirty="0">
                <a:latin typeface="Arial"/>
                <a:cs typeface="Arial"/>
              </a:rPr>
              <a:t> </a:t>
            </a:r>
            <a:r>
              <a:rPr sz="1350" b="1" dirty="0">
                <a:latin typeface="Arial"/>
                <a:cs typeface="Arial"/>
              </a:rPr>
              <a:t>бюджеттiк</a:t>
            </a:r>
            <a:r>
              <a:rPr sz="1350" b="1" spc="-11" dirty="0">
                <a:latin typeface="Arial"/>
                <a:cs typeface="Arial"/>
              </a:rPr>
              <a:t> </a:t>
            </a:r>
            <a:r>
              <a:rPr sz="1350" b="1" dirty="0">
                <a:latin typeface="Arial"/>
                <a:cs typeface="Arial"/>
              </a:rPr>
              <a:t>кредиттерді</a:t>
            </a:r>
            <a:r>
              <a:rPr sz="1350" b="1" spc="-19" dirty="0">
                <a:latin typeface="Arial"/>
                <a:cs typeface="Arial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нысаналы</a:t>
            </a:r>
            <a:r>
              <a:rPr sz="1350" spc="-23" dirty="0">
                <a:latin typeface="Microsoft Sans Serif"/>
                <a:cs typeface="Microsoft Sans Serif"/>
              </a:rPr>
              <a:t> мақсатына</a:t>
            </a:r>
            <a:r>
              <a:rPr sz="1350" spc="-34" dirty="0">
                <a:latin typeface="Microsoft Sans Serif"/>
                <a:cs typeface="Microsoft Sans Serif"/>
              </a:rPr>
              <a:t> </a:t>
            </a:r>
            <a:r>
              <a:rPr sz="1350" spc="-8" dirty="0" err="1">
                <a:latin typeface="Microsoft Sans Serif"/>
                <a:cs typeface="Microsoft Sans Serif"/>
              </a:rPr>
              <a:t>сәйкес</a:t>
            </a:r>
            <a:r>
              <a:rPr sz="1350" spc="-49" dirty="0">
                <a:latin typeface="Microsoft Sans Serif"/>
                <a:cs typeface="Microsoft Sans Serif"/>
              </a:rPr>
              <a:t> </a:t>
            </a:r>
            <a:r>
              <a:rPr lang="kk-KZ" sz="1350" spc="-49" dirty="0" smtClean="0">
                <a:latin typeface="Microsoft Sans Serif"/>
                <a:cs typeface="Microsoft Sans Serif"/>
              </a:rPr>
              <a:t>қайта </a:t>
            </a:r>
            <a:r>
              <a:rPr sz="1350" dirty="0" err="1" smtClean="0">
                <a:latin typeface="Microsoft Sans Serif"/>
                <a:cs typeface="Microsoft Sans Serif"/>
              </a:rPr>
              <a:t>пайдаланады</a:t>
            </a:r>
            <a:r>
              <a:rPr sz="1350" spc="-26" dirty="0" smtClean="0">
                <a:latin typeface="Microsoft Sans Serif"/>
                <a:cs typeface="Microsoft Sans Serif"/>
              </a:rPr>
              <a:t> </a:t>
            </a:r>
            <a:r>
              <a:rPr sz="1350" i="1" dirty="0">
                <a:latin typeface="Arial"/>
                <a:cs typeface="Arial"/>
              </a:rPr>
              <a:t>(</a:t>
            </a:r>
            <a:r>
              <a:rPr sz="1350" i="1" dirty="0" err="1" smtClean="0">
                <a:latin typeface="Arial"/>
                <a:cs typeface="Arial"/>
              </a:rPr>
              <a:t>бап</a:t>
            </a:r>
            <a:r>
              <a:rPr sz="1350" i="1" dirty="0" smtClean="0">
                <a:latin typeface="Arial"/>
                <a:cs typeface="Arial"/>
              </a:rPr>
              <a:t>.</a:t>
            </a:r>
            <a:r>
              <a:rPr lang="kk-KZ" sz="1350" i="1" dirty="0" smtClean="0">
                <a:latin typeface="Arial"/>
                <a:cs typeface="Arial"/>
              </a:rPr>
              <a:t>77</a:t>
            </a:r>
            <a:r>
              <a:rPr sz="1350" i="1" spc="-41" dirty="0" smtClean="0">
                <a:latin typeface="Arial"/>
                <a:cs typeface="Arial"/>
              </a:rPr>
              <a:t> </a:t>
            </a:r>
            <a:r>
              <a:rPr sz="1350" i="1" dirty="0">
                <a:latin typeface="Arial"/>
                <a:cs typeface="Arial"/>
              </a:rPr>
              <a:t>ҚР</a:t>
            </a:r>
            <a:r>
              <a:rPr sz="1350" i="1" spc="-45" dirty="0">
                <a:latin typeface="Arial"/>
                <a:cs typeface="Arial"/>
              </a:rPr>
              <a:t> </a:t>
            </a:r>
            <a:r>
              <a:rPr sz="1350" i="1" spc="-15" dirty="0">
                <a:latin typeface="Arial"/>
                <a:cs typeface="Arial"/>
              </a:rPr>
              <a:t>БК).</a:t>
            </a:r>
            <a:endParaRPr sz="1350" dirty="0">
              <a:latin typeface="Arial"/>
              <a:cs typeface="Arial"/>
            </a:endParaRPr>
          </a:p>
          <a:p>
            <a:pPr marL="266700" marR="219075" indent="-257651" algn="just">
              <a:spcBef>
                <a:spcPts val="750"/>
              </a:spcBef>
              <a:tabLst>
                <a:tab pos="266700" algn="l"/>
              </a:tabLst>
            </a:pPr>
            <a:r>
              <a:rPr sz="1350" spc="-1350" dirty="0">
                <a:solidFill>
                  <a:srgbClr val="9ACD4B"/>
                </a:solidFill>
                <a:latin typeface="Microsoft Sans Serif"/>
                <a:cs typeface="Microsoft Sans Serif"/>
              </a:rPr>
              <a:t>🠶</a:t>
            </a:r>
            <a:r>
              <a:rPr sz="1350" b="1" dirty="0">
                <a:latin typeface="Arial"/>
                <a:cs typeface="Arial"/>
              </a:rPr>
              <a:t>Кiрiстердi</a:t>
            </a:r>
            <a:r>
              <a:rPr sz="1350" b="1" spc="-45" dirty="0">
                <a:latin typeface="Arial"/>
                <a:cs typeface="Arial"/>
              </a:rPr>
              <a:t> </a:t>
            </a:r>
            <a:r>
              <a:rPr sz="1350" b="1" dirty="0">
                <a:latin typeface="Arial"/>
                <a:cs typeface="Arial"/>
              </a:rPr>
              <a:t>бөлу</a:t>
            </a:r>
            <a:r>
              <a:rPr sz="1350" b="1" spc="-56" dirty="0">
                <a:latin typeface="Arial"/>
                <a:cs typeface="Arial"/>
              </a:rPr>
              <a:t> </a:t>
            </a:r>
            <a:r>
              <a:rPr sz="1350" b="1" dirty="0">
                <a:latin typeface="Arial"/>
                <a:cs typeface="Arial"/>
              </a:rPr>
              <a:t>нормативi</a:t>
            </a:r>
            <a:r>
              <a:rPr sz="1350" b="1" spc="-23" dirty="0">
                <a:latin typeface="Arial"/>
                <a:cs typeface="Arial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-</a:t>
            </a:r>
            <a:r>
              <a:rPr sz="1350" spc="-38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бұл</a:t>
            </a:r>
            <a:r>
              <a:rPr sz="1350" spc="-45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әртүрлi</a:t>
            </a:r>
            <a:r>
              <a:rPr sz="1350" spc="-41" dirty="0">
                <a:latin typeface="Microsoft Sans Serif"/>
                <a:cs typeface="Microsoft Sans Serif"/>
              </a:rPr>
              <a:t> </a:t>
            </a:r>
            <a:r>
              <a:rPr sz="1350" spc="-15" dirty="0">
                <a:latin typeface="Microsoft Sans Serif"/>
                <a:cs typeface="Microsoft Sans Serif"/>
              </a:rPr>
              <a:t>деңгейлердегi</a:t>
            </a:r>
            <a:r>
              <a:rPr sz="1350" spc="-41" dirty="0">
                <a:latin typeface="Microsoft Sans Serif"/>
                <a:cs typeface="Microsoft Sans Serif"/>
              </a:rPr>
              <a:t> </a:t>
            </a:r>
            <a:r>
              <a:rPr sz="1350" spc="-15" dirty="0">
                <a:latin typeface="Microsoft Sans Serif"/>
                <a:cs typeface="Microsoft Sans Serif"/>
              </a:rPr>
              <a:t>бюджеттер</a:t>
            </a:r>
            <a:r>
              <a:rPr sz="1350" spc="-56" dirty="0">
                <a:latin typeface="Microsoft Sans Serif"/>
                <a:cs typeface="Microsoft Sans Serif"/>
              </a:rPr>
              <a:t> </a:t>
            </a:r>
            <a:r>
              <a:rPr sz="1350" dirty="0" err="1">
                <a:latin typeface="Microsoft Sans Serif"/>
                <a:cs typeface="Microsoft Sans Serif"/>
              </a:rPr>
              <a:t>арасында</a:t>
            </a:r>
            <a:r>
              <a:rPr sz="1350" spc="-30" dirty="0">
                <a:latin typeface="Microsoft Sans Serif"/>
                <a:cs typeface="Microsoft Sans Serif"/>
              </a:rPr>
              <a:t> </a:t>
            </a:r>
            <a:r>
              <a:rPr sz="1350" spc="-8" dirty="0" err="1" smtClean="0">
                <a:latin typeface="Microsoft Sans Serif"/>
                <a:cs typeface="Microsoft Sans Serif"/>
              </a:rPr>
              <a:t>кiрiс</a:t>
            </a:r>
            <a:r>
              <a:rPr lang="kk-KZ" sz="1350" spc="-8" dirty="0" smtClean="0">
                <a:latin typeface="Microsoft Sans Serif"/>
                <a:cs typeface="Microsoft Sans Serif"/>
              </a:rPr>
              <a:t> </a:t>
            </a:r>
            <a:r>
              <a:rPr lang="kk-KZ" sz="1350" spc="-30" dirty="0" smtClean="0">
                <a:latin typeface="Microsoft Sans Serif"/>
                <a:cs typeface="Microsoft Sans Serif"/>
              </a:rPr>
              <a:t>түрлерін</a:t>
            </a:r>
            <a:r>
              <a:rPr sz="1350" spc="375" dirty="0" smtClean="0">
                <a:latin typeface="Microsoft Sans Serif"/>
                <a:cs typeface="Microsoft Sans Serif"/>
              </a:rPr>
              <a:t>  </a:t>
            </a:r>
            <a:r>
              <a:rPr sz="1350" dirty="0">
                <a:latin typeface="Microsoft Sans Serif"/>
                <a:cs typeface="Microsoft Sans Serif"/>
              </a:rPr>
              <a:t>бөлудiң</a:t>
            </a:r>
            <a:r>
              <a:rPr sz="1350" spc="-41" dirty="0">
                <a:latin typeface="Microsoft Sans Serif"/>
                <a:cs typeface="Microsoft Sans Serif"/>
              </a:rPr>
              <a:t> </a:t>
            </a:r>
            <a:r>
              <a:rPr sz="1350" spc="-15" dirty="0">
                <a:latin typeface="Microsoft Sans Serif"/>
                <a:cs typeface="Microsoft Sans Serif"/>
              </a:rPr>
              <a:t>проценттiк</a:t>
            </a:r>
            <a:r>
              <a:rPr sz="1350" spc="-34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арақатынасы</a:t>
            </a:r>
            <a:r>
              <a:rPr sz="1350" spc="-34" dirty="0">
                <a:latin typeface="Microsoft Sans Serif"/>
                <a:cs typeface="Microsoft Sans Serif"/>
              </a:rPr>
              <a:t> </a:t>
            </a:r>
            <a:r>
              <a:rPr sz="1350" i="1" dirty="0">
                <a:latin typeface="Arial"/>
                <a:cs typeface="Arial"/>
              </a:rPr>
              <a:t>(</a:t>
            </a:r>
            <a:r>
              <a:rPr sz="1350" i="1" dirty="0" err="1" smtClean="0">
                <a:latin typeface="Arial"/>
                <a:cs typeface="Arial"/>
              </a:rPr>
              <a:t>бап</a:t>
            </a:r>
            <a:r>
              <a:rPr sz="1350" i="1" dirty="0" smtClean="0">
                <a:latin typeface="Arial"/>
                <a:cs typeface="Arial"/>
              </a:rPr>
              <a:t>.</a:t>
            </a:r>
            <a:r>
              <a:rPr lang="kk-KZ" sz="1350" i="1" dirty="0" smtClean="0">
                <a:latin typeface="Arial"/>
                <a:cs typeface="Arial"/>
              </a:rPr>
              <a:t>77</a:t>
            </a:r>
            <a:r>
              <a:rPr sz="1350" i="1" spc="-60" dirty="0" smtClean="0">
                <a:latin typeface="Arial"/>
                <a:cs typeface="Arial"/>
              </a:rPr>
              <a:t> </a:t>
            </a:r>
            <a:r>
              <a:rPr sz="1350" i="1" dirty="0">
                <a:latin typeface="Arial"/>
                <a:cs typeface="Arial"/>
              </a:rPr>
              <a:t>ҚР</a:t>
            </a:r>
            <a:r>
              <a:rPr sz="1350" i="1" spc="-60" dirty="0">
                <a:latin typeface="Arial"/>
                <a:cs typeface="Arial"/>
              </a:rPr>
              <a:t> </a:t>
            </a:r>
            <a:r>
              <a:rPr sz="1350" i="1" spc="-15" dirty="0">
                <a:latin typeface="Arial"/>
                <a:cs typeface="Arial"/>
              </a:rPr>
              <a:t>БК).</a:t>
            </a:r>
            <a:endParaRPr sz="135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5220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522351" y="194117"/>
            <a:ext cx="8146161" cy="673418"/>
            <a:chOff x="1104900" y="160020"/>
            <a:chExt cx="10520680" cy="8978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4900" y="160020"/>
              <a:ext cx="10520172" cy="8976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7569" y="496570"/>
              <a:ext cx="4920233" cy="282193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068" y="910588"/>
            <a:ext cx="9143999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349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58418" y="88213"/>
            <a:ext cx="7687945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800" spc="-25" dirty="0" smtClean="0">
                <a:latin typeface="Arial" pitchFamily="34" charset="0"/>
                <a:cs typeface="Arial" pitchFamily="34" charset="0"/>
              </a:rPr>
              <a:t>202</a:t>
            </a:r>
            <a:r>
              <a:rPr lang="kk-KZ" sz="2800" spc="-25" dirty="0">
                <a:latin typeface="Arial" pitchFamily="34" charset="0"/>
                <a:cs typeface="Arial" pitchFamily="34" charset="0"/>
              </a:rPr>
              <a:t>6</a:t>
            </a:r>
            <a:r>
              <a:rPr sz="2800" spc="-25" dirty="0" smtClean="0">
                <a:latin typeface="Arial" pitchFamily="34" charset="0"/>
                <a:cs typeface="Arial" pitchFamily="34" charset="0"/>
              </a:rPr>
              <a:t>-202</a:t>
            </a:r>
            <a:r>
              <a:rPr lang="kk-KZ" sz="2800" spc="-25" dirty="0">
                <a:latin typeface="Arial" pitchFamily="34" charset="0"/>
                <a:cs typeface="Arial" pitchFamily="34" charset="0"/>
              </a:rPr>
              <a:t>8</a:t>
            </a:r>
            <a:r>
              <a:rPr sz="2800" spc="5" dirty="0" smtClean="0">
                <a:latin typeface="Arial" pitchFamily="34" charset="0"/>
                <a:cs typeface="Arial" pitchFamily="34" charset="0"/>
              </a:rPr>
              <a:t> </a:t>
            </a:r>
            <a:r>
              <a:rPr sz="2800" spc="-10" dirty="0">
                <a:latin typeface="Arial" pitchFamily="34" charset="0"/>
                <a:cs typeface="Arial" pitchFamily="34" charset="0"/>
              </a:rPr>
              <a:t>жылдарға</a:t>
            </a:r>
            <a:r>
              <a:rPr sz="2800" spc="-120" dirty="0">
                <a:latin typeface="Arial" pitchFamily="34" charset="0"/>
                <a:cs typeface="Arial" pitchFamily="34" charset="0"/>
              </a:rPr>
              <a:t> </a:t>
            </a:r>
            <a:r>
              <a:rPr sz="2800" spc="-5" dirty="0" err="1">
                <a:latin typeface="Arial" pitchFamily="34" charset="0"/>
                <a:cs typeface="Arial" pitchFamily="34" charset="0"/>
              </a:rPr>
              <a:t>арналған</a:t>
            </a:r>
            <a:r>
              <a:rPr sz="2800" spc="-70" dirty="0">
                <a:latin typeface="Arial" pitchFamily="34" charset="0"/>
                <a:cs typeface="Arial" pitchFamily="34" charset="0"/>
              </a:rPr>
              <a:t> </a:t>
            </a:r>
            <a:r>
              <a:rPr lang="kk-KZ" sz="2800" spc="-45" dirty="0">
                <a:latin typeface="Arial" pitchFamily="34" charset="0"/>
                <a:cs typeface="Arial" pitchFamily="34" charset="0"/>
              </a:rPr>
              <a:t>қала</a:t>
            </a:r>
            <a:r>
              <a:rPr sz="2800" spc="-75" dirty="0">
                <a:latin typeface="Arial" pitchFamily="34" charset="0"/>
                <a:cs typeface="Arial" pitchFamily="34" charset="0"/>
              </a:rPr>
              <a:t> </a:t>
            </a:r>
            <a:r>
              <a:rPr sz="2800" spc="-30" dirty="0">
                <a:latin typeface="Arial" pitchFamily="34" charset="0"/>
                <a:cs typeface="Arial" pitchFamily="34" charset="0"/>
              </a:rPr>
              <a:t>бюджеті</a:t>
            </a:r>
            <a:endParaRPr sz="2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1958559883"/>
              </p:ext>
            </p:extLst>
          </p:nvPr>
        </p:nvGraphicFramePr>
        <p:xfrm>
          <a:off x="685800" y="962170"/>
          <a:ext cx="7620000" cy="5362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7113" y="174399"/>
            <a:ext cx="4967605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87450" algn="l"/>
              </a:tabLst>
            </a:pPr>
            <a:r>
              <a:rPr lang="kk-KZ" sz="2800" spc="-60" dirty="0">
                <a:latin typeface="Arial" panose="020B0604020202020204" pitchFamily="34" charset="0"/>
                <a:cs typeface="Arial" panose="020B0604020202020204" pitchFamily="34" charset="0"/>
              </a:rPr>
              <a:t>Қала </a:t>
            </a:r>
            <a:r>
              <a:rPr sz="2800" spc="-25" dirty="0" err="1">
                <a:latin typeface="Arial" panose="020B0604020202020204" pitchFamily="34" charset="0"/>
                <a:cs typeface="Arial" panose="020B0604020202020204" pitchFamily="34" charset="0"/>
              </a:rPr>
              <a:t>бюджетінің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түсімдері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836" y="1429511"/>
            <a:ext cx="8723376" cy="537400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759834" y="2019681"/>
            <a:ext cx="17716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Салықтық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түсімдер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00825" y="2685669"/>
            <a:ext cx="1739900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51435" algn="ctr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Салықтық емес 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түсімдер, негізгі 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капиталды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сатудан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түсетін</a:t>
            </a:r>
            <a:r>
              <a:rPr sz="1400" b="1" spc="-5" dirty="0">
                <a:latin typeface="Arial"/>
                <a:cs typeface="Arial"/>
              </a:rPr>
              <a:t> түсімдер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69736" y="4991100"/>
            <a:ext cx="16256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5560" algn="ctr">
              <a:lnSpc>
                <a:spcPct val="100000"/>
              </a:lnSpc>
              <a:spcBef>
                <a:spcPts val="100"/>
              </a:spcBef>
            </a:pPr>
            <a:r>
              <a:rPr sz="1400" b="1" spc="-10" dirty="0" err="1">
                <a:latin typeface="Arial"/>
                <a:cs typeface="Arial"/>
              </a:rPr>
              <a:t>Кредиттерді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15" dirty="0" err="1">
                <a:latin typeface="Arial"/>
                <a:cs typeface="Arial"/>
              </a:rPr>
              <a:t>өтеу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40963" y="5857443"/>
            <a:ext cx="20072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2735" marR="5080" indent="-28067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Бюджет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қаражатының </a:t>
            </a:r>
            <a:r>
              <a:rPr sz="1400" b="1" spc="-37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бос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қалдықтары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8664" y="4657725"/>
            <a:ext cx="1884045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2540" algn="ctr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Мақсатты 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трансферттер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және 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бюджеттік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кредиттер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3236" y="2792349"/>
            <a:ext cx="187642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43815" algn="ctr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Облыстық</a:t>
            </a:r>
            <a:endParaRPr sz="14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бюджеттен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берілетін</a:t>
            </a:r>
            <a:endParaRPr sz="1400" dirty="0">
              <a:latin typeface="Arial"/>
              <a:cs typeface="Arial"/>
            </a:endParaRPr>
          </a:p>
          <a:p>
            <a:pPr marL="50800" algn="ctr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субвенция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82110" y="3946397"/>
            <a:ext cx="19272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kk-KZ" sz="2000" b="1" spc="-10" dirty="0">
                <a:latin typeface="Arial"/>
                <a:cs typeface="Arial"/>
              </a:rPr>
              <a:t>Қала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бюджеті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6596" y="209803"/>
            <a:ext cx="708469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7410" marR="5080" indent="-855344" algn="ctr">
              <a:lnSpc>
                <a:spcPct val="100000"/>
              </a:lnSpc>
              <a:spcBef>
                <a:spcPts val="100"/>
              </a:spcBef>
            </a:pPr>
            <a:r>
              <a:rPr sz="16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kk-KZ" sz="1600" spc="-15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sz="16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-202</a:t>
            </a:r>
            <a:r>
              <a:rPr lang="ru-RU" sz="1600" spc="-15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1600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5" dirty="0"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sz="16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5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sz="16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600" spc="-105" dirty="0">
                <a:latin typeface="Arial" panose="020B0604020202020204" pitchFamily="34" charset="0"/>
                <a:cs typeface="Arial" panose="020B0604020202020204" pitchFamily="34" charset="0"/>
              </a:rPr>
              <a:t>қала</a:t>
            </a:r>
            <a:r>
              <a:rPr sz="16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5" dirty="0">
                <a:latin typeface="Arial" panose="020B0604020202020204" pitchFamily="34" charset="0"/>
                <a:cs typeface="Arial" panose="020B0604020202020204" pitchFamily="34" charset="0"/>
              </a:rPr>
              <a:t>бюджетінің </a:t>
            </a:r>
            <a:r>
              <a:rPr sz="1600" spc="-5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5" dirty="0" err="1">
                <a:latin typeface="Arial" panose="020B0604020202020204" pitchFamily="34" charset="0"/>
                <a:cs typeface="Arial" panose="020B0604020202020204" pitchFamily="34" charset="0"/>
              </a:rPr>
              <a:t>кірістерінің</a:t>
            </a:r>
            <a:r>
              <a:rPr sz="16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5" dirty="0" err="1">
                <a:latin typeface="Arial" panose="020B0604020202020204" pitchFamily="34" charset="0"/>
                <a:cs typeface="Arial" panose="020B0604020202020204" pitchFamily="34" charset="0"/>
              </a:rPr>
              <a:t>құрылымы</a:t>
            </a:r>
            <a:endParaRPr sz="1600" spc="-1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729317"/>
              </p:ext>
            </p:extLst>
          </p:nvPr>
        </p:nvGraphicFramePr>
        <p:xfrm>
          <a:off x="236536" y="1057338"/>
          <a:ext cx="8602663" cy="38956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30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83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08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20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08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476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20" dirty="0"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endParaRPr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0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b="1" spc="-10" dirty="0" smtClean="0"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kk-KZ" sz="1400" b="1" spc="-10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sz="1400" b="1" spc="-5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400" b="1" spc="-5" dirty="0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b="1" spc="-10" dirty="0" smtClean="0"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kk-KZ" sz="1400" b="1" spc="-1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sz="1400" b="1" spc="-5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400" b="1" spc="-5" dirty="0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0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b="1" spc="-10" dirty="0" smtClean="0"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kk-KZ" sz="1400" b="1" spc="-10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sz="1400" b="1" spc="-1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400" b="1" spc="-5" dirty="0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b="1" spc="-10" dirty="0" smtClean="0"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kk-KZ" sz="1400" b="1" spc="-1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r>
                        <a:rPr sz="1400" b="1" spc="-1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400" b="1" spc="-5" dirty="0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8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sz="16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0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kk-KZ" sz="16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0" marR="0" marT="330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sz="16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sz="16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86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1" spc="-5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КІРІСТЕР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600" b="1" spc="-5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sz="1600" b="1" spc="-2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600" b="1" spc="-1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барлығы</a:t>
                      </a:r>
                      <a:endParaRPr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kk-KZ" sz="1600" b="1" spc="-5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19 985 887</a:t>
                      </a:r>
                      <a:endParaRPr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kk-KZ" sz="1600" b="1" spc="-5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18 809 578</a:t>
                      </a:r>
                      <a:endParaRPr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kk-KZ" sz="1600" b="1" spc="-5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15 751 440</a:t>
                      </a:r>
                      <a:endParaRPr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kk-KZ" sz="1600" b="1" spc="-5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10 902 764</a:t>
                      </a:r>
                      <a:endParaRPr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86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i="1" spc="-5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Салықтық</a:t>
                      </a:r>
                      <a:r>
                        <a:rPr sz="1600" i="1" spc="-35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600" i="1" spc="-5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түсімдер</a:t>
                      </a:r>
                      <a:endParaRPr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kk-KZ" sz="1600" i="1" spc="-1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4</a:t>
                      </a:r>
                      <a:r>
                        <a:rPr lang="kk-KZ" sz="1600" i="1" spc="-1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275 450</a:t>
                      </a: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kk-KZ" sz="1600" i="1" spc="-1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7 210 377</a:t>
                      </a:r>
                      <a:endParaRPr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kk-KZ" sz="1600" i="1" spc="-5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kk-KZ" sz="1600" i="1" spc="-5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741 910</a:t>
                      </a:r>
                      <a:endParaRPr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kk-KZ" sz="1600" i="1" spc="-5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7 423 991</a:t>
                      </a:r>
                      <a:endParaRPr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86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i="1" spc="-1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Салықтық</a:t>
                      </a:r>
                      <a:r>
                        <a:rPr sz="1600" i="1" spc="-5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емес</a:t>
                      </a:r>
                      <a:r>
                        <a:rPr sz="1600" i="1" spc="-1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түсімдер</a:t>
                      </a:r>
                      <a:endParaRPr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kk-KZ" sz="1600" i="1" spc="-5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142 779</a:t>
                      </a:r>
                      <a:endParaRPr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kk-KZ" sz="1600" i="1" spc="-5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152 584</a:t>
                      </a:r>
                      <a:endParaRPr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kk-KZ" sz="1600" i="1" spc="-5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101 867</a:t>
                      </a:r>
                      <a:endParaRPr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kk-KZ" sz="1600" i="1" spc="-5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103 935</a:t>
                      </a:r>
                      <a:endParaRPr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7675">
                <a:tc>
                  <a:txBody>
                    <a:bodyPr/>
                    <a:lstStyle/>
                    <a:p>
                      <a:pPr marL="91440" marR="66865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i="1" spc="-5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Негізігі </a:t>
                      </a:r>
                      <a:r>
                        <a:rPr sz="1600" i="1" spc="-1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капиталды </a:t>
                      </a:r>
                      <a:r>
                        <a:rPr sz="1600" i="1" spc="-5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сатудан </a:t>
                      </a:r>
                      <a:r>
                        <a:rPr sz="1600" i="1" spc="-355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600" i="1" spc="-5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түсетін</a:t>
                      </a:r>
                      <a:r>
                        <a:rPr sz="1600" i="1" spc="-1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600" i="1" spc="-5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түсімдер</a:t>
                      </a:r>
                      <a:endParaRPr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122 888</a:t>
                      </a:r>
                      <a:endParaRPr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i="1" spc="-5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1 007 133</a:t>
                      </a:r>
                      <a:endParaRPr lang="kk-KZ" sz="16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en-US" sz="1600" i="1" spc="-5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en-US" sz="1600" i="1" spc="-5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1372">
                <a:tc>
                  <a:txBody>
                    <a:bodyPr/>
                    <a:lstStyle/>
                    <a:p>
                      <a:pPr marL="91440" marR="26225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b="0" i="1" spc="-15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Трансферттердің</a:t>
                      </a:r>
                      <a:r>
                        <a:rPr sz="1600" b="0" i="1" spc="1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600" b="0" i="1" spc="-5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түсімдері</a:t>
                      </a:r>
                      <a:endParaRPr sz="1600" b="0" i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kk-KZ" sz="1600" b="0" spc="-5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15 444</a:t>
                      </a:r>
                      <a:r>
                        <a:rPr lang="kk-KZ" sz="1600" b="0" spc="-5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770</a:t>
                      </a:r>
                      <a:endParaRPr sz="16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kk-KZ" sz="1600" b="0" spc="-5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10 439 484</a:t>
                      </a:r>
                      <a:endParaRPr sz="16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kk-KZ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8 907 663</a:t>
                      </a:r>
                      <a:endParaRPr sz="16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kk-KZ" sz="1600" b="0" spc="-5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3 374 838</a:t>
                      </a:r>
                      <a:endParaRPr sz="16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ject 3">
            <a:extLst>
              <a:ext uri="{FF2B5EF4-FFF2-40B4-BE49-F238E27FC236}">
                <a16:creationId xmlns:a16="http://schemas.microsoft.com/office/drawing/2014/main" id="{16E2D387-2D88-4B39-B7FC-D91DA59B0A6A}"/>
              </a:ext>
            </a:extLst>
          </p:cNvPr>
          <p:cNvSpPr txBox="1">
            <a:spLocks/>
          </p:cNvSpPr>
          <p:nvPr/>
        </p:nvSpPr>
        <p:spPr>
          <a:xfrm>
            <a:off x="4648200" y="856037"/>
            <a:ext cx="7467600" cy="174407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867410" marR="5080" indent="-855344">
              <a:lnSpc>
                <a:spcPct val="100000"/>
              </a:lnSpc>
              <a:spcBef>
                <a:spcPts val="100"/>
              </a:spcBef>
            </a:pPr>
            <a:r>
              <a:rPr lang="ru-RU" sz="105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Мың теңге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110877"/>
              </p:ext>
            </p:extLst>
          </p:nvPr>
        </p:nvGraphicFramePr>
        <p:xfrm>
          <a:off x="165100" y="533402"/>
          <a:ext cx="8674100" cy="57405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54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99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96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47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56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1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25" dirty="0"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endParaRPr sz="14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 dirty="0" smtClean="0"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en-US" sz="1200" b="1" spc="-5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sz="1200" b="1" spc="-35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200" b="1" spc="-10" dirty="0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 dirty="0" smtClean="0"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kk-KZ" sz="1200" b="1" spc="-5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sz="1200" b="1" spc="-35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200" b="1" spc="-10" dirty="0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2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dirty="0" smtClean="0"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kk-KZ" sz="12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sz="1200" b="1" spc="-4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200" b="1" spc="-10" dirty="0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dirty="0" smtClean="0"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kk-KZ" sz="1200" b="1" dirty="0" smtClean="0">
                          <a:latin typeface="Arial" pitchFamily="34" charset="0"/>
                          <a:cs typeface="Arial" pitchFamily="34" charset="0"/>
                        </a:rPr>
                        <a:t>8 </a:t>
                      </a:r>
                      <a:r>
                        <a:rPr lang="kk-KZ" sz="1200" b="1" dirty="0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2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0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0" marR="0" marT="4064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dirty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dirty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60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Arial" pitchFamily="34" charset="0"/>
                          <a:cs typeface="Arial" pitchFamily="34" charset="0"/>
                        </a:rPr>
                        <a:t>ШЫҒЫНДАР-барлығы</a:t>
                      </a:r>
                      <a:endParaRPr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21 042 284</a:t>
                      </a:r>
                      <a:endParaRPr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27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18 740 749</a:t>
                      </a:r>
                      <a:endParaRPr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15 751 440</a:t>
                      </a:r>
                      <a:endParaRPr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27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10 902 764</a:t>
                      </a:r>
                      <a:endParaRPr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27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75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0" i="0" dirty="0">
                          <a:latin typeface="Arial" pitchFamily="34" charset="0"/>
                          <a:cs typeface="Arial" pitchFamily="34" charset="0"/>
                        </a:rPr>
                        <a:t>Жалпы</a:t>
                      </a:r>
                      <a:r>
                        <a:rPr sz="1000" b="0" i="0" spc="-1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dirty="0">
                          <a:latin typeface="Arial" pitchFamily="34" charset="0"/>
                          <a:cs typeface="Arial" pitchFamily="34" charset="0"/>
                        </a:rPr>
                        <a:t>сипаттағы</a:t>
                      </a:r>
                      <a:r>
                        <a:rPr sz="1000" b="0" i="0" spc="-5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10" dirty="0">
                          <a:latin typeface="Arial" pitchFamily="34" charset="0"/>
                          <a:cs typeface="Arial" pitchFamily="34" charset="0"/>
                        </a:rPr>
                        <a:t>мемлекеттік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 қызметтер</a:t>
                      </a:r>
                      <a:endParaRPr sz="1000" b="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1 071 787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27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868 646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85"/>
                        </a:lnSpc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790 924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807 402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27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7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Қорғаныс</a:t>
                      </a:r>
                      <a:endParaRPr sz="1000" b="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2 223 815</a:t>
                      </a:r>
                    </a:p>
                  </a:txBody>
                  <a:tcPr marL="0" marR="0" marT="4127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158 134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85"/>
                        </a:lnSpc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96</a:t>
                      </a:r>
                      <a:r>
                        <a:rPr lang="kk-KZ" sz="1000" b="0" i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640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100 020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27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75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Қоғамдық</a:t>
                      </a:r>
                      <a:r>
                        <a:rPr sz="1000" b="0" i="0" spc="-1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dirty="0">
                          <a:latin typeface="Arial" pitchFamily="34" charset="0"/>
                          <a:cs typeface="Arial" pitchFamily="34" charset="0"/>
                        </a:rPr>
                        <a:t>тәртіп,</a:t>
                      </a:r>
                      <a:r>
                        <a:rPr sz="1000" b="0" i="0" spc="-3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қауіпсіздік</a:t>
                      </a:r>
                      <a:endParaRPr sz="1000" b="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34 181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27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27 760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r>
                        <a:rPr lang="kk-KZ" sz="10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900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39</a:t>
                      </a:r>
                      <a:r>
                        <a:rPr lang="kk-KZ" sz="10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226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27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3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Әлеуметтік көмек</a:t>
                      </a:r>
                      <a:r>
                        <a:rPr sz="1000" b="0" i="0" spc="-1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және әлеуметтік</a:t>
                      </a:r>
                      <a:r>
                        <a:rPr sz="1000" b="0" i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қамсыздандыру</a:t>
                      </a:r>
                      <a:endParaRPr sz="1000" b="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2 673 007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2 889 339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90"/>
                        </a:lnSpc>
                      </a:pPr>
                      <a:r>
                        <a:rPr lang="kk-KZ" sz="1000" b="0" i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2 937 153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3 018 213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7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Тұрғын-үй</a:t>
                      </a:r>
                      <a:r>
                        <a:rPr sz="1000" b="0" i="0" spc="-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10" dirty="0">
                          <a:latin typeface="Arial" pitchFamily="34" charset="0"/>
                          <a:cs typeface="Arial" pitchFamily="34" charset="0"/>
                        </a:rPr>
                        <a:t>коммуналдық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 шаруашылық</a:t>
                      </a:r>
                      <a:endParaRPr sz="1000" b="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3 863 298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2 832 077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90"/>
                        </a:lnSpc>
                      </a:pPr>
                      <a:r>
                        <a:rPr lang="kk-KZ" sz="1000" b="0" i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1 575 482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1 649 839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375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0" i="0" dirty="0">
                          <a:latin typeface="Arial" pitchFamily="34" charset="0"/>
                          <a:cs typeface="Arial" pitchFamily="34" charset="0"/>
                        </a:rPr>
                        <a:t>Мәдениет,</a:t>
                      </a:r>
                      <a:r>
                        <a:rPr sz="1000" b="0" i="0" spc="-1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dirty="0">
                          <a:latin typeface="Arial" pitchFamily="34" charset="0"/>
                          <a:cs typeface="Arial" pitchFamily="34" charset="0"/>
                        </a:rPr>
                        <a:t>спорт,</a:t>
                      </a:r>
                      <a:r>
                        <a:rPr sz="1000" b="0" i="0" spc="-2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10" dirty="0">
                          <a:latin typeface="Arial" pitchFamily="34" charset="0"/>
                          <a:cs typeface="Arial" pitchFamily="34" charset="0"/>
                        </a:rPr>
                        <a:t>туризм</a:t>
                      </a:r>
                      <a:r>
                        <a:rPr sz="1000" b="0" i="0" spc="-4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және </a:t>
                      </a:r>
                      <a:r>
                        <a:rPr sz="1000" b="0" i="0" dirty="0">
                          <a:latin typeface="Arial" pitchFamily="34" charset="0"/>
                          <a:cs typeface="Arial" pitchFamily="34" charset="0"/>
                        </a:rPr>
                        <a:t>ақпараттық</a:t>
                      </a:r>
                      <a:r>
                        <a:rPr sz="1000" b="0" i="0" spc="-2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кеңістік</a:t>
                      </a:r>
                      <a:endParaRPr sz="1000" b="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1 503 456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2 649 956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90"/>
                        </a:lnSpc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kk-KZ" sz="1000" b="0" i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060 950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kk-KZ" sz="10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098 084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83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kk-KZ" sz="1000" b="0" i="0" dirty="0">
                          <a:latin typeface="Arial" pitchFamily="34" charset="0"/>
                          <a:cs typeface="Arial" pitchFamily="34" charset="0"/>
                        </a:rPr>
                        <a:t>Отын-энергетика кешені және жер қойнауын пайдалану</a:t>
                      </a:r>
                      <a:endParaRPr sz="1000" b="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5 922 647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5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2 996 683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5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90"/>
                        </a:lnSpc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kk-KZ" sz="10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107 399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5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155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0" i="0" spc="-10" dirty="0">
                          <a:latin typeface="Arial" pitchFamily="34" charset="0"/>
                          <a:cs typeface="Arial" pitchFamily="34" charset="0"/>
                        </a:rPr>
                        <a:t>Ауыл,</a:t>
                      </a:r>
                      <a:r>
                        <a:rPr sz="1000" b="0" i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30" dirty="0">
                          <a:latin typeface="Arial" pitchFamily="34" charset="0"/>
                          <a:cs typeface="Arial" pitchFamily="34" charset="0"/>
                        </a:rPr>
                        <a:t>су,</a:t>
                      </a:r>
                      <a:r>
                        <a:rPr sz="1000" b="0" i="0" spc="1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10" dirty="0">
                          <a:latin typeface="Arial" pitchFamily="34" charset="0"/>
                          <a:cs typeface="Arial" pitchFamily="34" charset="0"/>
                        </a:rPr>
                        <a:t>орман,</a:t>
                      </a:r>
                      <a:r>
                        <a:rPr sz="1000" b="0" i="0" spc="-2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балық</a:t>
                      </a:r>
                      <a:r>
                        <a:rPr sz="1000" b="0" i="0" spc="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шаруашылығы,</a:t>
                      </a:r>
                      <a:r>
                        <a:rPr sz="1000" b="0" i="0" spc="2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ерекше</a:t>
                      </a:r>
                      <a:endParaRPr sz="1000" b="0" i="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қорғалатын</a:t>
                      </a:r>
                      <a:r>
                        <a:rPr sz="1000" b="0" i="0" spc="-1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dirty="0">
                          <a:latin typeface="Arial" pitchFamily="34" charset="0"/>
                          <a:cs typeface="Arial" pitchFamily="34" charset="0"/>
                        </a:rPr>
                        <a:t>табиғи</a:t>
                      </a:r>
                      <a:r>
                        <a:rPr sz="1000" b="0" i="0" spc="-3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аумақтар,</a:t>
                      </a:r>
                      <a:r>
                        <a:rPr sz="1000" b="0" i="0" spc="-1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dirty="0">
                          <a:latin typeface="Arial" pitchFamily="34" charset="0"/>
                          <a:cs typeface="Arial" pitchFamily="34" charset="0"/>
                        </a:rPr>
                        <a:t>қоршаған</a:t>
                      </a:r>
                      <a:r>
                        <a:rPr sz="1000" b="0" i="0" spc="-1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dirty="0">
                          <a:latin typeface="Arial" pitchFamily="34" charset="0"/>
                          <a:cs typeface="Arial" pitchFamily="34" charset="0"/>
                        </a:rPr>
                        <a:t>ортаны</a:t>
                      </a:r>
                      <a:r>
                        <a:rPr sz="1000" b="0" i="0" spc="-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endParaRPr sz="1000" b="0" i="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000" b="0" i="0" spc="-10" dirty="0">
                          <a:latin typeface="Arial" pitchFamily="34" charset="0"/>
                          <a:cs typeface="Arial" pitchFamily="34" charset="0"/>
                        </a:rPr>
                        <a:t>жануарлар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 дүниесін</a:t>
                      </a:r>
                      <a:r>
                        <a:rPr sz="1000" b="0" i="0" spc="-1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15" dirty="0">
                          <a:latin typeface="Arial" pitchFamily="34" charset="0"/>
                          <a:cs typeface="Arial" pitchFamily="34" charset="0"/>
                        </a:rPr>
                        <a:t>қорғау,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10" dirty="0">
                          <a:latin typeface="Arial" pitchFamily="34" charset="0"/>
                          <a:cs typeface="Arial" pitchFamily="34" charset="0"/>
                        </a:rPr>
                        <a:t>жер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dirty="0">
                          <a:latin typeface="Arial" pitchFamily="34" charset="0"/>
                          <a:cs typeface="Arial" pitchFamily="34" charset="0"/>
                        </a:rPr>
                        <a:t>қатынастары</a:t>
                      </a: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lang="kk-KZ" sz="1000" b="0" i="1" spc="-5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239 671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5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kk-KZ" sz="1000" b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74 527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5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90"/>
                        </a:lnSpc>
                      </a:pPr>
                      <a:endParaRPr lang="kk-KZ" sz="1000" b="0" i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2540" algn="ctr">
                        <a:lnSpc>
                          <a:spcPts val="1390"/>
                        </a:lnSpc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68 491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70 888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5715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0452">
                <a:tc>
                  <a:txBody>
                    <a:bodyPr/>
                    <a:lstStyle/>
                    <a:p>
                      <a:pPr marL="91440" marR="6381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Өнеркәсіп,</a:t>
                      </a:r>
                      <a:r>
                        <a:rPr sz="1000" b="0" i="0" spc="1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10" dirty="0">
                          <a:latin typeface="Arial" pitchFamily="34" charset="0"/>
                          <a:cs typeface="Arial" pitchFamily="34" charset="0"/>
                        </a:rPr>
                        <a:t>сәулет,</a:t>
                      </a:r>
                      <a:r>
                        <a:rPr sz="1000" b="0" i="0" spc="3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қала</a:t>
                      </a:r>
                      <a:r>
                        <a:rPr sz="1000" b="0" i="0" spc="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құрылысы</a:t>
                      </a:r>
                      <a:r>
                        <a:rPr sz="1000" b="0" i="0" spc="3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sz="1000" b="0" i="0" spc="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құрылыс </a:t>
                      </a:r>
                      <a:r>
                        <a:rPr sz="1000" b="0" i="0" spc="-28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қызметі</a:t>
                      </a:r>
                      <a:endParaRPr sz="1000" b="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130 824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132 762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90"/>
                        </a:lnSpc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  <a:r>
                        <a:rPr lang="kk-KZ" sz="1000" b="0" i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255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93 414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019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Көлік</a:t>
                      </a:r>
                      <a:r>
                        <a:rPr sz="1000" b="0" i="0" spc="-1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sz="1000" b="0" i="0" spc="-15" dirty="0">
                          <a:latin typeface="Arial" pitchFamily="34" charset="0"/>
                          <a:cs typeface="Arial" pitchFamily="34" charset="0"/>
                        </a:rPr>
                        <a:t> коммуникация</a:t>
                      </a:r>
                      <a:endParaRPr sz="1000" b="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833 643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1 741 238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90"/>
                        </a:lnSpc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818</a:t>
                      </a:r>
                      <a:r>
                        <a:rPr lang="kk-KZ" sz="1000" b="0" i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883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840</a:t>
                      </a:r>
                      <a:r>
                        <a:rPr lang="kk-KZ" sz="10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426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375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Басқалар</a:t>
                      </a:r>
                      <a:endParaRPr sz="1000" b="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kk-KZ" sz="1000" b="0" i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371 768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kk-KZ" sz="1000" b="0" i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3 589 968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95"/>
                        </a:lnSpc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2 787 936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kk-KZ" sz="10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801 808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37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Борышқа</a:t>
                      </a:r>
                      <a:r>
                        <a:rPr sz="1000" b="0" i="0" spc="-1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10" dirty="0">
                          <a:latin typeface="Arial" pitchFamily="34" charset="0"/>
                          <a:cs typeface="Arial" pitchFamily="34" charset="0"/>
                        </a:rPr>
                        <a:t>қызмет</a:t>
                      </a:r>
                      <a:r>
                        <a:rPr sz="1000" b="0" i="0" spc="-1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5" dirty="0">
                          <a:latin typeface="Arial" pitchFamily="34" charset="0"/>
                          <a:cs typeface="Arial" pitchFamily="34" charset="0"/>
                        </a:rPr>
                        <a:t>көрсету</a:t>
                      </a:r>
                      <a:endParaRPr sz="1000" b="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47 826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25 168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95"/>
                        </a:lnSpc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kk-KZ" sz="1000" b="0" i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712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kk-KZ" sz="10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500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313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000" b="0" i="0" spc="-10" dirty="0">
                          <a:latin typeface="Arial" pitchFamily="34" charset="0"/>
                          <a:cs typeface="Arial" pitchFamily="34" charset="0"/>
                        </a:rPr>
                        <a:t>Трансферттер</a:t>
                      </a:r>
                      <a:endParaRPr sz="1000" b="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126 361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754 491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395"/>
                        </a:lnSpc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372</a:t>
                      </a:r>
                      <a:r>
                        <a:rPr lang="kk-KZ" sz="1000" b="0" i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715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380</a:t>
                      </a:r>
                      <a:r>
                        <a:rPr lang="kk-KZ" sz="1000" b="0" i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944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37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000" b="0" i="0" spc="-5" dirty="0" err="1">
                          <a:latin typeface="Arial" pitchFamily="34" charset="0"/>
                          <a:cs typeface="Arial" pitchFamily="34" charset="0"/>
                        </a:rPr>
                        <a:t>Бюджеттік</a:t>
                      </a:r>
                      <a:r>
                        <a:rPr sz="1000" b="0" i="0" spc="-4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1000" b="0" i="0" spc="-5" dirty="0" err="1">
                          <a:latin typeface="Arial" pitchFamily="34" charset="0"/>
                          <a:cs typeface="Arial" pitchFamily="34" charset="0"/>
                        </a:rPr>
                        <a:t>кредит</a:t>
                      </a:r>
                      <a:r>
                        <a:rPr lang="kk-KZ" sz="1000" b="0" i="0" spc="-5" dirty="0">
                          <a:latin typeface="Arial" pitchFamily="34" charset="0"/>
                          <a:cs typeface="Arial" pitchFamily="34" charset="0"/>
                        </a:rPr>
                        <a:t>тер</a:t>
                      </a:r>
                      <a:endParaRPr sz="1000" b="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15 728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r>
                        <a:rPr lang="kk-KZ" sz="1000" b="0" i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300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000" b="0" i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000" b="0" i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374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kk-KZ" sz="1000" b="0" i="0" spc="-10" dirty="0" smtClean="0">
                          <a:latin typeface="Arial" pitchFamily="34" charset="0"/>
                          <a:cs typeface="Arial" pitchFamily="34" charset="0"/>
                        </a:rPr>
                        <a:t>Қарыздарды өтеу</a:t>
                      </a:r>
                      <a:endParaRPr sz="1000" b="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806 298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1 794 374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kk-KZ" sz="1000" b="0" i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1 979 144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kk-KZ" sz="1000" b="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1 085 065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4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37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kk-KZ" sz="1000" b="0" i="0" dirty="0">
                          <a:latin typeface="Arial" pitchFamily="34" charset="0"/>
                          <a:cs typeface="Arial" pitchFamily="34" charset="0"/>
                        </a:rPr>
                        <a:t>Бюджет қаражатының пайдаланылатын калдықтары</a:t>
                      </a:r>
                      <a:endParaRPr sz="1000" b="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162 319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kk-KZ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640 338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33600" y="76200"/>
            <a:ext cx="5354955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kk-KZ" sz="1800" spc="-55" dirty="0">
                <a:latin typeface="Arial" pitchFamily="34" charset="0"/>
                <a:cs typeface="Arial" pitchFamily="34" charset="0"/>
              </a:rPr>
              <a:t>Қала</a:t>
            </a:r>
            <a:r>
              <a:rPr sz="1800" spc="-95" dirty="0">
                <a:latin typeface="Arial" pitchFamily="34" charset="0"/>
                <a:cs typeface="Arial" pitchFamily="34" charset="0"/>
              </a:rPr>
              <a:t> </a:t>
            </a:r>
            <a:r>
              <a:rPr sz="1800" spc="-25" dirty="0" err="1">
                <a:latin typeface="Arial" pitchFamily="34" charset="0"/>
                <a:cs typeface="Arial" pitchFamily="34" charset="0"/>
              </a:rPr>
              <a:t>бюджетінің</a:t>
            </a:r>
            <a:r>
              <a:rPr sz="1800" spc="15" dirty="0">
                <a:latin typeface="Arial" pitchFamily="34" charset="0"/>
                <a:cs typeface="Arial" pitchFamily="34" charset="0"/>
              </a:rPr>
              <a:t> </a:t>
            </a:r>
            <a:r>
              <a:rPr sz="1800" spc="-10" dirty="0" err="1">
                <a:latin typeface="Arial" pitchFamily="34" charset="0"/>
                <a:cs typeface="Arial" pitchFamily="34" charset="0"/>
              </a:rPr>
              <a:t>шығыстары</a:t>
            </a:r>
            <a:r>
              <a:rPr lang="kk-KZ" sz="1800" spc="-10" dirty="0">
                <a:latin typeface="Arial" pitchFamily="34" charset="0"/>
                <a:cs typeface="Arial" pitchFamily="34" charset="0"/>
              </a:rPr>
              <a:t> (мың теңге)</a:t>
            </a:r>
            <a:endParaRPr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95300" y="228600"/>
            <a:ext cx="807720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1600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kk-KZ" sz="1600" spc="-2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sz="1600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 err="1">
                <a:latin typeface="Arial" panose="020B0604020202020204" pitchFamily="34" charset="0"/>
                <a:cs typeface="Arial" panose="020B0604020202020204" pitchFamily="34" charset="0"/>
              </a:rPr>
              <a:t>жылғ</a:t>
            </a:r>
            <a:r>
              <a:rPr lang="kk-KZ" sz="1600" spc="-10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6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600" spc="-105" dirty="0">
                <a:latin typeface="Arial" panose="020B0604020202020204" pitchFamily="34" charset="0"/>
                <a:cs typeface="Arial" panose="020B0604020202020204" pitchFamily="34" charset="0"/>
              </a:rPr>
              <a:t> қала</a:t>
            </a:r>
            <a:r>
              <a:rPr sz="16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25" dirty="0" err="1">
                <a:latin typeface="Arial" panose="020B0604020202020204" pitchFamily="34" charset="0"/>
                <a:cs typeface="Arial" panose="020B0604020202020204" pitchFamily="34" charset="0"/>
              </a:rPr>
              <a:t>бюджетінің</a:t>
            </a:r>
            <a:r>
              <a:rPr sz="16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600" dirty="0">
                <a:latin typeface="Arial" panose="020B0604020202020204" pitchFamily="34" charset="0"/>
                <a:cs typeface="Arial" panose="020B0604020202020204" pitchFamily="34" charset="0"/>
              </a:rPr>
              <a:t>салалар бойынша шығыстары</a:t>
            </a:r>
            <a:r>
              <a:rPr lang="kk-KZ" sz="1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kk-KZ" sz="1600" spc="-1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1600" spc="-10" dirty="0">
                <a:latin typeface="Arial" panose="020B0604020202020204" pitchFamily="34" charset="0"/>
                <a:cs typeface="Arial" panose="020B0604020202020204" pitchFamily="34" charset="0"/>
              </a:rPr>
              <a:t>(млн. теңге)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5" name="Диаграмма 54"/>
          <p:cNvGraphicFramePr/>
          <p:nvPr>
            <p:extLst>
              <p:ext uri="{D42A27DB-BD31-4B8C-83A1-F6EECF244321}">
                <p14:modId xmlns:p14="http://schemas.microsoft.com/office/powerpoint/2010/main" val="1958857650"/>
              </p:ext>
            </p:extLst>
          </p:nvPr>
        </p:nvGraphicFramePr>
        <p:xfrm>
          <a:off x="609600" y="838200"/>
          <a:ext cx="78486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228601"/>
            <a:ext cx="8229600" cy="398827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89535" marR="5080" indent="146050" algn="ctr">
              <a:lnSpc>
                <a:spcPts val="2860"/>
              </a:lnSpc>
              <a:spcBef>
                <a:spcPts val="210"/>
              </a:spcBef>
            </a:pPr>
            <a:r>
              <a:rPr sz="1500" b="1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kk-KZ" sz="15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sz="1500" b="1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kk-KZ" sz="15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арналған қала бюджет шығындарының негізгі бағыттары</a:t>
            </a:r>
            <a:endParaRPr sz="1500" b="1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1EB1CF4-0CF2-49C7-BB1B-81AFB9E5A2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813771"/>
              </p:ext>
            </p:extLst>
          </p:nvPr>
        </p:nvGraphicFramePr>
        <p:xfrm>
          <a:off x="451512" y="762000"/>
          <a:ext cx="8616287" cy="5928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968789">
                  <a:extLst>
                    <a:ext uri="{9D8B030D-6E8A-4147-A177-3AD203B41FA5}">
                      <a16:colId xmlns:a16="http://schemas.microsoft.com/office/drawing/2014/main" val="4147434644"/>
                    </a:ext>
                  </a:extLst>
                </a:gridCol>
                <a:gridCol w="1042144">
                  <a:extLst>
                    <a:ext uri="{9D8B030D-6E8A-4147-A177-3AD203B41FA5}">
                      <a16:colId xmlns:a16="http://schemas.microsoft.com/office/drawing/2014/main" val="157771162"/>
                    </a:ext>
                  </a:extLst>
                </a:gridCol>
                <a:gridCol w="1302677">
                  <a:extLst>
                    <a:ext uri="{9D8B030D-6E8A-4147-A177-3AD203B41FA5}">
                      <a16:colId xmlns:a16="http://schemas.microsoft.com/office/drawing/2014/main" val="583346216"/>
                    </a:ext>
                  </a:extLst>
                </a:gridCol>
                <a:gridCol w="1302677">
                  <a:extLst>
                    <a:ext uri="{9D8B030D-6E8A-4147-A177-3AD203B41FA5}">
                      <a16:colId xmlns:a16="http://schemas.microsoft.com/office/drawing/2014/main" val="1260713606"/>
                    </a:ext>
                  </a:extLst>
                </a:gridCol>
              </a:tblGrid>
              <a:tr h="23515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Қаржыландыру көзі (мың теңге)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466840"/>
                  </a:ext>
                </a:extLst>
              </a:tr>
              <a:tr h="468302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 бюджет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Облыстық бюджет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Республикалық бюджет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3743272018"/>
                  </a:ext>
                </a:extLst>
              </a:tr>
              <a:tr h="2684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3 640 908</a:t>
                      </a:r>
                      <a:endParaRPr lang="kk-KZ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</a:t>
                      </a:r>
                      <a:r>
                        <a:rPr lang="en-US" sz="16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733 224</a:t>
                      </a:r>
                      <a:endParaRPr lang="ru-RU" sz="16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567 300</a:t>
                      </a: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177341"/>
                  </a:ext>
                </a:extLst>
              </a:tr>
              <a:tr h="2684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Даму бюджеті: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18 493</a:t>
                      </a:r>
                      <a:endParaRPr lang="kk-KZ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</a:t>
                      </a:r>
                      <a:r>
                        <a:rPr lang="kk-K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48 659</a:t>
                      </a:r>
                      <a:endParaRPr lang="kk-KZ" sz="16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550 000</a:t>
                      </a:r>
                    </a:p>
                  </a:txBody>
                  <a:tcPr marL="1837" marR="1837" marT="183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4355161"/>
                  </a:ext>
                </a:extLst>
              </a:tr>
              <a:tr h="26068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</a:t>
                      </a:r>
                      <a:r>
                        <a:rPr lang="kk-KZ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kk-KZ" sz="14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сәулет және қала құрылысы</a:t>
                      </a:r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бөлімі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</a:t>
                      </a:r>
                      <a:endParaRPr lang="ru-KZ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1 935</a:t>
                      </a:r>
                      <a:r>
                        <a:rPr lang="kk-KZ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195</a:t>
                      </a:r>
                      <a:endParaRPr lang="ru-KZ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KZ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5170782"/>
                  </a:ext>
                </a:extLst>
              </a:tr>
              <a:tr h="4683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Кентау </a:t>
                      </a:r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қ.,</a:t>
                      </a:r>
                      <a:r>
                        <a:rPr lang="kk-KZ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Бүргем-2 шағын ауданына Инженерлік инфрақұрылым жүйелерінің құрылысы (Сыртқы кәріз желілері)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150 000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1641105034"/>
                  </a:ext>
                </a:extLst>
              </a:tr>
              <a:tr h="501083">
                <a:tc>
                  <a:txBody>
                    <a:bodyPr/>
                    <a:lstStyle/>
                    <a:p>
                      <a:pPr algn="l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Кентау қ., Бүргем-2</a:t>
                      </a:r>
                      <a:r>
                        <a:rPr lang="kk-KZ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шағын ауданына инженерлік инфрақұрылым жүйелерінің құрылысы (ауыз су жүйесі)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328</a:t>
                      </a:r>
                      <a:r>
                        <a:rPr lang="kk-KZ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245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1956547512"/>
                  </a:ext>
                </a:extLst>
              </a:tr>
              <a:tr h="4683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</a:t>
                      </a:r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үркістан</a:t>
                      </a:r>
                      <a:r>
                        <a:rPr lang="kk-KZ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облысы, Кентау қаласында дене шынықтыру-сауықтыру кешенінің құрылысы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1 079 875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696834272"/>
                  </a:ext>
                </a:extLst>
              </a:tr>
              <a:tr h="441550">
                <a:tc>
                  <a:txBody>
                    <a:bodyPr/>
                    <a:lstStyle/>
                    <a:p>
                      <a:pPr algn="l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«Түркістан</a:t>
                      </a:r>
                      <a:r>
                        <a:rPr lang="kk-KZ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облысы, Кентау қаласы Қарнақ ауылындағы 300 орындық мәдениет үйінің құрылысы»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377 075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1918261732"/>
                  </a:ext>
                </a:extLst>
              </a:tr>
              <a:tr h="701425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Кентау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қаласындағы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«Бургем-2»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Нурлы-жол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аудандарында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инженерлік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инфрақұрылым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жүйелерінің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құрылысына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ЖСҚ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әзірлеуге</a:t>
                      </a:r>
                      <a:endParaRPr lang="ru-RU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k-KZ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3191722238"/>
                  </a:ext>
                </a:extLst>
              </a:tr>
              <a:tr h="52232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Тұрғын үй-коммуналдық </a:t>
                      </a:r>
                      <a:r>
                        <a:rPr lang="ru-RU" sz="1400" b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шаруашылық</a:t>
                      </a:r>
                      <a:r>
                        <a:rPr lang="ru-RU" sz="14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бөлімі</a:t>
                      </a:r>
                      <a:endParaRPr lang="ru-RU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8 493</a:t>
                      </a:r>
                      <a:endParaRPr lang="ru-KZ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956 683</a:t>
                      </a:r>
                      <a:endParaRPr lang="kk-KZ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550 000</a:t>
                      </a:r>
                      <a:endParaRPr lang="ru-KZ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2850892900"/>
                  </a:ext>
                </a:extLst>
              </a:tr>
              <a:tr h="4304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Кентау қаласындағы аула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аумақтарын абаттандыруға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KZ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500 000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88486108"/>
                  </a:ext>
                </a:extLst>
              </a:tr>
              <a:tr h="4683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Кентау қаласы магистралды жылу жүйелерін қайта құру, жалпы ұзындығы 14,5 шқ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KZ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100 000</a:t>
                      </a: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200 000</a:t>
                      </a: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42661711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6477000" y="1"/>
            <a:ext cx="2667000" cy="346698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89535" marR="5080" indent="146050" algn="ctr">
              <a:lnSpc>
                <a:spcPts val="2860"/>
              </a:lnSpc>
              <a:spcBef>
                <a:spcPts val="210"/>
              </a:spcBef>
            </a:pPr>
            <a:r>
              <a:rPr lang="kk-KZ" sz="1400" spc="-5" dirty="0">
                <a:latin typeface="Arial" pitchFamily="34" charset="0"/>
                <a:cs typeface="Arial" pitchFamily="34" charset="0"/>
              </a:rPr>
              <a:t>жалғасы</a:t>
            </a:r>
            <a:endParaRPr sz="1400" spc="-5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1F49D77-E40B-4509-B8DE-1BC70EF4B4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682740"/>
              </p:ext>
            </p:extLst>
          </p:nvPr>
        </p:nvGraphicFramePr>
        <p:xfrm>
          <a:off x="334517" y="597659"/>
          <a:ext cx="8657083" cy="51302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992315">
                  <a:extLst>
                    <a:ext uri="{9D8B030D-6E8A-4147-A177-3AD203B41FA5}">
                      <a16:colId xmlns:a16="http://schemas.microsoft.com/office/drawing/2014/main" val="4147434644"/>
                    </a:ext>
                  </a:extLst>
                </a:gridCol>
                <a:gridCol w="1047078">
                  <a:extLst>
                    <a:ext uri="{9D8B030D-6E8A-4147-A177-3AD203B41FA5}">
                      <a16:colId xmlns:a16="http://schemas.microsoft.com/office/drawing/2014/main" val="157771162"/>
                    </a:ext>
                  </a:extLst>
                </a:gridCol>
                <a:gridCol w="1308845">
                  <a:extLst>
                    <a:ext uri="{9D8B030D-6E8A-4147-A177-3AD203B41FA5}">
                      <a16:colId xmlns:a16="http://schemas.microsoft.com/office/drawing/2014/main" val="583346216"/>
                    </a:ext>
                  </a:extLst>
                </a:gridCol>
                <a:gridCol w="1308845">
                  <a:extLst>
                    <a:ext uri="{9D8B030D-6E8A-4147-A177-3AD203B41FA5}">
                      <a16:colId xmlns:a16="http://schemas.microsoft.com/office/drawing/2014/main" val="1260713606"/>
                    </a:ext>
                  </a:extLst>
                </a:gridCol>
              </a:tblGrid>
              <a:tr h="6683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Қаржыландыру көзі (мың теңге)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466840"/>
                  </a:ext>
                </a:extLst>
              </a:tr>
              <a:tr h="133667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 бюджет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Облыстық бюджет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Республикалық бюджет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3743272018"/>
                  </a:ext>
                </a:extLst>
              </a:tr>
              <a:tr h="1336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Түркістан облысы, Кентау қаласындағы ішкі орам жылу жүйесін қайта құру (1-кезең)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KZ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121 575</a:t>
                      </a: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350 000</a:t>
                      </a: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3236384432"/>
                  </a:ext>
                </a:extLst>
              </a:tr>
              <a:tr h="1336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Түркістан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облысы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Кентау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қаласындағы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ішкі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орам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жылу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жүйесін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қайта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құру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(3-кезең)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KZ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25 334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1303986749"/>
                  </a:ext>
                </a:extLst>
              </a:tr>
              <a:tr h="133667">
                <a:tc>
                  <a:txBody>
                    <a:bodyPr/>
                    <a:lstStyle/>
                    <a:p>
                      <a:pPr algn="l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Түркістан</a:t>
                      </a:r>
                      <a:r>
                        <a:rPr lang="kk-KZ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облысы, Кентау қаласындағы ЖЭО-5 қазандықтарын №7, 8, 9, 10, 11, 12 қайта құру жұмыстарына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KZ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653 394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2940924289"/>
                  </a:ext>
                </a:extLst>
              </a:tr>
              <a:tr h="1336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Түркістан облысы, Кентау қаласы, Қарнақ ауылындағы ішкі орам газ құбырының кұрылысы (Түзету)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kk-KZ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446 380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395630886"/>
                  </a:ext>
                </a:extLst>
              </a:tr>
              <a:tr h="461793">
                <a:tc>
                  <a:txBody>
                    <a:bodyPr/>
                    <a:lstStyle/>
                    <a:p>
                      <a:pPr algn="l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Кентау қаласының Күшата ауылында орамішілік газ желілерін салу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100 000</a:t>
                      </a:r>
                      <a:endParaRPr lang="ru-KZ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2930926606"/>
                  </a:ext>
                </a:extLst>
              </a:tr>
              <a:tr h="1336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Кентау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қаласында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су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құбыры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мен су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қоймасын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қайта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құру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құрылысына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</a:t>
                      </a:r>
                      <a:endParaRPr lang="ru-KZ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938057105"/>
                  </a:ext>
                </a:extLst>
              </a:tr>
              <a:tr h="1336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Кентау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қаласында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кәріздік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тазарту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құрылыстарын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салу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жұмыс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жобасын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ведомствадан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кешенді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сараптамадан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өткізуге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8 493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2583418791"/>
                  </a:ext>
                </a:extLst>
              </a:tr>
              <a:tr h="1336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Жолаушылар көлігі және автомобиль жолдары бөлімі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656 781</a:t>
                      </a:r>
                      <a:endParaRPr lang="ru-KZ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2795958799"/>
                  </a:ext>
                </a:extLst>
              </a:tr>
              <a:tr h="133667">
                <a:tc>
                  <a:txBody>
                    <a:bodyPr/>
                    <a:lstStyle/>
                    <a:p>
                      <a:pPr algn="l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Кентау</a:t>
                      </a:r>
                      <a:r>
                        <a:rPr lang="kk-KZ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қаласы, Д.Қонаев даңғылының 2350 метр автомобиль жолдарын реконструкциялау жұмыстары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478 193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3475700014"/>
                  </a:ext>
                </a:extLst>
              </a:tr>
              <a:tr h="133667">
                <a:tc>
                  <a:txBody>
                    <a:bodyPr/>
                    <a:lstStyle/>
                    <a:p>
                      <a:pPr algn="l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Кентау қаласы, Хантағы ауылы,</a:t>
                      </a:r>
                      <a:r>
                        <a:rPr lang="kk-KZ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Үсенбаев көшесінің бойында Хантағы өзені арқылы өтетін автомобиль көпірін реконструкциялау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178 588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8489473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6477000" y="1"/>
            <a:ext cx="2667000" cy="346698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89535" marR="5080" indent="146050" algn="ctr">
              <a:lnSpc>
                <a:spcPts val="2860"/>
              </a:lnSpc>
              <a:spcBef>
                <a:spcPts val="210"/>
              </a:spcBef>
            </a:pPr>
            <a:r>
              <a:rPr lang="kk-KZ" sz="1400" spc="-5" dirty="0">
                <a:latin typeface="Arial" pitchFamily="34" charset="0"/>
                <a:cs typeface="Arial" pitchFamily="34" charset="0"/>
              </a:rPr>
              <a:t>жалғасы</a:t>
            </a:r>
            <a:endParaRPr sz="1400" spc="-5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1F49D77-E40B-4509-B8DE-1BC70EF4B4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020107"/>
              </p:ext>
            </p:extLst>
          </p:nvPr>
        </p:nvGraphicFramePr>
        <p:xfrm>
          <a:off x="152399" y="533400"/>
          <a:ext cx="8762999" cy="606172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053394">
                  <a:extLst>
                    <a:ext uri="{9D8B030D-6E8A-4147-A177-3AD203B41FA5}">
                      <a16:colId xmlns:a16="http://schemas.microsoft.com/office/drawing/2014/main" val="4147434644"/>
                    </a:ext>
                  </a:extLst>
                </a:gridCol>
                <a:gridCol w="1059890">
                  <a:extLst>
                    <a:ext uri="{9D8B030D-6E8A-4147-A177-3AD203B41FA5}">
                      <a16:colId xmlns:a16="http://schemas.microsoft.com/office/drawing/2014/main" val="157771162"/>
                    </a:ext>
                  </a:extLst>
                </a:gridCol>
                <a:gridCol w="1176944">
                  <a:extLst>
                    <a:ext uri="{9D8B030D-6E8A-4147-A177-3AD203B41FA5}">
                      <a16:colId xmlns:a16="http://schemas.microsoft.com/office/drawing/2014/main" val="583346216"/>
                    </a:ext>
                  </a:extLst>
                </a:gridCol>
                <a:gridCol w="1472771">
                  <a:extLst>
                    <a:ext uri="{9D8B030D-6E8A-4147-A177-3AD203B41FA5}">
                      <a16:colId xmlns:a16="http://schemas.microsoft.com/office/drawing/2014/main" val="1260713606"/>
                    </a:ext>
                  </a:extLst>
                </a:gridCol>
              </a:tblGrid>
              <a:tr h="21181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Қаржыландыру көзі (мың теңге)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466840"/>
                  </a:ext>
                </a:extLst>
              </a:tr>
              <a:tr h="473988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 бюджет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Облыстық бюджет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Республикалық бюджет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3743272018"/>
                  </a:ext>
                </a:extLst>
              </a:tr>
              <a:tr h="2279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3 622 415</a:t>
                      </a:r>
                      <a:endParaRPr lang="kk-KZ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184 565</a:t>
                      </a: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17 300</a:t>
                      </a:r>
                      <a:endParaRPr lang="ru-KZ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719517"/>
                  </a:ext>
                </a:extLst>
              </a:tr>
              <a:tr h="2279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Әлеуметтік</a:t>
                      </a: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сала бойынша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2 341 299</a:t>
                      </a:r>
                      <a:endParaRPr lang="kk-KZ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k-KZ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17 300</a:t>
                      </a:r>
                      <a:endParaRPr lang="ru-KZ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076492"/>
                  </a:ext>
                </a:extLst>
              </a:tr>
              <a:tr h="2279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атаулы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әлеуметтік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көмек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586 035</a:t>
                      </a: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1407763951"/>
                  </a:ext>
                </a:extLst>
              </a:tr>
              <a:tr h="2279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балаларға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кепілдендірілген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әлеуметтік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пакетке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116 324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1349459574"/>
                  </a:ext>
                </a:extLst>
              </a:tr>
              <a:tr h="2279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ымдау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тілі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маманының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көрсету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29 552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3235050832"/>
                  </a:ext>
                </a:extLst>
              </a:tr>
              <a:tr h="2279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санаторлық-курорттық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емдеу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534 484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1383991032"/>
                  </a:ext>
                </a:extLst>
              </a:tr>
              <a:tr h="6799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жүріп-тұруы қиын бірінші топтағы мүгедектігі бар адамды алып жүру бойынша қызметтер көрсететін жеке көмекшілерді ауыстыру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155 478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1754165355"/>
                  </a:ext>
                </a:extLst>
              </a:tr>
              <a:tr h="2279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Ауылдағы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мамандардарға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отын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сатып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алуға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көмек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10 497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3036658613"/>
                  </a:ext>
                </a:extLst>
              </a:tr>
              <a:tr h="2279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Тұрғын үй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көмегі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1 098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1841608739"/>
                  </a:ext>
                </a:extLst>
              </a:tr>
              <a:tr h="4539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Мәслихат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шешімі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бойынша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мұқтаж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азаматтардың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жекелеген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топтарына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әлеуметтік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көмек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156 030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375981465"/>
                  </a:ext>
                </a:extLst>
              </a:tr>
              <a:tr h="2279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Мүгедек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балаларға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арналған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материалдық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көмек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1029468092"/>
                  </a:ext>
                </a:extLst>
              </a:tr>
              <a:tr h="2279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Инватакси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41 161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1872672954"/>
                  </a:ext>
                </a:extLst>
              </a:tr>
              <a:tr h="2279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Мүгедект</a:t>
                      </a:r>
                      <a:r>
                        <a:rPr lang="kk-KZ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ігі</a:t>
                      </a:r>
                      <a:r>
                        <a:rPr lang="kk-KZ" sz="14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бар мұқтаж адамдарға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міндетті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гигиеналық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құралдармен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қамту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337 637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KZ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4046428446"/>
                  </a:ext>
                </a:extLst>
              </a:tr>
              <a:tr h="29769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сурдотехникалық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құралдар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13 032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KZ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3466072732"/>
                  </a:ext>
                </a:extLst>
              </a:tr>
              <a:tr h="2279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тифлотехникалық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құралдар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35 514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53670307"/>
                  </a:ext>
                </a:extLst>
              </a:tr>
              <a:tr h="2298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протездік-ортопедиялық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құралдар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30 250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268357449"/>
                  </a:ext>
                </a:extLst>
              </a:tr>
              <a:tr h="2279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арнайы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қозғалыс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құралдары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(кресло-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арбалар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19 886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1688545476"/>
                  </a:ext>
                </a:extLst>
              </a:tr>
              <a:tr h="45396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Spina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bifida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диагнозымен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мүгедек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балаларды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реттік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қолданылатын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катетерлермен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қамтамасыз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ету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13 445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KZ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2517324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618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6477000" y="1"/>
            <a:ext cx="2667000" cy="346698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89535" marR="5080" indent="146050" algn="ctr">
              <a:lnSpc>
                <a:spcPts val="2860"/>
              </a:lnSpc>
              <a:spcBef>
                <a:spcPts val="210"/>
              </a:spcBef>
            </a:pPr>
            <a:r>
              <a:rPr lang="kk-KZ" sz="1400" spc="-5" dirty="0">
                <a:latin typeface="Arial" pitchFamily="34" charset="0"/>
                <a:cs typeface="Arial" pitchFamily="34" charset="0"/>
              </a:rPr>
              <a:t>жалғасы</a:t>
            </a:r>
            <a:endParaRPr sz="1400" spc="-5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1F49D77-E40B-4509-B8DE-1BC70EF4B4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448087"/>
              </p:ext>
            </p:extLst>
          </p:nvPr>
        </p:nvGraphicFramePr>
        <p:xfrm>
          <a:off x="334517" y="533400"/>
          <a:ext cx="8580883" cy="500130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948372">
                  <a:extLst>
                    <a:ext uri="{9D8B030D-6E8A-4147-A177-3AD203B41FA5}">
                      <a16:colId xmlns:a16="http://schemas.microsoft.com/office/drawing/2014/main" val="4147434644"/>
                    </a:ext>
                  </a:extLst>
                </a:gridCol>
                <a:gridCol w="1037862">
                  <a:extLst>
                    <a:ext uri="{9D8B030D-6E8A-4147-A177-3AD203B41FA5}">
                      <a16:colId xmlns:a16="http://schemas.microsoft.com/office/drawing/2014/main" val="157771162"/>
                    </a:ext>
                  </a:extLst>
                </a:gridCol>
                <a:gridCol w="1159593">
                  <a:extLst>
                    <a:ext uri="{9D8B030D-6E8A-4147-A177-3AD203B41FA5}">
                      <a16:colId xmlns:a16="http://schemas.microsoft.com/office/drawing/2014/main" val="583346216"/>
                    </a:ext>
                  </a:extLst>
                </a:gridCol>
                <a:gridCol w="1435056">
                  <a:extLst>
                    <a:ext uri="{9D8B030D-6E8A-4147-A177-3AD203B41FA5}">
                      <a16:colId xmlns:a16="http://schemas.microsoft.com/office/drawing/2014/main" val="1260713606"/>
                    </a:ext>
                  </a:extLst>
                </a:gridCol>
              </a:tblGrid>
              <a:tr h="6683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Қаржыландыру көзі (мың теңге)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466840"/>
                  </a:ext>
                </a:extLst>
              </a:tr>
              <a:tr h="133667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 бюджет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Облыстық бюджет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Республикалық бюджет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3743272018"/>
                  </a:ext>
                </a:extLst>
              </a:tr>
              <a:tr h="6683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Зейнеткерлер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мен </a:t>
                      </a:r>
                      <a:r>
                        <a:rPr lang="ru-RU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мүгедектерге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</a:t>
                      </a:r>
                      <a:r>
                        <a:rPr lang="en-US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көрсету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аумақтық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орталығы</a:t>
                      </a:r>
                      <a:endParaRPr lang="ru-RU" sz="13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246 226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KZ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9647280"/>
                  </a:ext>
                </a:extLst>
              </a:tr>
              <a:tr h="668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"Дипломмен ауылға" жобасын іске асыруға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1 966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17 300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408321"/>
                  </a:ext>
                </a:extLst>
              </a:tr>
              <a:tr h="668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арнаулы </a:t>
                      </a:r>
                      <a:r>
                        <a:rPr lang="ru-RU" sz="13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әлеуметтік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қызметтер </a:t>
                      </a:r>
                      <a:r>
                        <a:rPr lang="ru-RU" sz="13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көрсету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орталықтарындағы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медицина </a:t>
                      </a:r>
                      <a:r>
                        <a:rPr lang="ru-RU" sz="13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қызметкерлерінің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жалақысын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көтеруге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234</a:t>
                      </a:r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335857"/>
                  </a:ext>
                </a:extLst>
              </a:tr>
              <a:tr h="668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Коммуналдық шаруашылық сала бойынша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330 576</a:t>
                      </a:r>
                      <a:endParaRPr lang="kk-KZ" sz="13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9322641"/>
                  </a:ext>
                </a:extLst>
              </a:tr>
              <a:tr h="66834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</a:t>
                      </a:r>
                      <a:r>
                        <a:rPr lang="ru-RU" sz="130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Халық</a:t>
                      </a:r>
                      <a:r>
                        <a:rPr lang="ru-RU" sz="130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қатысатын</a:t>
                      </a:r>
                      <a:r>
                        <a:rPr lang="ru-RU" sz="130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бюджет" жобасын іске асыруға (</a:t>
                      </a:r>
                      <a:r>
                        <a:rPr lang="ru-RU" sz="130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Ойын</a:t>
                      </a:r>
                      <a:r>
                        <a:rPr lang="ru-RU" sz="130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және </a:t>
                      </a:r>
                      <a:r>
                        <a:rPr lang="ru-RU" sz="130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спорт </a:t>
                      </a:r>
                      <a:r>
                        <a:rPr lang="ru-RU" sz="130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алаңшаларын</a:t>
                      </a:r>
                      <a:r>
                        <a:rPr lang="ru-RU" sz="130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орнатуға</a:t>
                      </a:r>
                      <a:r>
                        <a:rPr lang="ru-RU" sz="130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174</a:t>
                      </a:r>
                      <a:r>
                        <a:rPr lang="ru-RU" sz="13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  <a:endParaRPr lang="ru-KZ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2402521680"/>
                  </a:ext>
                </a:extLst>
              </a:tr>
              <a:tr h="183424">
                <a:tc>
                  <a:txBody>
                    <a:bodyPr/>
                    <a:lstStyle/>
                    <a:p>
                      <a:pPr lvl="0"/>
                      <a:r>
                        <a:rPr lang="kk-KZ" sz="130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Яссауи көшесі</a:t>
                      </a:r>
                      <a:r>
                        <a:rPr lang="kk-KZ" sz="1300" i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30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аллеяларын абаттандыру</a:t>
                      </a:r>
                      <a:endParaRPr lang="ru-RU" sz="13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77 382</a:t>
                      </a:r>
                      <a:endParaRPr lang="ru-KZ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endParaRPr lang="ru-KZ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3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1562347409"/>
                  </a:ext>
                </a:extLst>
              </a:tr>
              <a:tr h="668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30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АГТС күтіп ұстау қызметіне</a:t>
                      </a:r>
                      <a:endParaRPr lang="ru-RU" sz="130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79 194</a:t>
                      </a:r>
                      <a:endParaRPr lang="ru-KZ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/>
                </a:tc>
                <a:extLst>
                  <a:ext uri="{0D108BD9-81ED-4DB2-BD59-A6C34878D82A}">
                    <a16:rowId xmlns:a16="http://schemas.microsoft.com/office/drawing/2014/main" val="1499962585"/>
                  </a:ext>
                </a:extLst>
              </a:tr>
              <a:tr h="668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3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Жол көлік</a:t>
                      </a:r>
                      <a:r>
                        <a:rPr lang="kk-KZ" sz="13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саласы бойынша</a:t>
                      </a:r>
                      <a:endParaRPr lang="ru-RU" sz="13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947 252</a:t>
                      </a:r>
                      <a:endParaRPr lang="kk-KZ" sz="13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184 565</a:t>
                      </a: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KZ" sz="13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229721"/>
                  </a:ext>
                </a:extLst>
              </a:tr>
              <a:tr h="668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Жолдарды орташа жөндеу</a:t>
                      </a:r>
                      <a:endParaRPr lang="ru-RU" sz="13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328 167</a:t>
                      </a:r>
                      <a:endParaRPr lang="ru-KZ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r>
                        <a:rPr lang="kk-KZ" sz="13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661</a:t>
                      </a:r>
                      <a:endParaRPr lang="ru-KZ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KZ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28638"/>
                  </a:ext>
                </a:extLst>
              </a:tr>
              <a:tr h="668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Жолаушыларды тасымалдауды субсидиялау</a:t>
                      </a:r>
                      <a:endParaRPr lang="ru-RU" sz="13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591</a:t>
                      </a:r>
                      <a:r>
                        <a:rPr lang="kk-KZ" sz="13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3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325</a:t>
                      </a:r>
                      <a:endParaRPr lang="ru-KZ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KZ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1382231"/>
                  </a:ext>
                </a:extLst>
              </a:tr>
              <a:tr h="668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Жол қауіпсіздігін қамтамасыз ету</a:t>
                      </a:r>
                      <a:endParaRPr lang="ru-RU" sz="13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27 760</a:t>
                      </a:r>
                      <a:endParaRPr lang="ru-KZ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KZ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9217689"/>
                  </a:ext>
                </a:extLst>
              </a:tr>
              <a:tr h="668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«Ауыл-ел бесігі» жобасына</a:t>
                      </a:r>
                      <a:endParaRPr lang="ru-RU" sz="13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111 904</a:t>
                      </a: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KZ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2000322"/>
                  </a:ext>
                </a:extLst>
              </a:tr>
              <a:tr h="668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Спорт </a:t>
                      </a:r>
                      <a:r>
                        <a:rPr lang="ru-RU" sz="13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саласы</a:t>
                      </a:r>
                      <a:endParaRPr lang="ru-RU" sz="13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1 311</a:t>
                      </a:r>
                      <a:endParaRPr lang="ru-KZ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k-KZ" sz="13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KZ" sz="13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361708"/>
                  </a:ext>
                </a:extLst>
              </a:tr>
              <a:tr h="668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дене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шынықтыру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және спорт </a:t>
                      </a:r>
                      <a:r>
                        <a:rPr lang="ru-RU" sz="13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ұйымдарының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медицина </a:t>
                      </a:r>
                      <a:r>
                        <a:rPr lang="ru-RU" sz="13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қызметкерлерінің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еңбекақысын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төлеуді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ұлғайтуға</a:t>
                      </a:r>
                      <a:endParaRPr lang="ru-RU" sz="13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kk-KZ" sz="13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311</a:t>
                      </a:r>
                      <a:endParaRPr lang="ru-KZ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k-KZ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KZ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1036023"/>
                  </a:ext>
                </a:extLst>
              </a:tr>
              <a:tr h="668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3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Өзгелер</a:t>
                      </a:r>
                      <a:endParaRPr lang="ru-RU" sz="13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1977</a:t>
                      </a:r>
                      <a:endParaRPr lang="ru-KZ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k-KZ" sz="13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KZ" sz="13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6050792"/>
                  </a:ext>
                </a:extLst>
              </a:tr>
              <a:tr h="668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Азаматтық </a:t>
                      </a:r>
                      <a:r>
                        <a:rPr lang="ru-RU" sz="13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қызметшілердің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3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lang="ru-RU" sz="13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қаражаты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ұсталатын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ұйымдар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жұмыскерлерінің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3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қазыналық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кәсіпорындар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жұмыскерлерінің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жалақысын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ұлғайтуға</a:t>
                      </a:r>
                      <a:endParaRPr lang="ru-RU" sz="13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1 977</a:t>
                      </a:r>
                      <a:endParaRPr lang="ru-KZ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k-KZ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KZ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37" marR="1837" marT="1837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8439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0478928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4732</TotalTime>
  <Words>1510</Words>
  <Application>Microsoft Office PowerPoint</Application>
  <PresentationFormat>Экран (4:3)</PresentationFormat>
  <Paragraphs>375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Constantia</vt:lpstr>
      <vt:lpstr>Microsoft Sans Serif</vt:lpstr>
      <vt:lpstr>Symbol</vt:lpstr>
      <vt:lpstr>Times New Roman</vt:lpstr>
      <vt:lpstr>Tw Cen MT</vt:lpstr>
      <vt:lpstr>Капля</vt:lpstr>
      <vt:lpstr>Кентау қаласының 2026-2028  жылдарға арналған азаматтық бюджеті  (нақтылау сатысы)</vt:lpstr>
      <vt:lpstr>Құрметті ТҰРҒЫНДАР!</vt:lpstr>
      <vt:lpstr>Кентау қаласының 2026-2028 жылдарға арналған                АЗАМАТТЫҚ БЮДЖЕТІ</vt:lpstr>
      <vt:lpstr>2026 жылға базалық мөлшерлемелер</vt:lpstr>
      <vt:lpstr>Кентау қаласының 2026 жылғы әлеуметтік-экономикалық көрсеткіштері (01.08.2026ж. жағдай бойынша)</vt:lpstr>
      <vt:lpstr>Презентация PowerPoint</vt:lpstr>
      <vt:lpstr>Презентация PowerPoint</vt:lpstr>
      <vt:lpstr>2026-2028 жылдарға арналған қала бюджеті</vt:lpstr>
      <vt:lpstr>Қала бюджетінің түсімдері</vt:lpstr>
      <vt:lpstr>2026-2028 жылдарға арналған қала бюджетінің  кірістерінің құрылымы</vt:lpstr>
      <vt:lpstr>Қала бюджетінің шығыстары (мың теңге)</vt:lpstr>
      <vt:lpstr>2026 жылға  қала бюджетінің салалар бойынша шығыстары  (млн. теңге)</vt:lpstr>
      <vt:lpstr>2026 жылға арналған қала бюджет шығындарының негізгі бағыттары</vt:lpstr>
      <vt:lpstr>жалғасы</vt:lpstr>
      <vt:lpstr>жалғасы</vt:lpstr>
      <vt:lpstr>жалғасы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Назарчук</dc:creator>
  <cp:lastModifiedBy>User</cp:lastModifiedBy>
  <cp:revision>292</cp:revision>
  <cp:lastPrinted>2026-04-03T10:26:43Z</cp:lastPrinted>
  <dcterms:created xsi:type="dcterms:W3CDTF">2021-11-04T04:35:31Z</dcterms:created>
  <dcterms:modified xsi:type="dcterms:W3CDTF">2026-09-08T05:57:50Z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2021-02-22T00:00:00Z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2021-11-04T00:00:00Z</vt:filetime>
  </property>
</Properties>
</file>