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rawings/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84" r:id="rId7"/>
    <p:sldId id="285" r:id="rId8"/>
    <p:sldId id="261" r:id="rId9"/>
    <p:sldId id="305" r:id="rId10"/>
    <p:sldId id="286" r:id="rId11"/>
    <p:sldId id="302" r:id="rId12"/>
    <p:sldId id="287" r:id="rId13"/>
    <p:sldId id="303" r:id="rId14"/>
    <p:sldId id="304" r:id="rId15"/>
    <p:sldId id="297" r:id="rId16"/>
    <p:sldId id="274" r:id="rId17"/>
    <p:sldId id="275" r:id="rId18"/>
    <p:sldId id="298" r:id="rId19"/>
  </p:sldIdLst>
  <p:sldSz cx="12192000" cy="6858000"/>
  <p:notesSz cx="6858000" cy="9979025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950"/>
    <p:restoredTop sz="94265"/>
  </p:normalViewPr>
  <p:slideViewPr>
    <p:cSldViewPr snapToGrid="0" showGuides="1">
      <p:cViewPr>
        <p:scale>
          <a:sx n="80" d="100"/>
          <a:sy n="80" d="100"/>
        </p:scale>
        <p:origin x="-384" y="390"/>
      </p:cViewPr>
      <p:guideLst>
        <p:guide orient="horz" pos="21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106852418778406"/>
          <c:y val="0.153329757211654"/>
          <c:w val="0.780599139622891"/>
          <c:h val="0.76782620938075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/>
          <c:explosion val="0"/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lumMod val="114000"/>
                    </a:schemeClr>
                  </a:gs>
                  <a:gs pos="100000">
                    <a:schemeClr val="accent4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lumMod val="114000"/>
                    </a:schemeClr>
                  </a:gs>
                  <a:gs pos="100000">
                    <a:schemeClr val="accent6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2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4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6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tint val="98000"/>
                      <a:lumMod val="114000"/>
                    </a:schemeClr>
                  </a:gs>
                  <a:gs pos="100000">
                    <a:schemeClr val="accent2">
                      <a:lumMod val="80000"/>
                      <a:lumOff val="2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tint val="98000"/>
                      <a:lumMod val="114000"/>
                    </a:schemeClr>
                  </a:gs>
                  <a:gs pos="100000">
                    <a:schemeClr val="accent4">
                      <a:lumMod val="80000"/>
                      <a:lumOff val="2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elete val="1"/>
          </c:dLbls>
          <c:cat>
            <c:strRef>
              <c:f>Лист1!$A$2:$A$9</c:f>
              <c:strCache>
                <c:ptCount val="8"/>
                <c:pt idx="1">
                  <c:v>Соц.помощь и соц.обеспечение 4</c:v>
                </c:pt>
                <c:pt idx="2">
                  <c:v>ЖКХ 2</c:v>
                </c:pt>
                <c:pt idx="3">
                  <c:v>Культура, спорт и инф.пространство 5</c:v>
                </c:pt>
                <c:pt idx="4">
                  <c:v>Топливно-энер.комплекс 3</c:v>
                </c:pt>
                <c:pt idx="5">
                  <c:v>Сельское х-во и т.д. 7</c:v>
                </c:pt>
                <c:pt idx="6">
                  <c:v>Транспорт и ком. 6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1">
                  <c:v>2342.5</c:v>
                </c:pt>
                <c:pt idx="2">
                  <c:v>7508.2</c:v>
                </c:pt>
                <c:pt idx="3">
                  <c:v>1190.7</c:v>
                </c:pt>
                <c:pt idx="4" c:formatCode="0.0">
                  <c:v>2961.7</c:v>
                </c:pt>
                <c:pt idx="5">
                  <c:v>149.5</c:v>
                </c:pt>
                <c:pt idx="6" c:formatCode="0.0">
                  <c:v>3930.4</c:v>
                </c:pt>
                <c:pt idx="7">
                  <c:v>469.9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dc4d968-7021-40fc-99f7-37199b6cfbf3}"/>
      </c:ext>
    </c:extLst>
  </c:chart>
  <c:spPr>
    <a:solidFill>
      <a:schemeClr val="accent4">
        <a:lumMod val="20000"/>
        <a:lumOff val="80000"/>
      </a:schemeClr>
    </a:solidFill>
    <a:ln>
      <a:noFill/>
    </a:ln>
    <a:effectLst/>
  </c:spPr>
  <c:txPr>
    <a:bodyPr/>
    <a:lstStyle/>
    <a:p>
      <a:pPr>
        <a:defRPr lang="ru-RU"/>
      </a:pPr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5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2"/>
    </cs:fontRef>
    <cs:defRPr sz="1195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5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3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5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5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28396-4315-4860-AB04-334529EB2BAB}" type="doc">
      <dgm:prSet loTypeId="urn:microsoft.com/office/officeart/2005/8/layout/cycle6" loCatId="cycle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C4BFD3E0-E6E3-4C33-8887-EDBAD90758AB}" type="pres">
      <dgm:prSet presAssocID="{49328396-4315-4860-AB04-334529EB2BA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582E6A64-80F2-4BC2-801C-7B18701003C4}" type="presOf" srcId="{49328396-4315-4860-AB04-334529EB2BAB}" destId="{C4BFD3E0-E6E3-4C33-8887-EDBAD90758AB}" srcOrd="0" destOrd="0" presId="urn:microsoft.com/office/officeart/2005/8/layout/cycle6"/>
  </dgm:cxnLst>
  <dgm:bg>
    <a:solidFill>
      <a:schemeClr val="accent5">
        <a:lumMod val="40000"/>
        <a:lumOff val="60000"/>
      </a:schemeClr>
    </a:solidFill>
  </dgm:bg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328396-4315-4860-AB04-334529EB2BAB}" type="doc">
      <dgm:prSet loTypeId="urn:microsoft.com/office/officeart/2005/8/layout/cycle6" loCatId="cycle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C8A0363A-9C78-4599-A385-4C19FBC7D365}" type="pres">
      <dgm:prSet presAssocID="{49328396-4315-4860-AB04-334529EB2BA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7F03E48-7721-4675-8112-33AC557ED9AF}" type="presOf" srcId="{49328396-4315-4860-AB04-334529EB2BAB}" destId="{C8A0363A-9C78-4599-A385-4C19FBC7D365}" srcOrd="0" destOrd="0" presId="urn:microsoft.com/office/officeart/2005/8/layout/cycle6"/>
  </dgm:cxnLst>
  <dgm:bg>
    <a:solidFill>
      <a:schemeClr val="accent4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endSty" val="noArr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endSty" val="noArr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0.563</cdr:x>
      <cdr:y>0.18386</cdr:y>
    </cdr:from>
    <cdr:to>
      <cdr:x>0.79925</cdr:x>
      <cdr:y>0.25848</cdr:y>
    </cdr:to>
    <cdr:sp>
      <cdr:nvSpPr>
        <cdr:cNvPr id="2" name="Прямоугольник 1"/>
        <cdr:cNvSpPr/>
      </cdr:nvSpPr>
      <cdr:spPr xmlns:a="http://schemas.openxmlformats.org/drawingml/2006/main">
        <a:xfrm xmlns:a="http://schemas.openxmlformats.org/drawingml/2006/main">
          <a:off x="5148064" y="1064468"/>
          <a:ext cx="2160240" cy="432048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wrap="square" rtlCol="0"/>
        <a:lstStyle/>
        <a:p>
          <a:endParaRPr lang="ru-RU" sz="1100" dirty="0"/>
        </a:p>
      </cdr:txBody>
    </cdr:sp>
  </cdr:relSizeAnchor>
  <cdr:relSizeAnchor xmlns:cdr="http://schemas.openxmlformats.org/drawingml/2006/chartDrawing">
    <cdr:from>
      <cdr:x>0.7688</cdr:x>
      <cdr:y>0.81184</cdr:y>
    </cdr:from>
    <cdr:to>
      <cdr:x>0.94186</cdr:x>
      <cdr:y>0.97817</cdr:y>
    </cdr:to>
    <cdr:sp>
      <cdr:nvSpPr>
        <cdr:cNvPr id="3" name="Прямоугольник 2"/>
        <cdr:cNvSpPr/>
      </cdr:nvSpPr>
      <cdr:spPr xmlns:a="http://schemas.openxmlformats.org/drawingml/2006/main">
        <a:xfrm xmlns:a="http://schemas.openxmlformats.org/drawingml/2006/main">
          <a:off x="9405962" y="5427233"/>
          <a:ext cx="2117318" cy="111193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r>
            <a:rPr lang="en-US" altLang="ru-RU" sz="1200" dirty="0">
              <a:sym typeface="+mn-ea"/>
            </a:rPr>
            <a:t>Тұрғын үй-коммуналдық шаруашылығы</a:t>
          </a:r>
          <a:r>
            <a:rPr lang="ru-RU" sz="1200" dirty="0"/>
            <a:t> – </a:t>
          </a:r>
          <a:endParaRPr lang="ru-RU" sz="1200" dirty="0"/>
        </a:p>
        <a:p>
          <a:pPr algn="ctr"/>
          <a:r>
            <a:rPr lang="ru-RU" sz="1200" b="1" dirty="0">
              <a:solidFill>
                <a:srgbClr val="FF0000"/>
              </a:solidFill>
            </a:rPr>
            <a:t>81</a:t>
          </a:r>
          <a:r>
            <a:rPr lang="en-US" altLang="ru-RU" sz="1200" b="1" dirty="0">
              <a:solidFill>
                <a:srgbClr val="FF0000"/>
              </a:solidFill>
            </a:rPr>
            <a:t>32</a:t>
          </a:r>
          <a:r>
            <a:rPr lang="ru-RU" sz="1200" b="1" dirty="0">
              <a:solidFill>
                <a:srgbClr val="FF0000"/>
              </a:solidFill>
            </a:rPr>
            <a:t>,7</a:t>
          </a:r>
          <a:endParaRPr lang="ru-RU" sz="1200" b="1" dirty="0">
            <a:solidFill>
              <a:srgbClr val="FF0000"/>
            </a:solidFill>
          </a:endParaRPr>
        </a:p>
        <a:p>
          <a:pPr algn="ctr"/>
          <a:r>
            <a:rPr lang="ru-RU" sz="1200" b="1" dirty="0">
              <a:solidFill>
                <a:srgbClr val="FF0000"/>
              </a:solidFill>
            </a:rPr>
            <a:t> </a:t>
          </a:r>
          <a:r>
            <a:rPr lang="ru-RU" sz="1200" b="1" dirty="0"/>
            <a:t>млн. те</a:t>
          </a:r>
          <a:r>
            <a:rPr lang="en-US" altLang="ru-RU" sz="1200" b="1" dirty="0"/>
            <a:t>ң</a:t>
          </a:r>
          <a:r>
            <a:rPr lang="ru-RU" sz="1200" b="1" dirty="0"/>
            <a:t>ге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0.73761</cdr:x>
      <cdr:y>0.80039</cdr:y>
    </cdr:from>
    <cdr:to>
      <cdr:x>0.79449</cdr:x>
      <cdr:y>0.85804</cdr:y>
    </cdr:to>
    <cdr:sp>
      <cdr:nvSpPr>
        <cdr:cNvPr id="4" name="Стрелка вниз 3"/>
        <cdr:cNvSpPr/>
      </cdr:nvSpPr>
      <cdr:spPr xmlns:a="http://schemas.openxmlformats.org/drawingml/2006/main">
        <a:xfrm xmlns:a="http://schemas.openxmlformats.org/drawingml/2006/main" rot="7567824">
          <a:off x="9179574" y="5195403"/>
          <a:ext cx="385395" cy="695903"/>
        </a:xfrm>
        <a:prstGeom xmlns:a="http://schemas.openxmlformats.org/drawingml/2006/main" prst="downArrow">
          <a:avLst/>
        </a:prstGeom>
        <a:solidFill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 xmlns:a="http://schemas.openxmlformats.org/drawingml/2006/main">
        <a:bodyPr/>
        <a:lstStyle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>
          <a:endParaRPr lang="ru-RU" dirty="0"/>
        </a:p>
      </cdr:txBody>
    </cdr:sp>
  </cdr:relSizeAnchor>
  <cdr:relSizeAnchor xmlns:cdr="http://schemas.openxmlformats.org/drawingml/2006/chartDrawing">
    <cdr:from>
      <cdr:x>0.22356</cdr:x>
      <cdr:y>0.17049</cdr:y>
    </cdr:from>
    <cdr:to>
      <cdr:x>0.24621</cdr:x>
      <cdr:y>0.22762</cdr:y>
    </cdr:to>
    <cdr:sp>
      <cdr:nvSpPr>
        <cdr:cNvPr id="5" name="Стрелка вниз 4"/>
        <cdr:cNvSpPr/>
      </cdr:nvSpPr>
      <cdr:spPr xmlns:a="http://schemas.openxmlformats.org/drawingml/2006/main">
        <a:xfrm xmlns:a="http://schemas.openxmlformats.org/drawingml/2006/main" rot="19469350">
          <a:off x="2735132" y="1139727"/>
          <a:ext cx="277113" cy="381918"/>
        </a:xfrm>
        <a:prstGeom xmlns:a="http://schemas.openxmlformats.org/drawingml/2006/main" prst="downArrow">
          <a:avLst/>
        </a:prstGeom>
        <a:solidFill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 xmlns:a="http://schemas.openxmlformats.org/drawingml/2006/main">
        <a:bodyPr/>
        <a:lstStyle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>
          <a:endParaRPr lang="ru-RU" dirty="0"/>
        </a:p>
      </cdr:txBody>
    </cdr:sp>
  </cdr:relSizeAnchor>
  <cdr:relSizeAnchor xmlns:cdr="http://schemas.openxmlformats.org/drawingml/2006/chartDrawing">
    <cdr:from>
      <cdr:x>0.06413</cdr:x>
      <cdr:y>0.7391</cdr:y>
    </cdr:from>
    <cdr:to>
      <cdr:x>0.15066</cdr:x>
      <cdr:y>0.79238</cdr:y>
    </cdr:to>
    <cdr:sp>
      <cdr:nvSpPr>
        <cdr:cNvPr id="6" name="Прямоугольник 5"/>
        <cdr:cNvSpPr/>
      </cdr:nvSpPr>
      <cdr:spPr xmlns:a="http://schemas.openxmlformats.org/drawingml/2006/main">
        <a:xfrm xmlns:a="http://schemas.openxmlformats.org/drawingml/2006/main">
          <a:off x="784546" y="4940944"/>
          <a:ext cx="1058659" cy="356181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endParaRPr lang="ru-RU" sz="14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0.15179</cdr:x>
      <cdr:y>0.05915</cdr:y>
    </cdr:from>
    <cdr:to>
      <cdr:x>0.28704</cdr:x>
      <cdr:y>0.14809</cdr:y>
    </cdr:to>
    <cdr:sp>
      <cdr:nvSpPr>
        <cdr:cNvPr id="7" name="Прямоугольник 6"/>
        <cdr:cNvSpPr/>
      </cdr:nvSpPr>
      <cdr:spPr xmlns:a="http://schemas.openxmlformats.org/drawingml/2006/main">
        <a:xfrm xmlns:a="http://schemas.openxmlformats.org/drawingml/2006/main">
          <a:off x="1857089" y="395410"/>
          <a:ext cx="1654728" cy="594571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r>
            <a:rPr lang="en-US" altLang="ru-RU" sz="1200" dirty="0">
              <a:sym typeface="+mn-ea"/>
            </a:rPr>
            <a:t>Көлік және </a:t>
          </a:r>
          <a:r>
            <a:rPr lang="ru-RU" sz="1200" dirty="0">
              <a:sym typeface="+mn-ea"/>
            </a:rPr>
            <a:t>коммуникаци</a:t>
          </a:r>
          <a:r>
            <a:rPr lang="en-US" altLang="ru-RU" sz="1200" dirty="0">
              <a:sym typeface="+mn-ea"/>
            </a:rPr>
            <a:t>ялар</a:t>
          </a:r>
          <a:r>
            <a:rPr lang="ru-RU" sz="1200" dirty="0"/>
            <a:t> </a:t>
          </a:r>
          <a:endParaRPr lang="ru-RU" sz="1200" dirty="0"/>
        </a:p>
        <a:p>
          <a:pPr algn="ctr"/>
          <a:r>
            <a:rPr lang="ru-RU" sz="1200" b="1" dirty="0">
              <a:solidFill>
                <a:srgbClr val="FF0000"/>
              </a:solidFill>
            </a:rPr>
            <a:t>39</a:t>
          </a:r>
          <a:r>
            <a:rPr lang="en-US" altLang="ru-RU" sz="1200" b="1" dirty="0">
              <a:solidFill>
                <a:srgbClr val="FF0000"/>
              </a:solidFill>
            </a:rPr>
            <a:t>7</a:t>
          </a:r>
          <a:r>
            <a:rPr lang="ru-RU" sz="1200" b="1" dirty="0">
              <a:solidFill>
                <a:srgbClr val="FF0000"/>
              </a:solidFill>
            </a:rPr>
            <a:t>4,5 </a:t>
          </a:r>
          <a:r>
            <a:rPr lang="ru-RU" sz="1200" b="1" dirty="0"/>
            <a:t>млн. те</a:t>
          </a:r>
          <a:r>
            <a:rPr lang="en-US" altLang="ru-RU" sz="1200" b="1" dirty="0"/>
            <a:t>ң</a:t>
          </a:r>
          <a:r>
            <a:rPr lang="ru-RU" sz="1200" b="1" dirty="0"/>
            <a:t>ге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0.08186</cdr:x>
      <cdr:y>0.83517</cdr:y>
    </cdr:from>
    <cdr:to>
      <cdr:x>0.15266</cdr:x>
      <cdr:y>0.88479</cdr:y>
    </cdr:to>
    <cdr:sp>
      <cdr:nvSpPr>
        <cdr:cNvPr id="8" name="Прямоугольник 7"/>
        <cdr:cNvSpPr/>
      </cdr:nvSpPr>
      <cdr:spPr xmlns:a="http://schemas.openxmlformats.org/drawingml/2006/main">
        <a:xfrm xmlns:a="http://schemas.openxmlformats.org/drawingml/2006/main">
          <a:off x="1001552" y="5583168"/>
          <a:ext cx="866208" cy="331714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endParaRPr lang="ru-RU" sz="14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0.60653</cdr:x>
      <cdr:y>0</cdr:y>
    </cdr:from>
    <cdr:to>
      <cdr:x>0.76847</cdr:x>
      <cdr:y>0.17519</cdr:y>
    </cdr:to>
    <cdr:sp>
      <cdr:nvSpPr>
        <cdr:cNvPr id="9" name="Прямоугольник 8"/>
        <cdr:cNvSpPr/>
      </cdr:nvSpPr>
      <cdr:spPr xmlns:a="http://schemas.openxmlformats.org/drawingml/2006/main">
        <a:xfrm xmlns:a="http://schemas.openxmlformats.org/drawingml/2006/main">
          <a:off x="7420661" y="0"/>
          <a:ext cx="1981269" cy="1171160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r>
            <a:rPr lang="en-US" altLang="ru-RU" sz="1200" dirty="0">
              <a:sym typeface="+mn-ea"/>
            </a:rPr>
            <a:t>Әлеуметтік көмек және әлеуметтік қамтамасыз ету</a:t>
          </a:r>
          <a:r>
            <a:rPr lang="ru-RU" sz="1200" dirty="0"/>
            <a:t> – </a:t>
          </a:r>
          <a:endParaRPr lang="ru-RU" sz="1200" dirty="0"/>
        </a:p>
        <a:p>
          <a:pPr algn="ctr"/>
          <a:r>
            <a:rPr lang="en-US" altLang="ru-RU" sz="1200" b="1" dirty="0">
              <a:solidFill>
                <a:srgbClr val="FF0000"/>
              </a:solidFill>
            </a:rPr>
            <a:t>2175,2</a:t>
          </a:r>
          <a:endParaRPr lang="ru-RU" sz="1200" b="1" dirty="0">
            <a:solidFill>
              <a:srgbClr val="FF0000"/>
            </a:solidFill>
          </a:endParaRPr>
        </a:p>
        <a:p>
          <a:pPr algn="ctr"/>
          <a:r>
            <a:rPr lang="ru-RU" sz="1200" b="1" dirty="0">
              <a:solidFill>
                <a:srgbClr val="FF0000"/>
              </a:solidFill>
            </a:rPr>
            <a:t> </a:t>
          </a:r>
          <a:r>
            <a:rPr lang="ru-RU" sz="1200" dirty="0"/>
            <a:t> </a:t>
          </a:r>
          <a:r>
            <a:rPr lang="ru-RU" sz="1200" b="1" dirty="0"/>
            <a:t>млн. те</a:t>
          </a:r>
          <a:r>
            <a:rPr lang="en-US" altLang="ru-RU" sz="1200" b="1" dirty="0"/>
            <a:t>ң</a:t>
          </a:r>
          <a:r>
            <a:rPr lang="ru-RU" sz="1200" b="1" dirty="0"/>
            <a:t>ге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0.01638</cdr:x>
      <cdr:y>0.24473</cdr:y>
    </cdr:from>
    <cdr:to>
      <cdr:x>0.14667</cdr:x>
      <cdr:y>0.35534</cdr:y>
    </cdr:to>
    <cdr:sp>
      <cdr:nvSpPr>
        <cdr:cNvPr id="10" name="Прямоугольник 9"/>
        <cdr:cNvSpPr/>
      </cdr:nvSpPr>
      <cdr:spPr xmlns:a="http://schemas.openxmlformats.org/drawingml/2006/main">
        <a:xfrm xmlns:a="http://schemas.openxmlformats.org/drawingml/2006/main">
          <a:off x="200414" y="1636062"/>
          <a:ext cx="1594044" cy="739448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r>
            <a:rPr lang="en-US" altLang="en-US" sz="800" dirty="0">
              <a:sym typeface="+mn-ea"/>
            </a:rPr>
            <a:t>Ауыл</a:t>
          </a:r>
          <a:r>
            <a:rPr lang="en-US" altLang="ru-RU" sz="800" dirty="0">
              <a:sym typeface="+mn-ea"/>
            </a:rPr>
            <a:t> </a:t>
          </a:r>
          <a:r>
            <a:rPr lang="en-US" altLang="en-US" sz="800" dirty="0">
              <a:sym typeface="+mn-ea"/>
            </a:rPr>
            <a:t>шаруашылығы</a:t>
          </a:r>
          <a:r>
            <a:rPr lang="en-US" altLang="ru-RU" sz="800" dirty="0">
              <a:sym typeface="+mn-ea"/>
            </a:rPr>
            <a:t>, </a:t>
          </a:r>
          <a:r>
            <a:rPr lang="en-US" altLang="en-US" sz="800" dirty="0">
              <a:sym typeface="+mn-ea"/>
            </a:rPr>
            <a:t>қоршаған</a:t>
          </a:r>
          <a:r>
            <a:rPr lang="en-US" altLang="ru-RU" sz="800" dirty="0">
              <a:sym typeface="+mn-ea"/>
            </a:rPr>
            <a:t> </a:t>
          </a:r>
          <a:r>
            <a:rPr lang="en-US" altLang="en-US" sz="800" dirty="0">
              <a:sym typeface="+mn-ea"/>
            </a:rPr>
            <a:t>ортаны</a:t>
          </a:r>
          <a:r>
            <a:rPr lang="en-US" altLang="ru-RU" sz="800" dirty="0">
              <a:sym typeface="+mn-ea"/>
            </a:rPr>
            <a:t> </a:t>
          </a:r>
          <a:r>
            <a:rPr lang="en-US" altLang="en-US" sz="800" dirty="0">
              <a:sym typeface="+mn-ea"/>
            </a:rPr>
            <a:t>және</a:t>
          </a:r>
          <a:r>
            <a:rPr lang="en-US" altLang="ru-RU" sz="800" dirty="0">
              <a:sym typeface="+mn-ea"/>
            </a:rPr>
            <a:t> </a:t>
          </a:r>
          <a:r>
            <a:rPr lang="en-US" altLang="en-US" sz="800" dirty="0">
              <a:sym typeface="+mn-ea"/>
            </a:rPr>
            <a:t>жануарлар</a:t>
          </a:r>
          <a:r>
            <a:rPr lang="en-US" altLang="ru-RU" sz="800" dirty="0">
              <a:sym typeface="+mn-ea"/>
            </a:rPr>
            <a:t> </a:t>
          </a:r>
          <a:r>
            <a:rPr lang="en-US" altLang="en-US" sz="800" dirty="0">
              <a:sym typeface="+mn-ea"/>
            </a:rPr>
            <a:t>әлемін</a:t>
          </a:r>
          <a:r>
            <a:rPr lang="en-US" altLang="ru-RU" sz="800" dirty="0">
              <a:sym typeface="+mn-ea"/>
            </a:rPr>
            <a:t> </a:t>
          </a:r>
          <a:r>
            <a:rPr lang="en-US" altLang="en-US" sz="800" dirty="0">
              <a:sym typeface="+mn-ea"/>
            </a:rPr>
            <a:t>қорғау</a:t>
          </a:r>
          <a:r>
            <a:rPr lang="en-US" altLang="ru-RU" sz="800" dirty="0">
              <a:sym typeface="+mn-ea"/>
            </a:rPr>
            <a:t>, </a:t>
          </a:r>
          <a:r>
            <a:rPr lang="en-US" altLang="en-US" sz="800" dirty="0">
              <a:sym typeface="+mn-ea"/>
            </a:rPr>
            <a:t>жер</a:t>
          </a:r>
          <a:r>
            <a:rPr lang="en-US" altLang="ru-RU" sz="800" dirty="0">
              <a:sym typeface="+mn-ea"/>
            </a:rPr>
            <a:t> </a:t>
          </a:r>
          <a:r>
            <a:rPr lang="en-US" altLang="en-US" sz="800" dirty="0">
              <a:sym typeface="+mn-ea"/>
            </a:rPr>
            <a:t>қатынастары</a:t>
          </a:r>
          <a:r>
            <a:rPr lang="ru-RU" sz="800" dirty="0"/>
            <a:t> – </a:t>
          </a:r>
          <a:r>
            <a:rPr lang="ru-RU" sz="1200" b="1" dirty="0">
              <a:solidFill>
                <a:srgbClr val="FF0000"/>
              </a:solidFill>
            </a:rPr>
            <a:t>14</a:t>
          </a:r>
          <a:r>
            <a:rPr lang="en-US" altLang="ru-RU" sz="1200" b="1" dirty="0">
              <a:solidFill>
                <a:srgbClr val="FF0000"/>
              </a:solidFill>
            </a:rPr>
            <a:t>6,9</a:t>
          </a:r>
          <a:r>
            <a:rPr lang="ru-RU" sz="1200" b="1" dirty="0">
              <a:solidFill>
                <a:srgbClr val="FF0000"/>
              </a:solidFill>
            </a:rPr>
            <a:t> </a:t>
          </a:r>
          <a:r>
            <a:rPr lang="ru-RU" sz="1200" b="1" dirty="0"/>
            <a:t>млн. те</a:t>
          </a:r>
          <a:r>
            <a:rPr lang="en-US" altLang="ru-RU" sz="1200" b="1" dirty="0"/>
            <a:t>ң</a:t>
          </a:r>
          <a:r>
            <a:rPr lang="ru-RU" sz="1200" b="1" dirty="0"/>
            <a:t>ге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0.13664</cdr:x>
      <cdr:y>0.77837</cdr:y>
    </cdr:from>
    <cdr:to>
      <cdr:x>0.25622</cdr:x>
      <cdr:y>1</cdr:y>
    </cdr:to>
    <cdr:sp>
      <cdr:nvSpPr>
        <cdr:cNvPr id="11" name="Прямоугольник 10"/>
        <cdr:cNvSpPr/>
      </cdr:nvSpPr>
      <cdr:spPr xmlns:a="http://schemas.openxmlformats.org/drawingml/2006/main">
        <a:xfrm xmlns:a="http://schemas.openxmlformats.org/drawingml/2006/main">
          <a:off x="1671676" y="5203461"/>
          <a:ext cx="1463012" cy="1481621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r>
            <a:rPr lang="en-US" altLang="ru-RU" sz="1200" dirty="0">
              <a:sym typeface="+mn-ea"/>
            </a:rPr>
            <a:t>Мәдениет</a:t>
          </a:r>
          <a:r>
            <a:rPr lang="ru-RU" sz="1200" dirty="0">
              <a:sym typeface="+mn-ea"/>
            </a:rPr>
            <a:t>, спорт </a:t>
          </a:r>
          <a:r>
            <a:rPr lang="en-US" altLang="ru-RU" sz="1200" dirty="0">
              <a:sym typeface="+mn-ea"/>
            </a:rPr>
            <a:t>және ақпараттық кеңістік</a:t>
          </a:r>
          <a:r>
            <a:rPr lang="ru-RU" sz="1200" dirty="0"/>
            <a:t> – </a:t>
          </a:r>
          <a:endParaRPr lang="ru-RU" sz="1200" dirty="0"/>
        </a:p>
        <a:p>
          <a:pPr algn="ctr"/>
          <a:r>
            <a:rPr lang="ru-RU" sz="1200" b="1" dirty="0">
              <a:solidFill>
                <a:srgbClr val="FF0000"/>
              </a:solidFill>
            </a:rPr>
            <a:t>1</a:t>
          </a:r>
          <a:r>
            <a:rPr lang="en-US" altLang="ru-RU" sz="1200" b="1" dirty="0">
              <a:solidFill>
                <a:srgbClr val="FF0000"/>
              </a:solidFill>
            </a:rPr>
            <a:t>198,4</a:t>
          </a:r>
          <a:r>
            <a:rPr lang="ru-RU" sz="1200" b="1" dirty="0">
              <a:solidFill>
                <a:srgbClr val="FF0000"/>
              </a:solidFill>
            </a:rPr>
            <a:t> </a:t>
          </a:r>
          <a:r>
            <a:rPr lang="ru-RU" sz="1200" b="1" dirty="0"/>
            <a:t>млн. те</a:t>
          </a:r>
          <a:r>
            <a:rPr lang="en-US" altLang="ru-RU" sz="1200" b="1" dirty="0"/>
            <a:t>ң</a:t>
          </a:r>
          <a:r>
            <a:rPr lang="ru-RU" sz="1200" b="1" dirty="0"/>
            <a:t>ге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0.27919</cdr:x>
      <cdr:y>0.87044</cdr:y>
    </cdr:from>
    <cdr:to>
      <cdr:x>0.31404</cdr:x>
      <cdr:y>0.91958</cdr:y>
    </cdr:to>
    <cdr:sp>
      <cdr:nvSpPr>
        <cdr:cNvPr id="12" name="Стрелка вниз 11"/>
        <cdr:cNvSpPr/>
      </cdr:nvSpPr>
      <cdr:spPr xmlns:a="http://schemas.openxmlformats.org/drawingml/2006/main">
        <a:xfrm xmlns:a="http://schemas.openxmlformats.org/drawingml/2006/main" rot="14096078" flipH="1">
          <a:off x="3464701" y="5770002"/>
          <a:ext cx="328505" cy="426375"/>
        </a:xfrm>
        <a:prstGeom xmlns:a="http://schemas.openxmlformats.org/drawingml/2006/main" prst="downArrow">
          <a:avLst>
            <a:gd name="adj1" fmla="val 44433"/>
            <a:gd name="adj2" fmla="val 61135"/>
          </a:avLst>
        </a:prstGeom>
        <a:solidFill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 xmlns:a="http://schemas.openxmlformats.org/drawingml/2006/main">
        <a:bodyPr/>
        <a:lstStyle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>
          <a:endParaRPr lang="ru-RU"/>
        </a:p>
      </cdr:txBody>
    </cdr:sp>
  </cdr:relSizeAnchor>
  <cdr:relSizeAnchor xmlns:cdr="http://schemas.openxmlformats.org/drawingml/2006/chartDrawing">
    <cdr:from>
      <cdr:x>0.12717</cdr:x>
      <cdr:y>0.35374</cdr:y>
    </cdr:from>
    <cdr:to>
      <cdr:x>0.15455</cdr:x>
      <cdr:y>0.39168</cdr:y>
    </cdr:to>
    <cdr:sp>
      <cdr:nvSpPr>
        <cdr:cNvPr id="13" name="Стрелка вниз 12"/>
        <cdr:cNvSpPr/>
      </cdr:nvSpPr>
      <cdr:spPr xmlns:a="http://schemas.openxmlformats.org/drawingml/2006/main">
        <a:xfrm xmlns:a="http://schemas.openxmlformats.org/drawingml/2006/main" rot="16859969">
          <a:off x="1596607" y="2324111"/>
          <a:ext cx="253632" cy="334983"/>
        </a:xfrm>
        <a:prstGeom xmlns:a="http://schemas.openxmlformats.org/drawingml/2006/main" prst="downArrow">
          <a:avLst/>
        </a:prstGeom>
        <a:solidFill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 xmlns:a="http://schemas.openxmlformats.org/drawingml/2006/main">
        <a:bodyPr/>
        <a:lstStyle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>
          <a:endParaRPr lang="ru-RU" dirty="0"/>
        </a:p>
      </cdr:txBody>
    </cdr:sp>
  </cdr:relSizeAnchor>
  <cdr:relSizeAnchor xmlns:cdr="http://schemas.openxmlformats.org/drawingml/2006/chartDrawing">
    <cdr:from>
      <cdr:x>0.08876</cdr:x>
      <cdr:y>0.7936</cdr:y>
    </cdr:from>
    <cdr:to>
      <cdr:x>0.1463</cdr:x>
      <cdr:y>0.81863</cdr:y>
    </cdr:to>
    <cdr:sp>
      <cdr:nvSpPr>
        <cdr:cNvPr id="14" name="Прямоугольник 13"/>
        <cdr:cNvSpPr/>
      </cdr:nvSpPr>
      <cdr:spPr xmlns:a="http://schemas.openxmlformats.org/drawingml/2006/main">
        <a:xfrm xmlns:a="http://schemas.openxmlformats.org/drawingml/2006/main">
          <a:off x="1085892" y="5305281"/>
          <a:ext cx="703978" cy="167327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endParaRPr lang="ru-RU" sz="14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0.13475</cdr:x>
      <cdr:y>0.83932</cdr:y>
    </cdr:from>
    <cdr:to>
      <cdr:x>0.22128</cdr:x>
      <cdr:y>0.8926</cdr:y>
    </cdr:to>
    <cdr:sp>
      <cdr:nvSpPr>
        <cdr:cNvPr id="15" name="Прямоугольник 14"/>
        <cdr:cNvSpPr/>
      </cdr:nvSpPr>
      <cdr:spPr xmlns:a="http://schemas.openxmlformats.org/drawingml/2006/main">
        <a:xfrm xmlns:a="http://schemas.openxmlformats.org/drawingml/2006/main">
          <a:off x="1648664" y="5610912"/>
          <a:ext cx="1058658" cy="356182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endParaRPr lang="ru-RU" sz="14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0.60587</cdr:x>
      <cdr:y>0.11475</cdr:y>
    </cdr:from>
    <cdr:to>
      <cdr:x>0.63737</cdr:x>
      <cdr:y>0.17694</cdr:y>
    </cdr:to>
    <cdr:sp>
      <cdr:nvSpPr>
        <cdr:cNvPr id="16" name="Стрелка вниз 15"/>
        <cdr:cNvSpPr/>
      </cdr:nvSpPr>
      <cdr:spPr xmlns:a="http://schemas.openxmlformats.org/drawingml/2006/main">
        <a:xfrm xmlns:a="http://schemas.openxmlformats.org/drawingml/2006/main" rot="2261148">
          <a:off x="7412561" y="767129"/>
          <a:ext cx="385390" cy="415746"/>
        </a:xfrm>
        <a:prstGeom xmlns:a="http://schemas.openxmlformats.org/drawingml/2006/main" prst="downArrow">
          <a:avLst/>
        </a:prstGeom>
        <a:solidFill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 xmlns:a="http://schemas.openxmlformats.org/drawingml/2006/main">
        <a:bodyPr/>
        <a:lstStyle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>
          <a:endParaRPr lang="ru-RU" dirty="0"/>
        </a:p>
      </cdr:txBody>
    </cdr:sp>
  </cdr:relSizeAnchor>
  <cdr:relSizeAnchor xmlns:cdr="http://schemas.openxmlformats.org/drawingml/2006/chartDrawing">
    <cdr:from>
      <cdr:x>0.41721</cdr:x>
      <cdr:y>0.02298</cdr:y>
    </cdr:from>
    <cdr:to>
      <cdr:x>0.54339</cdr:x>
      <cdr:y>0.10362</cdr:y>
    </cdr:to>
    <cdr:sp>
      <cdr:nvSpPr>
        <cdr:cNvPr id="17" name="Прямоугольник 16"/>
        <cdr:cNvSpPr/>
      </cdr:nvSpPr>
      <cdr:spPr xmlns:a="http://schemas.openxmlformats.org/drawingml/2006/main">
        <a:xfrm xmlns:a="http://schemas.openxmlformats.org/drawingml/2006/main">
          <a:off x="5104372" y="153611"/>
          <a:ext cx="1543729" cy="539085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r>
            <a:rPr lang="en-US" altLang="ru-RU" sz="1200" dirty="0"/>
            <a:t>Басқалар</a:t>
          </a:r>
          <a:r>
            <a:rPr lang="ru-RU" sz="1200" dirty="0"/>
            <a:t> – </a:t>
          </a:r>
          <a:endParaRPr lang="ru-RU" sz="1200" dirty="0"/>
        </a:p>
        <a:p>
          <a:pPr algn="ctr"/>
          <a:r>
            <a:rPr lang="ru-RU" sz="1200" b="1" dirty="0">
              <a:solidFill>
                <a:srgbClr val="FF0000"/>
              </a:solidFill>
            </a:rPr>
            <a:t>1789,9 </a:t>
          </a:r>
          <a:r>
            <a:rPr lang="ru-RU" sz="1200" b="1" dirty="0"/>
            <a:t>млн. те</a:t>
          </a:r>
          <a:r>
            <a:rPr lang="en-US" altLang="ru-RU" sz="1200" b="1" dirty="0"/>
            <a:t>ң</a:t>
          </a:r>
          <a:r>
            <a:rPr lang="ru-RU" sz="1200" b="1" dirty="0"/>
            <a:t>ге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0.46213</cdr:x>
      <cdr:y>0.10362</cdr:y>
    </cdr:from>
    <cdr:to>
      <cdr:x>0.5</cdr:x>
      <cdr:y>0.1527</cdr:y>
    </cdr:to>
    <cdr:sp>
      <cdr:nvSpPr>
        <cdr:cNvPr id="18" name="Стрелка вниз 17"/>
        <cdr:cNvSpPr/>
      </cdr:nvSpPr>
      <cdr:spPr xmlns:a="http://schemas.openxmlformats.org/drawingml/2006/main">
        <a:xfrm xmlns:a="http://schemas.openxmlformats.org/drawingml/2006/main">
          <a:off x="5653969" y="692696"/>
          <a:ext cx="463323" cy="328104"/>
        </a:xfrm>
        <a:prstGeom xmlns:a="http://schemas.openxmlformats.org/drawingml/2006/main" prst="downArrow">
          <a:avLst/>
        </a:prstGeom>
        <a:solidFill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 xmlns:a="http://schemas.openxmlformats.org/drawingml/2006/main">
        <a:bodyPr/>
        <a:lstStyle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>
          <a:endParaRPr lang="ru-RU" dirty="0"/>
        </a:p>
      </cdr:txBody>
    </cdr:sp>
  </cdr:relSizeAnchor>
  <cdr:relSizeAnchor xmlns:cdr="http://schemas.openxmlformats.org/drawingml/2006/chartDrawing">
    <cdr:from>
      <cdr:x>0.01121</cdr:x>
      <cdr:y>0.4766</cdr:y>
    </cdr:from>
    <cdr:to>
      <cdr:x>0.12879</cdr:x>
      <cdr:y>0.58349</cdr:y>
    </cdr:to>
    <cdr:sp>
      <cdr:nvSpPr>
        <cdr:cNvPr id="19" name="Прямоугольник 18"/>
        <cdr:cNvSpPr/>
      </cdr:nvSpPr>
      <cdr:spPr xmlns:a="http://schemas.openxmlformats.org/drawingml/2006/main">
        <a:xfrm xmlns:a="http://schemas.openxmlformats.org/drawingml/2006/main">
          <a:off x="137102" y="3186105"/>
          <a:ext cx="1438543" cy="714568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wrap="square" rtlCol="0"/>
        <a:lstStyle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>
          <a:pPr algn="ctr"/>
          <a:r>
            <a:rPr lang="en-US" altLang="en-US" sz="1000" dirty="0">
              <a:sym typeface="+mn-ea"/>
            </a:rPr>
            <a:t>Отын</a:t>
          </a:r>
          <a:r>
            <a:rPr lang="en-US" altLang="ru-RU" sz="1000" dirty="0">
              <a:sym typeface="+mn-ea"/>
            </a:rPr>
            <a:t>-</a:t>
          </a:r>
          <a:r>
            <a:rPr lang="en-US" altLang="en-US" sz="1000" dirty="0">
              <a:sym typeface="+mn-ea"/>
            </a:rPr>
            <a:t>энергетика</a:t>
          </a:r>
          <a:r>
            <a:rPr lang="en-US" altLang="ru-RU" sz="1000" dirty="0">
              <a:sym typeface="+mn-ea"/>
            </a:rPr>
            <a:t> </a:t>
          </a:r>
          <a:r>
            <a:rPr lang="en-US" altLang="en-US" sz="1000" dirty="0">
              <a:sym typeface="+mn-ea"/>
            </a:rPr>
            <a:t>кешені</a:t>
          </a:r>
          <a:r>
            <a:rPr lang="ru-RU" sz="1000" dirty="0">
              <a:sym typeface="+mn-ea"/>
            </a:rPr>
            <a:t> </a:t>
          </a:r>
          <a:r>
            <a:rPr lang="ru-RU" sz="1000" dirty="0"/>
            <a:t>– </a:t>
          </a:r>
          <a:endParaRPr lang="ru-RU" sz="1000" dirty="0"/>
        </a:p>
        <a:p>
          <a:pPr algn="ctr"/>
          <a:r>
            <a:rPr lang="ru-RU" sz="1000" b="1" dirty="0">
              <a:solidFill>
                <a:srgbClr val="FF0000"/>
              </a:solidFill>
            </a:rPr>
            <a:t>29</a:t>
          </a:r>
          <a:r>
            <a:rPr lang="en-US" altLang="ru-RU" sz="1000" b="1" dirty="0">
              <a:solidFill>
                <a:srgbClr val="FF0000"/>
              </a:solidFill>
            </a:rPr>
            <a:t>14,2</a:t>
          </a:r>
          <a:r>
            <a:rPr lang="ru-RU" sz="1000" b="1" dirty="0">
              <a:solidFill>
                <a:srgbClr val="FF0000"/>
              </a:solidFill>
            </a:rPr>
            <a:t> </a:t>
          </a:r>
          <a:r>
            <a:rPr lang="ru-RU" sz="1000" b="1" dirty="0"/>
            <a:t>млн. т</a:t>
          </a:r>
          <a:r>
            <a:rPr lang="en-US" altLang="ru-RU" sz="1000" b="1" dirty="0"/>
            <a:t>ең</a:t>
          </a:r>
          <a:r>
            <a:rPr lang="ru-RU" sz="1000" b="1" dirty="0"/>
            <a:t>ге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0.10547</cdr:x>
      <cdr:y>0.61092</cdr:y>
    </cdr:from>
    <cdr:to>
      <cdr:x>0.13686</cdr:x>
      <cdr:y>0.64426</cdr:y>
    </cdr:to>
    <cdr:sp>
      <cdr:nvSpPr>
        <cdr:cNvPr id="20" name="Стрелка вправо 19"/>
        <cdr:cNvSpPr/>
      </cdr:nvSpPr>
      <cdr:spPr xmlns:a="http://schemas.openxmlformats.org/drawingml/2006/main">
        <a:xfrm xmlns:a="http://schemas.openxmlformats.org/drawingml/2006/main" rot="19888392">
          <a:off x="1290397" y="4084021"/>
          <a:ext cx="384043" cy="222904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 xmlns:a="http://schemas.openxmlformats.org/drawingml/2006/main">
        <a:bodyPr vertOverflow="clip"/>
        <a:lstStyle/>
        <a:p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063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500063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41D3F3-A7CE-4CF5-8A84-669729E03A22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47775"/>
            <a:ext cx="5984875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3" tIns="46026" rIns="92053" bIns="46026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802188"/>
            <a:ext cx="5486400" cy="3929063"/>
          </a:xfrm>
          <a:prstGeom prst="rect">
            <a:avLst/>
          </a:prstGeom>
        </p:spPr>
        <p:txBody>
          <a:bodyPr vert="horz" lIns="92053" tIns="46026" rIns="92053" bIns="46026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71800" cy="500063"/>
          </a:xfrm>
          <a:prstGeom prst="rect">
            <a:avLst/>
          </a:prstGeom>
        </p:spPr>
        <p:txBody>
          <a:bodyPr vert="horz" lIns="92053" tIns="46026" rIns="92053" bIns="4602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78963"/>
            <a:ext cx="2971800" cy="500063"/>
          </a:xfrm>
          <a:prstGeom prst="rect">
            <a:avLst/>
          </a:prstGeom>
        </p:spPr>
        <p:txBody>
          <a:bodyPr vert="horz" lIns="92053" tIns="46026" rIns="92053" bIns="46026" rtlCol="0" anchor="b"/>
          <a:p>
            <a:pPr lvl="0" algn="r" eaLnBrk="1" hangingPunct="1">
              <a:buNone/>
            </a:pPr>
            <a:fld id="{9A0DB2DC-4C9A-4742-B13C-FB6460FD3503}" type="slidenum">
              <a:rPr lang="ru-RU" sz="1200" dirty="0">
                <a:latin typeface="Calibri" panose="020F0502020204030204" pitchFamily="34" charset="0"/>
              </a:rPr>
            </a:fld>
            <a:endParaRPr lang="ru-RU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xfrm>
            <a:off x="685800" y="4802188"/>
            <a:ext cx="5486400" cy="3929062"/>
          </a:xfrm>
          <a:noFill/>
          <a:ln>
            <a:noFill/>
          </a:ln>
        </p:spPr>
        <p:txBody>
          <a:bodyPr wrap="square" lIns="92053" tIns="46026" rIns="92053" bIns="46026" anchor="t" anchorCtr="0"/>
          <a:p>
            <a:pPr lvl="0"/>
            <a:endParaRPr dirty="0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/>
          </p:nvPr>
        </p:nvSpPr>
        <p:spPr>
          <a:noFill/>
        </p:spPr>
        <p:txBody>
          <a:bodyPr lIns="92053" tIns="46026" rIns="92053" bIns="46026" rtlCol="0" anchor="b"/>
          <a:p>
            <a:pPr lvl="0" algn="r" eaLnBrk="1" hangingPunct="1">
              <a:buNone/>
            </a:pPr>
            <a:fld id="{9A0DB2DC-4C9A-4742-B13C-FB6460FD3503}" type="slidenum">
              <a:rPr lang="ru-RU" sz="1200" dirty="0">
                <a:latin typeface="Calibri" panose="020F0502020204030204" pitchFamily="34" charset="0"/>
              </a:rPr>
            </a:fld>
            <a:endParaRPr lang="ru-RU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4819" name="Заметки 2"/>
          <p:cNvSpPr>
            <a:spLocks noGrp="1"/>
          </p:cNvSpPr>
          <p:nvPr>
            <p:ph type="body" sz="quarter" idx="1"/>
          </p:nvPr>
        </p:nvSpPr>
        <p:spPr>
          <a:xfrm>
            <a:off x="685800" y="4802188"/>
            <a:ext cx="5486400" cy="3929062"/>
          </a:xfrm>
          <a:noFill/>
          <a:ln>
            <a:noFill/>
          </a:ln>
        </p:spPr>
        <p:txBody>
          <a:bodyPr wrap="square" lIns="92053" tIns="46026" rIns="92053" bIns="46026" anchor="t" anchorCtr="0"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613" y="9477375"/>
            <a:ext cx="2971800" cy="501650"/>
          </a:xfrm>
          <a:prstGeom prst="rect">
            <a:avLst/>
          </a:prstGeom>
          <a:noFill/>
          <a:ln cap="flat">
            <a:noFill/>
          </a:ln>
        </p:spPr>
        <p:txBody>
          <a:bodyPr lIns="92053" tIns="46026" rIns="92053" bIns="46026" anchor="b"/>
          <a:p>
            <a:pPr lvl="0" algn="r" eaLnBrk="1" hangingPunct="1">
              <a:buNone/>
            </a:pPr>
            <a:fld id="{9A0DB2DC-4C9A-4742-B13C-FB6460FD3503}" type="slidenum">
              <a:rPr lang="zh-CN" altLang="x-none" dirty="0">
                <a:solidFill>
                  <a:srgbClr val="000000"/>
                </a:solidFill>
                <a:latin typeface="Calibri" panose="020F0502020204030204" pitchFamily="34" charset="0"/>
              </a:rPr>
            </a:fld>
            <a:endParaRPr lang="zh-CN" altLang="x-none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1FE0-A42E-408F-8A84-0413AE05629F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xfrm>
            <a:off x="685800" y="4802188"/>
            <a:ext cx="5486400" cy="3929062"/>
          </a:xfrm>
          <a:noFill/>
          <a:ln>
            <a:noFill/>
          </a:ln>
        </p:spPr>
        <p:txBody>
          <a:bodyPr wrap="square" lIns="92053" tIns="46026" rIns="92053" bIns="46026" anchor="t" anchorCtr="0"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38916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84613" y="9478963"/>
            <a:ext cx="2971800" cy="500062"/>
          </a:xfrm>
          <a:prstGeom prst="rect">
            <a:avLst/>
          </a:prstGeom>
          <a:noFill/>
          <a:ln w="9525">
            <a:noFill/>
          </a:ln>
        </p:spPr>
        <p:txBody>
          <a:bodyPr lIns="92053" tIns="46026" rIns="92053" bIns="46026" anchor="b" anchorCtr="0"/>
          <a:p>
            <a:pPr lvl="0" algn="r"/>
            <a:fld id="{9A0DB2DC-4C9A-4742-B13C-FB6460FD3503}" type="slidenum">
              <a:rPr lang="ru-RU" altLang="ru-RU" sz="1200" dirty="0">
                <a:solidFill>
                  <a:srgbClr val="000000"/>
                </a:solidFill>
              </a:rPr>
            </a:fld>
            <a:endParaRPr lang="ru-RU" altLang="ru-RU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7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DD39C6-71B6-428A-9BC4-C07145952033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xfrm>
            <a:off x="685800" y="4802188"/>
            <a:ext cx="5486400" cy="3929062"/>
          </a:xfrm>
          <a:noFill/>
          <a:ln>
            <a:noFill/>
          </a:ln>
        </p:spPr>
        <p:txBody>
          <a:bodyPr wrap="square" lIns="92053" tIns="46026" rIns="92053" bIns="46026" anchor="t" anchorCtr="0"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40964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84613" y="9478963"/>
            <a:ext cx="2971800" cy="500062"/>
          </a:xfrm>
          <a:prstGeom prst="rect">
            <a:avLst/>
          </a:prstGeom>
          <a:noFill/>
          <a:ln w="9525">
            <a:noFill/>
          </a:ln>
        </p:spPr>
        <p:txBody>
          <a:bodyPr lIns="92053" tIns="46026" rIns="92053" bIns="46026" anchor="b" anchorCtr="0"/>
          <a:p>
            <a:pPr lvl="0" algn="r"/>
            <a:fld id="{9A0DB2DC-4C9A-4742-B13C-FB6460FD3503}" type="slidenum">
              <a:rPr lang="ru-RU" altLang="ru-RU" sz="1200" dirty="0">
                <a:solidFill>
                  <a:srgbClr val="000000"/>
                </a:solidFill>
              </a:rPr>
            </a:fld>
            <a:endParaRPr lang="ru-RU" altLang="ru-RU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7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DD39C6-71B6-428A-9BC4-C07145952033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1FE0-A42E-408F-8A84-0413AE05629F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xfrm>
            <a:off x="685800" y="4802188"/>
            <a:ext cx="5486400" cy="3929062"/>
          </a:xfrm>
          <a:noFill/>
          <a:ln>
            <a:noFill/>
          </a:ln>
        </p:spPr>
        <p:txBody>
          <a:bodyPr wrap="square" lIns="92053" tIns="46026" rIns="92053" bIns="46026" anchor="t" anchorCtr="0"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44036" name="Номер слайда 3"/>
          <p:cNvSpPr txBox="1">
            <a:spLocks noGrp="1"/>
          </p:cNvSpPr>
          <p:nvPr>
            <p:ph type="sldNum" sz="quarter"/>
          </p:nvPr>
        </p:nvSpPr>
        <p:spPr bwMode="auto">
          <a:noFill/>
          <a:ln>
            <a:noFill/>
            <a:miter lim="800000"/>
          </a:ln>
        </p:spPr>
        <p:txBody>
          <a:bodyPr wrap="square" lIns="92053" tIns="46026" rIns="92053" bIns="46026" numCol="1" rtlCol="0" anchor="b" anchorCtr="0" compatLnSpc="1"/>
          <a:p>
            <a:pPr lvl="0" algn="r" eaLnBrk="1" hangingPunct="1"/>
            <a:fld id="{9A0DB2DC-4C9A-4742-B13C-FB6460FD3503}" type="slidenum">
              <a:rPr lang="ru-RU" sz="1200" dirty="0">
                <a:latin typeface="Calibri" panose="020F0502020204030204" pitchFamily="34" charset="0"/>
              </a:rPr>
            </a:fld>
            <a:endParaRPr lang="ru-RU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>
          <a:xfrm>
            <a:off x="685800" y="4802188"/>
            <a:ext cx="5486400" cy="3929062"/>
          </a:xfrm>
          <a:noFill/>
          <a:ln>
            <a:noFill/>
          </a:ln>
        </p:spPr>
        <p:txBody>
          <a:bodyPr wrap="square" lIns="92053" tIns="46026" rIns="92053" bIns="46026" anchor="t" anchorCtr="0"/>
          <a:p>
            <a:pPr lvl="0" eaLnBrk="1" hangingPunct="1">
              <a:spcBef>
                <a:spcPct val="0"/>
              </a:spcBef>
            </a:pPr>
            <a:endParaRPr dirty="0"/>
          </a:p>
        </p:txBody>
      </p:sp>
      <p:sp>
        <p:nvSpPr>
          <p:cNvPr id="44036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84613" y="9478963"/>
            <a:ext cx="2971800" cy="500062"/>
          </a:xfrm>
          <a:prstGeom prst="rect">
            <a:avLst/>
          </a:prstGeom>
          <a:noFill/>
          <a:ln w="9525">
            <a:noFill/>
          </a:ln>
        </p:spPr>
        <p:txBody>
          <a:bodyPr lIns="92053" tIns="46026" rIns="92053" bIns="46026" anchor="b" anchorCtr="0"/>
          <a:p>
            <a:pPr lvl="0" algn="r" defTabSz="919480"/>
            <a:fld id="{9A0DB2DC-4C9A-4742-B13C-FB6460FD3503}" type="slidenum">
              <a:rPr lang="ru-RU" altLang="ru-RU" sz="1200" dirty="0">
                <a:solidFill>
                  <a:srgbClr val="000000"/>
                </a:solidFill>
              </a:rPr>
            </a:fld>
            <a:endParaRPr lang="ru-RU" altLang="ru-RU" sz="12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75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DD39C6-71B6-428A-9BC4-C07145952033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5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2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7" name="Rectangle 11"/>
          <p:cNvSpPr/>
          <p:nvPr/>
        </p:nvSpPr>
        <p:spPr>
          <a:xfrm>
            <a:off x="10328275" y="0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5" y="2222624"/>
            <a:ext cx="7890236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5255" y="4777380"/>
            <a:ext cx="7890236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8" name="Date Placeholder 3"/>
          <p:cNvSpPr>
            <a:spLocks noGrp="1"/>
          </p:cNvSpPr>
          <p:nvPr>
            <p:ph type="dt" sz="half" idx="2"/>
          </p:nvPr>
        </p:nvSpPr>
        <p:spPr bwMode="gray">
          <a:xfrm rot="5400000">
            <a:off x="10161588" y="1784350"/>
            <a:ext cx="990600" cy="32067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900" b="0" i="0">
                <a:solidFill>
                  <a:prstClr val="white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3"/>
          </p:nvPr>
        </p:nvSpPr>
        <p:spPr bwMode="gray">
          <a:xfrm rot="5400000">
            <a:off x="8971756" y="3226594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 sz="900" b="0" i="0">
                <a:solidFill>
                  <a:prstClr val="white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37788" y="295275"/>
            <a:ext cx="1055688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5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20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6"/>
            <p:cNvSpPr/>
            <p:nvPr/>
          </p:nvSpPr>
          <p:spPr>
            <a:xfrm>
              <a:off x="5284042" y="402783"/>
              <a:ext cx="3465866" cy="605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Freeform 5"/>
            <p:cNvSpPr/>
            <p:nvPr/>
          </p:nvSpPr>
          <p:spPr bwMode="gray">
            <a:xfrm rot="-5912394">
              <a:off x="3319943" y="1458845"/>
              <a:ext cx="2378027" cy="316702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reeform 7"/>
            <p:cNvSpPr/>
            <p:nvPr/>
          </p:nvSpPr>
          <p:spPr bwMode="gray">
            <a:xfrm rot="-5400000">
              <a:off x="3105251" y="1766008"/>
              <a:ext cx="5995867" cy="3326564"/>
            </a:xfrm>
            <a:custGeom>
              <a:avLst/>
              <a:gdLst>
                <a:gd name="T0" fmla="*/ 0 w 4960"/>
                <a:gd name="T1" fmla="*/ 0 h 2752"/>
                <a:gd name="T2" fmla="*/ 4960 w 4960"/>
                <a:gd name="T3" fmla="*/ 2752 h 2752"/>
              </a:gdLst>
              <a:ahLst/>
              <a:cxnLst>
                <a:cxn ang="0">
                  <a:pos x="0" y="0"/>
                </a:cxn>
                <a:cxn ang="0">
                  <a:pos x="0" y="324"/>
                </a:cxn>
                <a:cxn ang="0">
                  <a:pos x="0" y="1992"/>
                </a:cxn>
                <a:cxn ang="0">
                  <a:pos x="0" y="2752"/>
                </a:cxn>
                <a:cxn ang="0">
                  <a:pos x="4960" y="2752"/>
                </a:cxn>
                <a:cxn ang="0">
                  <a:pos x="4960" y="1992"/>
                </a:cxn>
                <a:cxn ang="0">
                  <a:pos x="4960" y="324"/>
                </a:cxn>
                <a:cxn ang="0">
                  <a:pos x="4960" y="0"/>
                </a:cxn>
                <a:cxn ang="0">
                  <a:pos x="4960" y="0"/>
                </a:cxn>
                <a:cxn ang="0">
                  <a:pos x="4734" y="34"/>
                </a:cxn>
                <a:cxn ang="0">
                  <a:pos x="4510" y="64"/>
                </a:cxn>
                <a:cxn ang="0">
                  <a:pos x="4284" y="90"/>
                </a:cxn>
                <a:cxn ang="0">
                  <a:pos x="4060" y="114"/>
                </a:cxn>
                <a:cxn ang="0">
                  <a:pos x="3836" y="132"/>
                </a:cxn>
                <a:cxn ang="0">
                  <a:pos x="3614" y="146"/>
                </a:cxn>
                <a:cxn ang="0">
                  <a:pos x="3392" y="158"/>
                </a:cxn>
                <a:cxn ang="0">
                  <a:pos x="3174" y="166"/>
                </a:cxn>
                <a:cxn ang="0">
                  <a:pos x="2960" y="172"/>
                </a:cxn>
                <a:cxn ang="0">
                  <a:pos x="2748" y="174"/>
                </a:cxn>
                <a:cxn ang="0">
                  <a:pos x="2542" y="174"/>
                </a:cxn>
                <a:cxn ang="0">
                  <a:pos x="2338" y="174"/>
                </a:cxn>
                <a:cxn ang="0">
                  <a:pos x="2140" y="170"/>
                </a:cxn>
                <a:cxn ang="0">
                  <a:pos x="1948" y="164"/>
                </a:cxn>
                <a:cxn ang="0">
                  <a:pos x="1762" y="156"/>
                </a:cxn>
                <a:cxn ang="0">
                  <a:pos x="1582" y="148"/>
                </a:cxn>
                <a:cxn ang="0">
                  <a:pos x="1410" y="138"/>
                </a:cxn>
                <a:cxn ang="0">
                  <a:pos x="1244" y="128"/>
                </a:cxn>
                <a:cxn ang="0">
                  <a:pos x="1088" y="116"/>
                </a:cxn>
                <a:cxn ang="0">
                  <a:pos x="938" y="104"/>
                </a:cxn>
                <a:cxn ang="0">
                  <a:pos x="668" y="78"/>
                </a:cxn>
                <a:cxn ang="0">
                  <a:pos x="438" y="54"/>
                </a:cxn>
                <a:cxn ang="0">
                  <a:pos x="254" y="34"/>
                </a:cxn>
                <a:cxn ang="0">
                  <a:pos x="116" y="16"/>
                </a:cxn>
                <a:cxn ang="0">
                  <a:pos x="0" y="0"/>
                </a:cxn>
                <a:cxn ang="0">
                  <a:pos x="0" y="0"/>
                </a:cxn>
              </a:cxnLst>
              <a:rect l="T0" t="T1" r="T2" b="T3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12"/>
          <p:cNvSpPr/>
          <p:nvPr/>
        </p:nvSpPr>
        <p:spPr>
          <a:xfrm>
            <a:off x="10328275" y="0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2257589"/>
            <a:ext cx="4135684" cy="3020343"/>
          </a:xfrm>
        </p:spPr>
        <p:txBody>
          <a:bodyPr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5682" y="2257267"/>
            <a:ext cx="4072871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2" name="Date Placeholder 3"/>
          <p:cNvSpPr>
            <a:spLocks noGrp="1"/>
          </p:cNvSpPr>
          <p:nvPr>
            <p:ph type="dt" sz="half" idx="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37788" y="295275"/>
            <a:ext cx="1055688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5254" y="2489199"/>
            <a:ext cx="4849305" cy="353060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41" y="2489200"/>
            <a:ext cx="4849308" cy="3553245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4" y="2489200"/>
            <a:ext cx="4849305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5255" y="3248041"/>
            <a:ext cx="4849304" cy="277176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40" y="2488750"/>
            <a:ext cx="4849307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41" y="3248041"/>
            <a:ext cx="4849307" cy="277390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0"/>
          <p:cNvSpPr/>
          <p:nvPr/>
        </p:nvSpPr>
        <p:spPr>
          <a:xfrm>
            <a:off x="10328275" y="-1587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Date Placeholder 1"/>
          <p:cNvSpPr>
            <a:spLocks noGrp="1"/>
          </p:cNvSpPr>
          <p:nvPr>
            <p:ph type="dt" sz="half" idx="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37788" y="295275"/>
            <a:ext cx="1055688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6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20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7"/>
            <p:cNvSpPr/>
            <p:nvPr/>
          </p:nvSpPr>
          <p:spPr>
            <a:xfrm>
              <a:off x="5284042" y="402783"/>
              <a:ext cx="3465866" cy="605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Freeform 5"/>
            <p:cNvSpPr/>
            <p:nvPr/>
          </p:nvSpPr>
          <p:spPr bwMode="gray">
            <a:xfrm rot="-5912394">
              <a:off x="2769286" y="1458250"/>
              <a:ext cx="2378027" cy="317892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gray">
            <a:xfrm rot="-5400000">
              <a:off x="2548639" y="1765413"/>
              <a:ext cx="5995867" cy="3327755"/>
            </a:xfrm>
            <a:custGeom>
              <a:avLst/>
              <a:gdLst>
                <a:gd name="T0" fmla="*/ 0 w 4960"/>
                <a:gd name="T1" fmla="*/ 0 h 2752"/>
                <a:gd name="T2" fmla="*/ 4960 w 4960"/>
                <a:gd name="T3" fmla="*/ 2752 h 2752"/>
              </a:gdLst>
              <a:ahLst/>
              <a:cxnLst>
                <a:cxn ang="0">
                  <a:pos x="0" y="0"/>
                </a:cxn>
                <a:cxn ang="0">
                  <a:pos x="0" y="324"/>
                </a:cxn>
                <a:cxn ang="0">
                  <a:pos x="0" y="1992"/>
                </a:cxn>
                <a:cxn ang="0">
                  <a:pos x="0" y="2752"/>
                </a:cxn>
                <a:cxn ang="0">
                  <a:pos x="4960" y="2752"/>
                </a:cxn>
                <a:cxn ang="0">
                  <a:pos x="4960" y="1992"/>
                </a:cxn>
                <a:cxn ang="0">
                  <a:pos x="4960" y="324"/>
                </a:cxn>
                <a:cxn ang="0">
                  <a:pos x="4960" y="0"/>
                </a:cxn>
                <a:cxn ang="0">
                  <a:pos x="4960" y="0"/>
                </a:cxn>
                <a:cxn ang="0">
                  <a:pos x="4734" y="34"/>
                </a:cxn>
                <a:cxn ang="0">
                  <a:pos x="4510" y="64"/>
                </a:cxn>
                <a:cxn ang="0">
                  <a:pos x="4284" y="90"/>
                </a:cxn>
                <a:cxn ang="0">
                  <a:pos x="4060" y="114"/>
                </a:cxn>
                <a:cxn ang="0">
                  <a:pos x="3836" y="132"/>
                </a:cxn>
                <a:cxn ang="0">
                  <a:pos x="3614" y="146"/>
                </a:cxn>
                <a:cxn ang="0">
                  <a:pos x="3392" y="158"/>
                </a:cxn>
                <a:cxn ang="0">
                  <a:pos x="3174" y="166"/>
                </a:cxn>
                <a:cxn ang="0">
                  <a:pos x="2960" y="172"/>
                </a:cxn>
                <a:cxn ang="0">
                  <a:pos x="2748" y="174"/>
                </a:cxn>
                <a:cxn ang="0">
                  <a:pos x="2542" y="174"/>
                </a:cxn>
                <a:cxn ang="0">
                  <a:pos x="2338" y="174"/>
                </a:cxn>
                <a:cxn ang="0">
                  <a:pos x="2140" y="170"/>
                </a:cxn>
                <a:cxn ang="0">
                  <a:pos x="1948" y="164"/>
                </a:cxn>
                <a:cxn ang="0">
                  <a:pos x="1762" y="156"/>
                </a:cxn>
                <a:cxn ang="0">
                  <a:pos x="1582" y="148"/>
                </a:cxn>
                <a:cxn ang="0">
                  <a:pos x="1410" y="138"/>
                </a:cxn>
                <a:cxn ang="0">
                  <a:pos x="1244" y="128"/>
                </a:cxn>
                <a:cxn ang="0">
                  <a:pos x="1088" y="116"/>
                </a:cxn>
                <a:cxn ang="0">
                  <a:pos x="938" y="104"/>
                </a:cxn>
                <a:cxn ang="0">
                  <a:pos x="668" y="78"/>
                </a:cxn>
                <a:cxn ang="0">
                  <a:pos x="438" y="54"/>
                </a:cxn>
                <a:cxn ang="0">
                  <a:pos x="254" y="34"/>
                </a:cxn>
                <a:cxn ang="0">
                  <a:pos x="116" y="16"/>
                </a:cxn>
                <a:cxn ang="0">
                  <a:pos x="0" y="0"/>
                </a:cxn>
                <a:cxn ang="0">
                  <a:pos x="0" y="0"/>
                </a:cxn>
              </a:cxnLst>
              <a:rect l="T0" t="T1" r="T2" b="T3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18"/>
          <p:cNvSpPr/>
          <p:nvPr/>
        </p:nvSpPr>
        <p:spPr>
          <a:xfrm>
            <a:off x="10328275" y="-1587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3" y="1447800"/>
            <a:ext cx="3616787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1903" y="1452881"/>
            <a:ext cx="484380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5253" y="3086845"/>
            <a:ext cx="3616787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2" name="Date Placeholder 4"/>
          <p:cNvSpPr>
            <a:spLocks noGrp="1"/>
          </p:cNvSpPr>
          <p:nvPr>
            <p:ph type="dt" sz="half" idx="1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37788" y="295275"/>
            <a:ext cx="1055688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6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20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7"/>
            <p:cNvSpPr/>
            <p:nvPr/>
          </p:nvSpPr>
          <p:spPr>
            <a:xfrm>
              <a:off x="5284042" y="402783"/>
              <a:ext cx="3465866" cy="605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Freeform 5"/>
            <p:cNvSpPr/>
            <p:nvPr/>
          </p:nvSpPr>
          <p:spPr bwMode="gray">
            <a:xfrm rot="-5912394">
              <a:off x="3074082" y="1458250"/>
              <a:ext cx="2378027" cy="317892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gray">
            <a:xfrm rot="-5400000">
              <a:off x="2852841" y="1766008"/>
              <a:ext cx="5995867" cy="3326564"/>
            </a:xfrm>
            <a:custGeom>
              <a:avLst/>
              <a:gdLst>
                <a:gd name="T0" fmla="*/ 0 w 4960"/>
                <a:gd name="T1" fmla="*/ 0 h 2752"/>
                <a:gd name="T2" fmla="*/ 4960 w 4960"/>
                <a:gd name="T3" fmla="*/ 2752 h 2752"/>
              </a:gdLst>
              <a:ahLst/>
              <a:cxnLst>
                <a:cxn ang="0">
                  <a:pos x="0" y="0"/>
                </a:cxn>
                <a:cxn ang="0">
                  <a:pos x="0" y="324"/>
                </a:cxn>
                <a:cxn ang="0">
                  <a:pos x="0" y="1992"/>
                </a:cxn>
                <a:cxn ang="0">
                  <a:pos x="0" y="2752"/>
                </a:cxn>
                <a:cxn ang="0">
                  <a:pos x="4960" y="2752"/>
                </a:cxn>
                <a:cxn ang="0">
                  <a:pos x="4960" y="1992"/>
                </a:cxn>
                <a:cxn ang="0">
                  <a:pos x="4960" y="324"/>
                </a:cxn>
                <a:cxn ang="0">
                  <a:pos x="4960" y="0"/>
                </a:cxn>
                <a:cxn ang="0">
                  <a:pos x="4960" y="0"/>
                </a:cxn>
                <a:cxn ang="0">
                  <a:pos x="4734" y="34"/>
                </a:cxn>
                <a:cxn ang="0">
                  <a:pos x="4510" y="64"/>
                </a:cxn>
                <a:cxn ang="0">
                  <a:pos x="4284" y="90"/>
                </a:cxn>
                <a:cxn ang="0">
                  <a:pos x="4060" y="114"/>
                </a:cxn>
                <a:cxn ang="0">
                  <a:pos x="3836" y="132"/>
                </a:cxn>
                <a:cxn ang="0">
                  <a:pos x="3614" y="146"/>
                </a:cxn>
                <a:cxn ang="0">
                  <a:pos x="3392" y="158"/>
                </a:cxn>
                <a:cxn ang="0">
                  <a:pos x="3174" y="166"/>
                </a:cxn>
                <a:cxn ang="0">
                  <a:pos x="2960" y="172"/>
                </a:cxn>
                <a:cxn ang="0">
                  <a:pos x="2748" y="174"/>
                </a:cxn>
                <a:cxn ang="0">
                  <a:pos x="2542" y="174"/>
                </a:cxn>
                <a:cxn ang="0">
                  <a:pos x="2338" y="174"/>
                </a:cxn>
                <a:cxn ang="0">
                  <a:pos x="2140" y="170"/>
                </a:cxn>
                <a:cxn ang="0">
                  <a:pos x="1948" y="164"/>
                </a:cxn>
                <a:cxn ang="0">
                  <a:pos x="1762" y="156"/>
                </a:cxn>
                <a:cxn ang="0">
                  <a:pos x="1582" y="148"/>
                </a:cxn>
                <a:cxn ang="0">
                  <a:pos x="1410" y="138"/>
                </a:cxn>
                <a:cxn ang="0">
                  <a:pos x="1244" y="128"/>
                </a:cxn>
                <a:cxn ang="0">
                  <a:pos x="1088" y="116"/>
                </a:cxn>
                <a:cxn ang="0">
                  <a:pos x="938" y="104"/>
                </a:cxn>
                <a:cxn ang="0">
                  <a:pos x="668" y="78"/>
                </a:cxn>
                <a:cxn ang="0">
                  <a:pos x="438" y="54"/>
                </a:cxn>
                <a:cxn ang="0">
                  <a:pos x="254" y="34"/>
                </a:cxn>
                <a:cxn ang="0">
                  <a:pos x="116" y="16"/>
                </a:cxn>
                <a:cxn ang="0">
                  <a:pos x="0" y="0"/>
                </a:cxn>
                <a:cxn ang="0">
                  <a:pos x="0" y="0"/>
                </a:cxn>
              </a:cxnLst>
              <a:rect l="T0" t="T1" r="T2" b="T3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13"/>
          <p:cNvSpPr/>
          <p:nvPr/>
        </p:nvSpPr>
        <p:spPr>
          <a:xfrm>
            <a:off x="10328275" y="-1587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455" y="1343113"/>
            <a:ext cx="4002584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7212" y="1320800"/>
            <a:ext cx="3721469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35456" y="3086100"/>
            <a:ext cx="4002584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2" name="Date Placeholder 4"/>
          <p:cNvSpPr>
            <a:spLocks noGrp="1"/>
          </p:cNvSpPr>
          <p:nvPr>
            <p:ph type="dt" sz="half" idx="1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37788" y="295275"/>
            <a:ext cx="1055688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Панорамная фотография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7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20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Freeform 5"/>
            <p:cNvSpPr/>
            <p:nvPr/>
          </p:nvSpPr>
          <p:spPr bwMode="gray">
            <a:xfrm rot="10204164">
              <a:off x="426354" y="4563537"/>
              <a:ext cx="2377649" cy="319081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Rectangle 14"/>
            <p:cNvSpPr/>
            <p:nvPr/>
          </p:nvSpPr>
          <p:spPr>
            <a:xfrm>
              <a:off x="421591" y="402783"/>
              <a:ext cx="8328317" cy="3140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15"/>
            <p:cNvSpPr/>
            <p:nvPr/>
          </p:nvSpPr>
          <p:spPr bwMode="gray">
            <a:xfrm rot="10800000">
              <a:off x="484694" y="2669687"/>
              <a:ext cx="8181872" cy="21303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11"/>
                </a:cxn>
                <a:cxn ang="0">
                  <a:pos x="0" y="9586"/>
                </a:cxn>
                <a:cxn ang="0">
                  <a:pos x="0" y="9621"/>
                </a:cxn>
                <a:cxn ang="0">
                  <a:pos x="10000" y="9585"/>
                </a:cxn>
                <a:cxn ang="0">
                  <a:pos x="10000" y="9586"/>
                </a:cxn>
                <a:cxn ang="0">
                  <a:pos x="9990" y="2411"/>
                </a:cxn>
                <a:cxn ang="0">
                  <a:pos x="9990" y="0"/>
                </a:cxn>
                <a:cxn ang="0">
                  <a:pos x="9990" y="0"/>
                </a:cxn>
                <a:cxn ang="0">
                  <a:pos x="9534" y="253"/>
                </a:cxn>
                <a:cxn ang="0">
                  <a:pos x="9084" y="477"/>
                </a:cxn>
                <a:cxn ang="0">
                  <a:pos x="8628" y="669"/>
                </a:cxn>
                <a:cxn ang="0">
                  <a:pos x="8177" y="847"/>
                </a:cxn>
                <a:cxn ang="0">
                  <a:pos x="7726" y="984"/>
                </a:cxn>
                <a:cxn ang="0">
                  <a:pos x="7279" y="1087"/>
                </a:cxn>
                <a:cxn ang="0">
                  <a:pos x="6832" y="1176"/>
                </a:cxn>
                <a:cxn ang="0">
                  <a:pos x="6393" y="1236"/>
                </a:cxn>
                <a:cxn ang="0">
                  <a:pos x="5962" y="1279"/>
                </a:cxn>
                <a:cxn ang="0">
                  <a:pos x="5534" y="1294"/>
                </a:cxn>
                <a:cxn ang="0">
                  <a:pos x="5120" y="1294"/>
                </a:cxn>
                <a:cxn ang="0">
                  <a:pos x="4709" y="1294"/>
                </a:cxn>
                <a:cxn ang="0">
                  <a:pos x="4311" y="1266"/>
                </a:cxn>
                <a:cxn ang="0">
                  <a:pos x="3923" y="1221"/>
                </a:cxn>
                <a:cxn ang="0">
                  <a:pos x="3548" y="1161"/>
                </a:cxn>
                <a:cxn ang="0">
                  <a:pos x="3187" y="1101"/>
                </a:cxn>
                <a:cxn ang="0">
                  <a:pos x="2840" y="1026"/>
                </a:cxn>
                <a:cxn ang="0">
                  <a:pos x="2505" y="954"/>
                </a:cxn>
                <a:cxn ang="0">
                  <a:pos x="2192" y="865"/>
                </a:cxn>
                <a:cxn ang="0">
                  <a:pos x="1889" y="775"/>
                </a:cxn>
                <a:cxn ang="0">
                  <a:pos x="1346" y="579"/>
                </a:cxn>
                <a:cxn ang="0">
                  <a:pos x="882" y="400"/>
                </a:cxn>
                <a:cxn ang="0">
                  <a:pos x="511" y="253"/>
                </a:cxn>
                <a:cxn ang="0">
                  <a:pos x="234" y="11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19"/>
          <p:cNvSpPr/>
          <p:nvPr/>
        </p:nvSpPr>
        <p:spPr>
          <a:xfrm>
            <a:off x="10328275" y="-7937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961453"/>
            <a:ext cx="856266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5" y="685800"/>
            <a:ext cx="8562672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5258" y="5528191"/>
            <a:ext cx="8562671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2" name="Date Placeholder 4"/>
          <p:cNvSpPr>
            <a:spLocks noGrp="1"/>
          </p:cNvSpPr>
          <p:nvPr>
            <p:ph type="dt" sz="half" idx="1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Slide Number Placeholder 6"/>
          <p:cNvSpPr>
            <a:spLocks noGrp="1"/>
          </p:cNvSpPr>
          <p:nvPr>
            <p:ph type="sldNum" sz="quarter" idx="4"/>
          </p:nvPr>
        </p:nvSpPr>
        <p:spPr bwMode="gray">
          <a:xfrm>
            <a:off x="10283825" y="295275"/>
            <a:ext cx="984250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Заголовок и подпис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20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17"/>
            <p:cNvSpPr/>
            <p:nvPr/>
          </p:nvSpPr>
          <p:spPr>
            <a:xfrm>
              <a:off x="484694" y="4342878"/>
              <a:ext cx="8181872" cy="2112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Freeform 5"/>
            <p:cNvSpPr/>
            <p:nvPr/>
          </p:nvSpPr>
          <p:spPr bwMode="gray">
            <a:xfrm rot="-589932">
              <a:off x="6360354" y="2780810"/>
              <a:ext cx="2377649" cy="31749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reeform 13"/>
            <p:cNvSpPr/>
            <p:nvPr/>
          </p:nvSpPr>
          <p:spPr bwMode="gray">
            <a:xfrm>
              <a:off x="484694" y="2855421"/>
              <a:ext cx="8181872" cy="21303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11"/>
                </a:cxn>
                <a:cxn ang="0">
                  <a:pos x="0" y="9586"/>
                </a:cxn>
                <a:cxn ang="0">
                  <a:pos x="0" y="9621"/>
                </a:cxn>
                <a:cxn ang="0">
                  <a:pos x="10000" y="9585"/>
                </a:cxn>
                <a:cxn ang="0">
                  <a:pos x="10000" y="9586"/>
                </a:cxn>
                <a:cxn ang="0">
                  <a:pos x="9990" y="2411"/>
                </a:cxn>
                <a:cxn ang="0">
                  <a:pos x="9990" y="0"/>
                </a:cxn>
                <a:cxn ang="0">
                  <a:pos x="9990" y="0"/>
                </a:cxn>
                <a:cxn ang="0">
                  <a:pos x="9534" y="253"/>
                </a:cxn>
                <a:cxn ang="0">
                  <a:pos x="9084" y="477"/>
                </a:cxn>
                <a:cxn ang="0">
                  <a:pos x="8628" y="669"/>
                </a:cxn>
                <a:cxn ang="0">
                  <a:pos x="8177" y="847"/>
                </a:cxn>
                <a:cxn ang="0">
                  <a:pos x="7726" y="984"/>
                </a:cxn>
                <a:cxn ang="0">
                  <a:pos x="7279" y="1087"/>
                </a:cxn>
                <a:cxn ang="0">
                  <a:pos x="6832" y="1176"/>
                </a:cxn>
                <a:cxn ang="0">
                  <a:pos x="6393" y="1236"/>
                </a:cxn>
                <a:cxn ang="0">
                  <a:pos x="5962" y="1279"/>
                </a:cxn>
                <a:cxn ang="0">
                  <a:pos x="5534" y="1294"/>
                </a:cxn>
                <a:cxn ang="0">
                  <a:pos x="5120" y="1294"/>
                </a:cxn>
                <a:cxn ang="0">
                  <a:pos x="4709" y="1294"/>
                </a:cxn>
                <a:cxn ang="0">
                  <a:pos x="4311" y="1266"/>
                </a:cxn>
                <a:cxn ang="0">
                  <a:pos x="3923" y="1221"/>
                </a:cxn>
                <a:cxn ang="0">
                  <a:pos x="3548" y="1161"/>
                </a:cxn>
                <a:cxn ang="0">
                  <a:pos x="3187" y="1101"/>
                </a:cxn>
                <a:cxn ang="0">
                  <a:pos x="2840" y="1026"/>
                </a:cxn>
                <a:cxn ang="0">
                  <a:pos x="2505" y="954"/>
                </a:cxn>
                <a:cxn ang="0">
                  <a:pos x="2192" y="865"/>
                </a:cxn>
                <a:cxn ang="0">
                  <a:pos x="1889" y="775"/>
                </a:cxn>
                <a:cxn ang="0">
                  <a:pos x="1346" y="579"/>
                </a:cxn>
                <a:cxn ang="0">
                  <a:pos x="882" y="400"/>
                </a:cxn>
                <a:cxn ang="0">
                  <a:pos x="511" y="253"/>
                </a:cxn>
                <a:cxn ang="0">
                  <a:pos x="234" y="11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18"/>
          <p:cNvSpPr/>
          <p:nvPr/>
        </p:nvSpPr>
        <p:spPr>
          <a:xfrm>
            <a:off x="10328275" y="-7937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927101"/>
            <a:ext cx="8562672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55254" y="3488024"/>
            <a:ext cx="8562673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2" name="Date Placeholder 3"/>
          <p:cNvSpPr>
            <a:spLocks noGrp="1"/>
          </p:cNvSpPr>
          <p:nvPr>
            <p:ph type="dt" sz="half" idx="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83825" y="295275"/>
            <a:ext cx="984250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Цитата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20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Freeform 5"/>
            <p:cNvSpPr/>
            <p:nvPr/>
          </p:nvSpPr>
          <p:spPr bwMode="gray">
            <a:xfrm rot="-589932">
              <a:off x="6360354" y="4309542"/>
              <a:ext cx="2377649" cy="31749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Freeform 12"/>
            <p:cNvSpPr/>
            <p:nvPr/>
          </p:nvSpPr>
          <p:spPr bwMode="gray">
            <a:xfrm>
              <a:off x="484694" y="4380977"/>
              <a:ext cx="8181872" cy="21303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11"/>
                </a:cxn>
                <a:cxn ang="0">
                  <a:pos x="0" y="9586"/>
                </a:cxn>
                <a:cxn ang="0">
                  <a:pos x="0" y="9621"/>
                </a:cxn>
                <a:cxn ang="0">
                  <a:pos x="10000" y="9585"/>
                </a:cxn>
                <a:cxn ang="0">
                  <a:pos x="10000" y="9586"/>
                </a:cxn>
                <a:cxn ang="0">
                  <a:pos x="9990" y="2411"/>
                </a:cxn>
                <a:cxn ang="0">
                  <a:pos x="9990" y="0"/>
                </a:cxn>
                <a:cxn ang="0">
                  <a:pos x="9990" y="0"/>
                </a:cxn>
                <a:cxn ang="0">
                  <a:pos x="9534" y="253"/>
                </a:cxn>
                <a:cxn ang="0">
                  <a:pos x="9084" y="477"/>
                </a:cxn>
                <a:cxn ang="0">
                  <a:pos x="8628" y="669"/>
                </a:cxn>
                <a:cxn ang="0">
                  <a:pos x="8177" y="847"/>
                </a:cxn>
                <a:cxn ang="0">
                  <a:pos x="7726" y="984"/>
                </a:cxn>
                <a:cxn ang="0">
                  <a:pos x="7279" y="1087"/>
                </a:cxn>
                <a:cxn ang="0">
                  <a:pos x="6832" y="1176"/>
                </a:cxn>
                <a:cxn ang="0">
                  <a:pos x="6393" y="1236"/>
                </a:cxn>
                <a:cxn ang="0">
                  <a:pos x="5962" y="1279"/>
                </a:cxn>
                <a:cxn ang="0">
                  <a:pos x="5534" y="1294"/>
                </a:cxn>
                <a:cxn ang="0">
                  <a:pos x="5120" y="1294"/>
                </a:cxn>
                <a:cxn ang="0">
                  <a:pos x="4709" y="1294"/>
                </a:cxn>
                <a:cxn ang="0">
                  <a:pos x="4311" y="1266"/>
                </a:cxn>
                <a:cxn ang="0">
                  <a:pos x="3923" y="1221"/>
                </a:cxn>
                <a:cxn ang="0">
                  <a:pos x="3548" y="1161"/>
                </a:cxn>
                <a:cxn ang="0">
                  <a:pos x="3187" y="1101"/>
                </a:cxn>
                <a:cxn ang="0">
                  <a:pos x="2840" y="1026"/>
                </a:cxn>
                <a:cxn ang="0">
                  <a:pos x="2505" y="954"/>
                </a:cxn>
                <a:cxn ang="0">
                  <a:pos x="2192" y="865"/>
                </a:cxn>
                <a:cxn ang="0">
                  <a:pos x="1889" y="775"/>
                </a:cxn>
                <a:cxn ang="0">
                  <a:pos x="1346" y="579"/>
                </a:cxn>
                <a:cxn ang="0">
                  <a:pos x="882" y="400"/>
                </a:cxn>
                <a:cxn ang="0">
                  <a:pos x="511" y="253"/>
                </a:cxn>
                <a:cxn ang="0">
                  <a:pos x="234" y="11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 bwMode="gray">
          <a:xfrm>
            <a:off x="9377363" y="2894013"/>
            <a:ext cx="906463" cy="1323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1E5155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”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1E5155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31" name="TextBox 30"/>
          <p:cNvSpPr txBox="1"/>
          <p:nvPr/>
        </p:nvSpPr>
        <p:spPr bwMode="gray">
          <a:xfrm>
            <a:off x="835025" y="590550"/>
            <a:ext cx="801688" cy="1323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1E5155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“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1E5155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  <p:sp>
        <p:nvSpPr>
          <p:cNvPr id="32" name="Rectangle 21"/>
          <p:cNvSpPr/>
          <p:nvPr/>
        </p:nvSpPr>
        <p:spPr>
          <a:xfrm>
            <a:off x="10328275" y="-7937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1018" y="914401"/>
            <a:ext cx="8236908" cy="2884679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849706" y="3809279"/>
            <a:ext cx="7528189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1828" y="5000816"/>
            <a:ext cx="8562673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4" name="Date Placeholder 3"/>
          <p:cNvSpPr>
            <a:spLocks noGrp="1"/>
          </p:cNvSpPr>
          <p:nvPr>
            <p:ph type="dt" sz="half" idx="1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83825" y="295275"/>
            <a:ext cx="984250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Карточка имен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8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2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Freeform 5"/>
            <p:cNvSpPr/>
            <p:nvPr/>
          </p:nvSpPr>
          <p:spPr bwMode="gray">
            <a:xfrm rot="-589932">
              <a:off x="6360354" y="4311129"/>
              <a:ext cx="2377649" cy="31749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" name="Freeform 7"/>
            <p:cNvSpPr/>
            <p:nvPr/>
          </p:nvSpPr>
          <p:spPr bwMode="gray">
            <a:xfrm>
              <a:off x="484694" y="4380977"/>
              <a:ext cx="8181872" cy="21303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11"/>
                </a:cxn>
                <a:cxn ang="0">
                  <a:pos x="0" y="9586"/>
                </a:cxn>
                <a:cxn ang="0">
                  <a:pos x="0" y="9621"/>
                </a:cxn>
                <a:cxn ang="0">
                  <a:pos x="10000" y="9585"/>
                </a:cxn>
                <a:cxn ang="0">
                  <a:pos x="10000" y="9586"/>
                </a:cxn>
                <a:cxn ang="0">
                  <a:pos x="9990" y="2411"/>
                </a:cxn>
                <a:cxn ang="0">
                  <a:pos x="9990" y="0"/>
                </a:cxn>
                <a:cxn ang="0">
                  <a:pos x="9990" y="0"/>
                </a:cxn>
                <a:cxn ang="0">
                  <a:pos x="9534" y="253"/>
                </a:cxn>
                <a:cxn ang="0">
                  <a:pos x="9084" y="477"/>
                </a:cxn>
                <a:cxn ang="0">
                  <a:pos x="8628" y="669"/>
                </a:cxn>
                <a:cxn ang="0">
                  <a:pos x="8177" y="847"/>
                </a:cxn>
                <a:cxn ang="0">
                  <a:pos x="7726" y="984"/>
                </a:cxn>
                <a:cxn ang="0">
                  <a:pos x="7279" y="1087"/>
                </a:cxn>
                <a:cxn ang="0">
                  <a:pos x="6832" y="1176"/>
                </a:cxn>
                <a:cxn ang="0">
                  <a:pos x="6393" y="1236"/>
                </a:cxn>
                <a:cxn ang="0">
                  <a:pos x="5962" y="1279"/>
                </a:cxn>
                <a:cxn ang="0">
                  <a:pos x="5534" y="1294"/>
                </a:cxn>
                <a:cxn ang="0">
                  <a:pos x="5120" y="1294"/>
                </a:cxn>
                <a:cxn ang="0">
                  <a:pos x="4709" y="1294"/>
                </a:cxn>
                <a:cxn ang="0">
                  <a:pos x="4311" y="1266"/>
                </a:cxn>
                <a:cxn ang="0">
                  <a:pos x="3923" y="1221"/>
                </a:cxn>
                <a:cxn ang="0">
                  <a:pos x="3548" y="1161"/>
                </a:cxn>
                <a:cxn ang="0">
                  <a:pos x="3187" y="1101"/>
                </a:cxn>
                <a:cxn ang="0">
                  <a:pos x="2840" y="1026"/>
                </a:cxn>
                <a:cxn ang="0">
                  <a:pos x="2505" y="954"/>
                </a:cxn>
                <a:cxn ang="0">
                  <a:pos x="2192" y="865"/>
                </a:cxn>
                <a:cxn ang="0">
                  <a:pos x="1889" y="775"/>
                </a:cxn>
                <a:cxn ang="0">
                  <a:pos x="1346" y="579"/>
                </a:cxn>
                <a:cxn ang="0">
                  <a:pos x="882" y="400"/>
                </a:cxn>
                <a:cxn ang="0">
                  <a:pos x="511" y="253"/>
                </a:cxn>
                <a:cxn ang="0">
                  <a:pos x="234" y="11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0" name="Rectangle 10"/>
          <p:cNvSpPr/>
          <p:nvPr/>
        </p:nvSpPr>
        <p:spPr>
          <a:xfrm>
            <a:off x="10326688" y="0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2057400"/>
            <a:ext cx="8562672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5" y="5159399"/>
            <a:ext cx="8562672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1" name="Date Placeholder 3"/>
          <p:cNvSpPr>
            <a:spLocks noGrp="1"/>
          </p:cNvSpPr>
          <p:nvPr>
            <p:ph type="dt" sz="half" idx="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83825" y="295275"/>
            <a:ext cx="984250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6"/>
          <p:cNvCxnSpPr/>
          <p:nvPr/>
        </p:nvCxnSpPr>
        <p:spPr>
          <a:xfrm>
            <a:off x="4383088" y="2489200"/>
            <a:ext cx="0" cy="3535363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7"/>
          <p:cNvCxnSpPr/>
          <p:nvPr/>
        </p:nvCxnSpPr>
        <p:spPr>
          <a:xfrm>
            <a:off x="7799388" y="2489200"/>
            <a:ext cx="0" cy="3535363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136" y="921453"/>
            <a:ext cx="8564789" cy="715512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4" y="2489200"/>
            <a:ext cx="3084575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5254" y="3147163"/>
            <a:ext cx="3084575" cy="287771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44628" y="2485332"/>
            <a:ext cx="31023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44628" y="3147163"/>
            <a:ext cx="3102333" cy="288836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51760" y="2489200"/>
            <a:ext cx="3084987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51760" y="3147163"/>
            <a:ext cx="3084987" cy="287771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1" name="Date Placeholder 6"/>
          <p:cNvSpPr>
            <a:spLocks noGrp="1"/>
          </p:cNvSpPr>
          <p:nvPr>
            <p:ph type="dt" sz="half" idx="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2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4"/>
          </p:nvPr>
        </p:nvSpPr>
        <p:spPr bwMode="gray">
          <a:xfrm>
            <a:off x="10283825" y="295275"/>
            <a:ext cx="984250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6"/>
          <p:cNvCxnSpPr/>
          <p:nvPr/>
        </p:nvCxnSpPr>
        <p:spPr>
          <a:xfrm>
            <a:off x="4392613" y="2489200"/>
            <a:ext cx="0" cy="3535363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7"/>
          <p:cNvCxnSpPr/>
          <p:nvPr/>
        </p:nvCxnSpPr>
        <p:spPr>
          <a:xfrm>
            <a:off x="7799388" y="2489200"/>
            <a:ext cx="0" cy="3548063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927101"/>
            <a:ext cx="8564789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854" y="4179596"/>
            <a:ext cx="306043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61682" y="2489200"/>
            <a:ext cx="2683916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5253" y="4848208"/>
            <a:ext cx="3079039" cy="117667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3912" y="4179594"/>
            <a:ext cx="3055565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4734163" y="2486834"/>
            <a:ext cx="2700243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39091" y="4848209"/>
            <a:ext cx="3090387" cy="118837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51761" y="4166523"/>
            <a:ext cx="3072895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8139928" y="2489200"/>
            <a:ext cx="269178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None/>
              <a:defRPr/>
            </a:pPr>
            <a:r>
              <a:rPr kumimoji="0" lang="ru-RU" sz="16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51761" y="4848210"/>
            <a:ext cx="3072895" cy="118942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21" name="Date Placeholder 6"/>
          <p:cNvSpPr>
            <a:spLocks noGrp="1"/>
          </p:cNvSpPr>
          <p:nvPr>
            <p:ph type="dt" sz="half" idx="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Footer Placeholder 7"/>
          <p:cNvSpPr>
            <a:spLocks noGrp="1"/>
          </p:cNvSpPr>
          <p:nvPr>
            <p:ph type="ftr" sz="quarter" idx="2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 bwMode="gray">
          <a:xfrm>
            <a:off x="10283825" y="295275"/>
            <a:ext cx="984250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53136" y="921453"/>
            <a:ext cx="8564789" cy="715512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83825" y="295275"/>
            <a:ext cx="984250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Вертикальный заголовок и текс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9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20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6"/>
            <p:cNvSpPr/>
            <p:nvPr/>
          </p:nvSpPr>
          <p:spPr>
            <a:xfrm>
              <a:off x="414447" y="402783"/>
              <a:ext cx="4611233" cy="605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Freeform 7"/>
            <p:cNvSpPr/>
            <p:nvPr/>
          </p:nvSpPr>
          <p:spPr bwMode="gray">
            <a:xfrm rot="5400000">
              <a:off x="1299095" y="1766008"/>
              <a:ext cx="5995867" cy="3326564"/>
            </a:xfrm>
            <a:custGeom>
              <a:avLst/>
              <a:gdLst>
                <a:gd name="T0" fmla="*/ 0 w 4960"/>
                <a:gd name="T1" fmla="*/ 0 h 2752"/>
                <a:gd name="T2" fmla="*/ 4960 w 4960"/>
                <a:gd name="T3" fmla="*/ 2752 h 2752"/>
              </a:gdLst>
              <a:ahLst/>
              <a:cxnLst>
                <a:cxn ang="0">
                  <a:pos x="0" y="0"/>
                </a:cxn>
                <a:cxn ang="0">
                  <a:pos x="0" y="324"/>
                </a:cxn>
                <a:cxn ang="0">
                  <a:pos x="0" y="1992"/>
                </a:cxn>
                <a:cxn ang="0">
                  <a:pos x="0" y="2752"/>
                </a:cxn>
                <a:cxn ang="0">
                  <a:pos x="4960" y="2752"/>
                </a:cxn>
                <a:cxn ang="0">
                  <a:pos x="4960" y="1992"/>
                </a:cxn>
                <a:cxn ang="0">
                  <a:pos x="4960" y="324"/>
                </a:cxn>
                <a:cxn ang="0">
                  <a:pos x="4960" y="0"/>
                </a:cxn>
                <a:cxn ang="0">
                  <a:pos x="4960" y="0"/>
                </a:cxn>
                <a:cxn ang="0">
                  <a:pos x="4734" y="34"/>
                </a:cxn>
                <a:cxn ang="0">
                  <a:pos x="4510" y="64"/>
                </a:cxn>
                <a:cxn ang="0">
                  <a:pos x="4284" y="90"/>
                </a:cxn>
                <a:cxn ang="0">
                  <a:pos x="4060" y="114"/>
                </a:cxn>
                <a:cxn ang="0">
                  <a:pos x="3836" y="132"/>
                </a:cxn>
                <a:cxn ang="0">
                  <a:pos x="3614" y="146"/>
                </a:cxn>
                <a:cxn ang="0">
                  <a:pos x="3392" y="158"/>
                </a:cxn>
                <a:cxn ang="0">
                  <a:pos x="3174" y="166"/>
                </a:cxn>
                <a:cxn ang="0">
                  <a:pos x="2960" y="172"/>
                </a:cxn>
                <a:cxn ang="0">
                  <a:pos x="2748" y="174"/>
                </a:cxn>
                <a:cxn ang="0">
                  <a:pos x="2542" y="174"/>
                </a:cxn>
                <a:cxn ang="0">
                  <a:pos x="2338" y="174"/>
                </a:cxn>
                <a:cxn ang="0">
                  <a:pos x="2140" y="170"/>
                </a:cxn>
                <a:cxn ang="0">
                  <a:pos x="1948" y="164"/>
                </a:cxn>
                <a:cxn ang="0">
                  <a:pos x="1762" y="156"/>
                </a:cxn>
                <a:cxn ang="0">
                  <a:pos x="1582" y="148"/>
                </a:cxn>
                <a:cxn ang="0">
                  <a:pos x="1410" y="138"/>
                </a:cxn>
                <a:cxn ang="0">
                  <a:pos x="1244" y="128"/>
                </a:cxn>
                <a:cxn ang="0">
                  <a:pos x="1088" y="116"/>
                </a:cxn>
                <a:cxn ang="0">
                  <a:pos x="938" y="104"/>
                </a:cxn>
                <a:cxn ang="0">
                  <a:pos x="668" y="78"/>
                </a:cxn>
                <a:cxn ang="0">
                  <a:pos x="438" y="54"/>
                </a:cxn>
                <a:cxn ang="0">
                  <a:pos x="254" y="34"/>
                </a:cxn>
                <a:cxn ang="0">
                  <a:pos x="116" y="16"/>
                </a:cxn>
                <a:cxn ang="0">
                  <a:pos x="0" y="0"/>
                </a:cxn>
                <a:cxn ang="0">
                  <a:pos x="0" y="0"/>
                </a:cxn>
              </a:cxnLst>
              <a:rect l="T0" t="T1" r="T2" b="T3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reeform 5"/>
            <p:cNvSpPr/>
            <p:nvPr/>
          </p:nvSpPr>
          <p:spPr bwMode="gray">
            <a:xfrm rot="4966650">
              <a:off x="4673070" y="5107838"/>
              <a:ext cx="2378027" cy="317893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12"/>
          <p:cNvSpPr/>
          <p:nvPr/>
        </p:nvSpPr>
        <p:spPr>
          <a:xfrm>
            <a:off x="10326688" y="0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25293" y="1447799"/>
            <a:ext cx="1492632" cy="45719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5254" y="1447799"/>
            <a:ext cx="5889645" cy="4572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2" name="Date Placeholder 3"/>
          <p:cNvSpPr>
            <a:spLocks noGrp="1"/>
          </p:cNvSpPr>
          <p:nvPr>
            <p:ph type="dt" sz="half" idx="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83825" y="295275"/>
            <a:ext cx="984250" cy="768350"/>
          </a:xfrm>
          <a:prstGeom prst="rect">
            <a:avLst/>
          </a:prstGeom>
        </p:spPr>
        <p:txBody>
          <a:bodyPr anchor="b"/>
          <a:p>
            <a:pPr algn="ctr">
              <a:buNone/>
            </a:pPr>
            <a:fld id="{9A0DB2DC-4C9A-4742-B13C-FB6460FD3503}" type="slidenum">
              <a:rPr lang="ru-RU" altLang="ru-RU" dirty="0"/>
            </a:fld>
            <a:endParaRPr lang="ru-RU" alt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10972800" cy="38862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5"/>
          <p:cNvGrpSpPr/>
          <p:nvPr/>
        </p:nvGrpSpPr>
        <p:grpSpPr>
          <a:xfrm>
            <a:off x="-3175" y="-1587"/>
            <a:ext cx="12195175" cy="6861175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0" cstate="print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51" name="Freeform 5"/>
            <p:cNvSpPr/>
            <p:nvPr/>
          </p:nvSpPr>
          <p:spPr bwMode="gray">
            <a:xfrm rot="-589932">
              <a:off x="6360354" y="1790230"/>
              <a:ext cx="2377649" cy="317494"/>
            </a:xfrm>
            <a:custGeom>
              <a:avLst/>
              <a:gdLst/>
              <a:ahLst/>
              <a:cxnLst>
                <a:cxn ang="0">
                  <a:pos x="85" y="2532"/>
                </a:cxn>
                <a:cxn ang="0">
                  <a:pos x="9958" y="5291"/>
                </a:cxn>
                <a:cxn ang="0">
                  <a:pos x="10000" y="0"/>
                </a:cxn>
                <a:cxn ang="0">
                  <a:pos x="10000" y="0"/>
                </a:cxn>
                <a:cxn ang="0">
                  <a:pos x="9667" y="204"/>
                </a:cxn>
                <a:cxn ang="0">
                  <a:pos x="9334" y="400"/>
                </a:cxn>
                <a:cxn ang="0">
                  <a:pos x="9001" y="590"/>
                </a:cxn>
                <a:cxn ang="0">
                  <a:pos x="8667" y="753"/>
                </a:cxn>
                <a:cxn ang="0">
                  <a:pos x="8333" y="917"/>
                </a:cxn>
                <a:cxn ang="0">
                  <a:pos x="7999" y="1071"/>
                </a:cxn>
                <a:cxn ang="0">
                  <a:pos x="7669" y="1202"/>
                </a:cxn>
                <a:cxn ang="0">
                  <a:pos x="7333" y="1325"/>
                </a:cxn>
                <a:cxn ang="0">
                  <a:pos x="7000" y="1440"/>
                </a:cxn>
                <a:cxn ang="0">
                  <a:pos x="6673" y="1538"/>
                </a:cxn>
                <a:cxn ang="0">
                  <a:pos x="6340" y="1636"/>
                </a:cxn>
                <a:cxn ang="0">
                  <a:pos x="6013" y="1719"/>
                </a:cxn>
                <a:cxn ang="0">
                  <a:pos x="5686" y="1784"/>
                </a:cxn>
                <a:cxn ang="0">
                  <a:pos x="5359" y="1850"/>
                </a:cxn>
                <a:cxn ang="0">
                  <a:pos x="5036" y="1906"/>
                </a:cxn>
                <a:cxn ang="0">
                  <a:pos x="4717" y="1948"/>
                </a:cxn>
                <a:cxn ang="0">
                  <a:pos x="4396" y="1980"/>
                </a:cxn>
                <a:cxn ang="0">
                  <a:pos x="4079" y="2013"/>
                </a:cxn>
                <a:cxn ang="0">
                  <a:pos x="3766" y="2029"/>
                </a:cxn>
                <a:cxn ang="0">
                  <a:pos x="3454" y="2046"/>
                </a:cxn>
                <a:cxn ang="0">
                  <a:pos x="3145" y="2053"/>
                </a:cxn>
                <a:cxn ang="0">
                  <a:pos x="2839" y="2046"/>
                </a:cxn>
                <a:cxn ang="0">
                  <a:pos x="2537" y="2046"/>
                </a:cxn>
                <a:cxn ang="0">
                  <a:pos x="2238" y="2029"/>
                </a:cxn>
                <a:cxn ang="0">
                  <a:pos x="1943" y="2004"/>
                </a:cxn>
                <a:cxn ang="0">
                  <a:pos x="1653" y="1980"/>
                </a:cxn>
                <a:cxn ang="0">
                  <a:pos x="1368" y="1955"/>
                </a:cxn>
                <a:cxn ang="0">
                  <a:pos x="1085" y="1915"/>
                </a:cxn>
                <a:cxn ang="0">
                  <a:pos x="806" y="1873"/>
                </a:cxn>
                <a:cxn ang="0">
                  <a:pos x="533" y="1833"/>
                </a:cxn>
                <a:cxn ang="0">
                  <a:pos x="0" y="1726"/>
                </a:cxn>
                <a:cxn ang="0">
                  <a:pos x="85" y="2532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2" name="Freeform 25"/>
            <p:cNvSpPr/>
            <p:nvPr/>
          </p:nvSpPr>
          <p:spPr bwMode="gray">
            <a:xfrm>
              <a:off x="484694" y="1856903"/>
              <a:ext cx="8174728" cy="4535396"/>
            </a:xfrm>
            <a:custGeom>
              <a:avLst/>
              <a:gdLst>
                <a:gd name="T0" fmla="*/ 0 w 4960"/>
                <a:gd name="T1" fmla="*/ 0 h 2752"/>
                <a:gd name="T2" fmla="*/ 4960 w 4960"/>
                <a:gd name="T3" fmla="*/ 2752 h 2752"/>
              </a:gdLst>
              <a:ahLst/>
              <a:cxnLst>
                <a:cxn ang="0">
                  <a:pos x="0" y="0"/>
                </a:cxn>
                <a:cxn ang="0">
                  <a:pos x="0" y="324"/>
                </a:cxn>
                <a:cxn ang="0">
                  <a:pos x="0" y="1992"/>
                </a:cxn>
                <a:cxn ang="0">
                  <a:pos x="0" y="2752"/>
                </a:cxn>
                <a:cxn ang="0">
                  <a:pos x="4960" y="2752"/>
                </a:cxn>
                <a:cxn ang="0">
                  <a:pos x="4960" y="1992"/>
                </a:cxn>
                <a:cxn ang="0">
                  <a:pos x="4960" y="324"/>
                </a:cxn>
                <a:cxn ang="0">
                  <a:pos x="4960" y="0"/>
                </a:cxn>
                <a:cxn ang="0">
                  <a:pos x="4960" y="0"/>
                </a:cxn>
                <a:cxn ang="0">
                  <a:pos x="4734" y="34"/>
                </a:cxn>
                <a:cxn ang="0">
                  <a:pos x="4510" y="64"/>
                </a:cxn>
                <a:cxn ang="0">
                  <a:pos x="4284" y="90"/>
                </a:cxn>
                <a:cxn ang="0">
                  <a:pos x="4060" y="114"/>
                </a:cxn>
                <a:cxn ang="0">
                  <a:pos x="3836" y="132"/>
                </a:cxn>
                <a:cxn ang="0">
                  <a:pos x="3614" y="146"/>
                </a:cxn>
                <a:cxn ang="0">
                  <a:pos x="3392" y="158"/>
                </a:cxn>
                <a:cxn ang="0">
                  <a:pos x="3174" y="166"/>
                </a:cxn>
                <a:cxn ang="0">
                  <a:pos x="2960" y="172"/>
                </a:cxn>
                <a:cxn ang="0">
                  <a:pos x="2748" y="174"/>
                </a:cxn>
                <a:cxn ang="0">
                  <a:pos x="2542" y="174"/>
                </a:cxn>
                <a:cxn ang="0">
                  <a:pos x="2338" y="174"/>
                </a:cxn>
                <a:cxn ang="0">
                  <a:pos x="2140" y="170"/>
                </a:cxn>
                <a:cxn ang="0">
                  <a:pos x="1948" y="164"/>
                </a:cxn>
                <a:cxn ang="0">
                  <a:pos x="1762" y="156"/>
                </a:cxn>
                <a:cxn ang="0">
                  <a:pos x="1582" y="148"/>
                </a:cxn>
                <a:cxn ang="0">
                  <a:pos x="1410" y="138"/>
                </a:cxn>
                <a:cxn ang="0">
                  <a:pos x="1244" y="128"/>
                </a:cxn>
                <a:cxn ang="0">
                  <a:pos x="1088" y="116"/>
                </a:cxn>
                <a:cxn ang="0">
                  <a:pos x="938" y="104"/>
                </a:cxn>
                <a:cxn ang="0">
                  <a:pos x="668" y="78"/>
                </a:cxn>
                <a:cxn ang="0">
                  <a:pos x="438" y="54"/>
                </a:cxn>
                <a:cxn ang="0">
                  <a:pos x="254" y="34"/>
                </a:cxn>
                <a:cxn ang="0">
                  <a:pos x="116" y="16"/>
                </a:cxn>
                <a:cxn ang="0">
                  <a:pos x="0" y="0"/>
                </a:cxn>
                <a:cxn ang="0">
                  <a:pos x="0" y="0"/>
                </a:cxn>
              </a:cxnLst>
              <a:rect l="T0" t="T1" r="T2" b="T3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3" name="Freeform 5"/>
            <p:cNvSpPr>
              <a:spLocks noEditPoints="1"/>
            </p:cNvSpPr>
            <p:nvPr/>
          </p:nvSpPr>
          <p:spPr bwMode="gray">
            <a:xfrm>
              <a:off x="115" y="1154"/>
              <a:ext cx="9143885" cy="6857861"/>
            </a:xfrm>
            <a:custGeom>
              <a:avLst/>
              <a:gdLst>
                <a:gd name="T0" fmla="*/ 0 w 5760"/>
                <a:gd name="T1" fmla="*/ 0 h 4320"/>
                <a:gd name="T2" fmla="*/ 5760 w 5760"/>
                <a:gd name="T3" fmla="*/ 4320 h 4320"/>
              </a:gdLst>
              <a:ahLst/>
              <a:cxnLst>
                <a:cxn ang="0">
                  <a:pos x="0" y="0"/>
                </a:cxn>
                <a:cxn ang="0">
                  <a:pos x="0" y="4320"/>
                </a:cxn>
                <a:cxn ang="0">
                  <a:pos x="5760" y="4320"/>
                </a:cxn>
                <a:cxn ang="0">
                  <a:pos x="5760" y="0"/>
                </a:cxn>
                <a:cxn ang="0">
                  <a:pos x="0" y="0"/>
                </a:cxn>
                <a:cxn ang="0">
                  <a:pos x="5444" y="4004"/>
                </a:cxn>
                <a:cxn ang="0">
                  <a:pos x="324" y="4004"/>
                </a:cxn>
                <a:cxn ang="0">
                  <a:pos x="324" y="324"/>
                </a:cxn>
                <a:cxn ang="0">
                  <a:pos x="5444" y="324"/>
                </a:cxn>
                <a:cxn ang="0">
                  <a:pos x="5444" y="4004"/>
                </a:cxn>
              </a:cxnLst>
              <a:rect l="T0" t="T1" r="T2" b="T3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>
          <a:xfrm>
            <a:off x="1155700" y="927100"/>
            <a:ext cx="8459788" cy="709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dirty="0"/>
              <a:t>Образец заголовка</a:t>
            </a:r>
            <a:endParaRPr lang="en-US" altLang="x-none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>
          <a:xfrm>
            <a:off x="1155700" y="2489200"/>
            <a:ext cx="8459788" cy="35306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dirty="0"/>
              <a:t>Образец текста</a:t>
            </a:r>
            <a:endParaRPr dirty="0"/>
          </a:p>
          <a:p>
            <a:pPr lvl="1"/>
            <a:r>
              <a:rPr dirty="0"/>
              <a:t>Второй уровень</a:t>
            </a:r>
            <a:endParaRPr dirty="0"/>
          </a:p>
          <a:p>
            <a:pPr lvl="2"/>
            <a:r>
              <a:rPr dirty="0"/>
              <a:t>Третий уровень</a:t>
            </a:r>
            <a:endParaRPr dirty="0"/>
          </a:p>
          <a:p>
            <a:pPr lvl="3"/>
            <a:r>
              <a:rPr dirty="0"/>
              <a:t>Четвертый уровень</a:t>
            </a:r>
            <a:endParaRPr dirty="0"/>
          </a:p>
          <a:p>
            <a:pPr lvl="4"/>
            <a:r>
              <a:rPr dirty="0"/>
              <a:t>Пятый уровень</a:t>
            </a:r>
            <a:endParaRPr lang="en-US" altLang="x-non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80625" y="6376988"/>
            <a:ext cx="13208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rgbClr val="B01513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400" y="6373813"/>
            <a:ext cx="5146675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rgbClr val="B01513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900" b="1" i="0" u="none" strike="noStrike" kern="1200" cap="none" spc="0" normalizeH="0" baseline="0" noProof="0">
              <a:ln>
                <a:noFill/>
              </a:ln>
              <a:solidFill>
                <a:srgbClr val="B0151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328275" y="0"/>
            <a:ext cx="9144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37788" y="295275"/>
            <a:ext cx="1055688" cy="768350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altLang="ru-RU" dirty="0">
                <a:latin typeface="Arial" panose="020B0604020202020204" pitchFamily="34" charset="0"/>
              </a:rPr>
            </a:fld>
            <a:endParaRPr lang="ru-RU" alt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82575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95885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233805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1508125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181483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2005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8695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025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9.xml"/><Relationship Id="rId10" Type="http://schemas.openxmlformats.org/officeDocument/2006/relationships/image" Target="../media/image11.jpeg"/><Relationship Id="rId1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jpeg"/><Relationship Id="rId8" Type="http://schemas.openxmlformats.org/officeDocument/2006/relationships/image" Target="../media/image14.jpeg"/><Relationship Id="rId7" Type="http://schemas.openxmlformats.org/officeDocument/2006/relationships/image" Target="../media/image13.jpeg"/><Relationship Id="rId6" Type="http://schemas.openxmlformats.org/officeDocument/2006/relationships/image" Target="../media/image12.jpeg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0" Type="http://schemas.openxmlformats.org/officeDocument/2006/relationships/slideLayout" Target="../slideLayouts/slideLayout19.xml"/><Relationship Id="rId1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/>
          </p:cNvSpPr>
          <p:nvPr>
            <p:ph type="ctrTitle"/>
          </p:nvPr>
        </p:nvSpPr>
        <p:spPr>
          <a:xfrm>
            <a:off x="1992313" y="476250"/>
            <a:ext cx="8207375" cy="5905500"/>
          </a:xfrm>
        </p:spPr>
        <p:txBody>
          <a:bodyPr vert="horz" wrap="square" lIns="91440" tIns="45720" rIns="91440" bIns="45720" anchor="ctr" anchorCtr="0"/>
          <a:p>
            <a:pPr algn="ctr" defTabSz="457200" eaLnBrk="1" hangingPunct="1">
              <a:buClrTx/>
              <a:buSzTx/>
              <a:buFontTx/>
            </a:pPr>
            <a:r>
              <a:rPr lang="ru-RU" altLang="ru-RU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</a:t>
            </a:r>
            <a:r>
              <a:rPr lang="en-US" altLang="ru-RU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6</a:t>
            </a:r>
            <a:r>
              <a:rPr lang="ru-RU" altLang="ru-RU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-202</a:t>
            </a:r>
            <a:r>
              <a:rPr lang="en-US" altLang="ru-RU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8</a:t>
            </a:r>
            <a:r>
              <a:rPr lang="ru-RU" altLang="ru-RU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ЖЫЛДАРҒА АРНАЛҒАН АҚСУ ҚАЛАСЫНЫҢ АЗАМАТТЫҚ БЮДЖЕТІ</a:t>
            </a:r>
            <a:br>
              <a:rPr lang="ru-RU" altLang="ru-RU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ru-RU" altLang="ru-RU" sz="5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ru-RU" altLang="ru-RU" sz="3600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Нақтыланған бюджет</a:t>
            </a:r>
            <a:endParaRPr lang="ru-RU" altLang="ru-RU" sz="3600" u="sng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5913" y="696913"/>
            <a:ext cx="6192838" cy="1012825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Құрметті қала тұрғындары!</a:t>
            </a:r>
            <a:endParaRPr kumimoji="0" lang="ru-RU" alt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7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4825" y="2060575"/>
            <a:ext cx="3073400" cy="2305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4656138" y="1628775"/>
            <a:ext cx="5545138" cy="38877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Сіздердің назарларыңызға қала бюджетінің негізгі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көрсеткіштері,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оны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қалыптастыру параметрлері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және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қаражатын жұмсау бағыттары туралы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ақпаратты қамтитын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Ақсу қалалық мәслихатының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202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жылғы </a:t>
            </a:r>
            <a:r>
              <a:rPr kumimoji="0" lang="en-US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тамыздағы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«202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-202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жылдарға арналған Ақсу қаласының бюджеті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туралы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»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№ 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90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/5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бекітілген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шешімімен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202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-202</a:t>
            </a:r>
            <a:r>
              <a:rPr kumimoji="0" lang="en-US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жылдарға арналған Ақсу қаласының 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жобасы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ұсынылды</a:t>
            </a:r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Прямоугольник с одним усеченным и одним скругленным углом 3"/>
          <p:cNvSpPr/>
          <p:nvPr/>
        </p:nvSpPr>
        <p:spPr>
          <a:xfrm>
            <a:off x="2135188" y="5516563"/>
            <a:ext cx="8066088" cy="1441450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Бұл құжат келесі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бөлімдерді қамтиды: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 </a:t>
            </a: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процесінің заңнамалық базасы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бюджеттік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процестің схемасы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;</a:t>
            </a: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қалалық бюджетті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жоспарлау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 </a:t>
            </a: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 spd="slow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6275" y="549275"/>
            <a:ext cx="10733088" cy="1368425"/>
          </a:xfrm>
        </p:spPr>
        <p:txBody>
          <a:bodyPr vert="horz" wrap="square" lIns="91440" tIns="45720" rIns="91440" bIns="45720" numCol="1" rtlCol="0" anchor="ctr" anchorCtr="0" compatLnSpc="1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Бюджеттік</a:t>
            </a:r>
            <a:r>
              <a:rPr kumimoji="0" lang="ru-RU" alt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alt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процестің заңнамалық базасы</a:t>
            </a:r>
            <a:endParaRPr kumimoji="0" lang="ru-RU" alt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с двумя усеченными противолежащими углами 1"/>
          <p:cNvSpPr/>
          <p:nvPr/>
        </p:nvSpPr>
        <p:spPr>
          <a:xfrm>
            <a:off x="0" y="1844824"/>
            <a:ext cx="12191999" cy="5013176"/>
          </a:xfrm>
          <a:prstGeom prst="snip2DiagRect">
            <a:avLst/>
          </a:prstGeom>
          <a:effectLst>
            <a:reflection endPos="0" dist="50800" dir="5400000" sy="-100000" algn="bl" rotWithShape="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0" marR="0" lvl="0" indent="45021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Аудандық (облыстық маңызы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бар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қаланың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бюджет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Қазақстан Республикасының Кодексінде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айқындалған түсімдер есебінен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қалыптастырылатын және аудандық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облыстық маңызы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бар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қаланың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деңгейдегі жергілікті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мемлекеттік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органдардың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оларға ведомстволық бағынысты мемлекеттік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мекемелердің міндеттері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мен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функцияларын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қаржылық қамтамасыз етуге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және тиісті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ауданда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облыстық маңызы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бар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қалада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мемлекеттік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саясатты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іске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асыруға арналған орталықтандырылған ақша қоры болып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табылады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45021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45021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Ауданның (облыстық маңызы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бар </a:t>
            </a: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қаланың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</a:t>
            </a: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бюджеті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Қазақстан Республикасы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Қаржы министрінің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2014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жылғы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31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қазандағы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№ 470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бұйрығымен бекітілген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жергілікті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бюджеттердің жобаларын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әзірлеу қағидаларына сәйкес жыл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сайын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жылдық кезеңге әзірленеді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  </a:t>
            </a: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45021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45021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45021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202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-202</a:t>
            </a:r>
            <a:r>
              <a:rPr kumimoji="0" lang="en-US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жылдарға арналған Ақсу қаласының  бюджеті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ҚР Бюджет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және Салық кодекстеріне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202</a:t>
            </a: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-202</a:t>
            </a: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жылдарға арналған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Павлодар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облысының әлеуметтік-экономикалық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даму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болжамына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және Ақсу қалалық мәслихатының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202</a:t>
            </a: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жылғы </a:t>
            </a:r>
            <a:r>
              <a:rPr kumimoji="0" lang="en-US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27 тамыздағы</a:t>
            </a:r>
            <a:r>
              <a:rPr kumimoji="0" lang="en-US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«202</a:t>
            </a: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-202</a:t>
            </a: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жылдарға арналған Ақсу қаласының бюджеті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туралы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№</a:t>
            </a: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90</a:t>
            </a:r>
            <a:r>
              <a:rPr kumimoji="0" lang="en-US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/5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бекітілген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шешіміне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ru-RU" alt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сәйкес қалыптастырылды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  <p:sp>
        <p:nvSpPr>
          <p:cNvPr id="3" name="Нашивка 2"/>
          <p:cNvSpPr/>
          <p:nvPr/>
        </p:nvSpPr>
        <p:spPr>
          <a:xfrm>
            <a:off x="0" y="2643188"/>
            <a:ext cx="360363" cy="198438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0" y="3897313"/>
            <a:ext cx="360363" cy="198438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0" y="5053013"/>
            <a:ext cx="360363" cy="198438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Скругленный прямоугольник 1"/>
          <p:cNvSpPr/>
          <p:nvPr/>
        </p:nvSpPr>
        <p:spPr>
          <a:xfrm>
            <a:off x="2351088" y="549275"/>
            <a:ext cx="6913563" cy="14398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defTabSz="914400" eaLnBrk="1" hangingPunct="1">
              <a:spcBef>
                <a:spcPts val="800"/>
              </a:spcBef>
              <a:buClr>
                <a:srgbClr val="000000"/>
              </a:buClr>
              <a:buNone/>
              <a:tabLst>
                <a:tab pos="34290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3600" b="1" i="1" dirty="0"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</a:rPr>
              <a:t>Жергілікті бюджетті әзірлеу процессі</a:t>
            </a:r>
            <a:endParaRPr lang="ru-RU" altLang="ru-RU" sz="3600" b="1" i="1" dirty="0">
              <a:effectLst>
                <a:outerShdw blurRad="38100" dist="38100" dir="2700000">
                  <a:srgbClr val="C0C0C0"/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2063552" y="2090057"/>
            <a:ext cx="4536504" cy="737432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Жергілікті бюджеттік бағдарламалар әкімшілерінің бюджеттік өтінімдерін және бюджеттік бағдарламаларының жобаларын жасау және қарау</a:t>
            </a:r>
            <a:endParaRPr sz="1200" b="1" dirty="0">
              <a:latin typeface="Century Gothic" panose="020B0502020202020204" pitchFamily="34" charset="0"/>
            </a:endParaRPr>
          </a:p>
          <a:p>
            <a:pPr lvl="0" algn="ctr" eaLnBrk="1" hangingPunct="1">
              <a:buNone/>
            </a:pPr>
            <a:endParaRPr sz="12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2063552" y="2975083"/>
            <a:ext cx="4536504" cy="597933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Жоспарлы кезеңге арналған қала бюджетінің жобасын қарау және айқындау</a:t>
            </a:r>
            <a:endParaRPr sz="1200" b="1" dirty="0"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 с двумя усеченными противолежащими углами 7"/>
          <p:cNvSpPr/>
          <p:nvPr/>
        </p:nvSpPr>
        <p:spPr>
          <a:xfrm>
            <a:off x="2054093" y="3738115"/>
            <a:ext cx="4536504" cy="580051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Қала бюджетінің жобасын әкімдіктің қарауына ұсыну</a:t>
            </a:r>
            <a:endParaRPr sz="1200" b="1" dirty="0"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2063552" y="4502703"/>
            <a:ext cx="4536504" cy="604350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Мәслихаттың қала бюджеті туралы шешімін іске асыру туралы қаулы қабылдау</a:t>
            </a:r>
            <a:endParaRPr sz="1200" b="1" dirty="0">
              <a:latin typeface="Century Gothic" panose="020B0502020202020204" pitchFamily="34" charset="0"/>
            </a:endParaRPr>
          </a:p>
          <a:p>
            <a:pPr lvl="0" algn="ctr" eaLnBrk="1" hangingPunct="1">
              <a:buNone/>
            </a:pPr>
            <a:endParaRPr sz="12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2085823" y="5301208"/>
            <a:ext cx="4536504" cy="626990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Алдағы кезеңге арналған жергілікті бюджет туралы мәслихат шешімінің жобасын ұсыну</a:t>
            </a:r>
            <a:endParaRPr sz="1200" b="1" dirty="0">
              <a:latin typeface="Century Gothic" panose="020B0502020202020204" pitchFamily="34" charset="0"/>
            </a:endParaRPr>
          </a:p>
          <a:p>
            <a:pPr lvl="0" algn="ctr" eaLnBrk="1" hangingPunct="1">
              <a:buNone/>
            </a:pPr>
            <a:endParaRPr sz="12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2063552" y="6093297"/>
            <a:ext cx="4536504" cy="618697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Мемлекеттік органдардың бюджеттік бағдарламаларын бекіту</a:t>
            </a:r>
            <a:endParaRPr sz="1200" b="1" dirty="0"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7688089" y="2217477"/>
            <a:ext cx="2520280" cy="610012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Ағымдағы қаржы жылының 15 мамырына дейін</a:t>
            </a:r>
            <a:endParaRPr sz="1200" b="1" dirty="0"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с двумя усеченными противолежащими углами 12"/>
          <p:cNvSpPr/>
          <p:nvPr/>
        </p:nvSpPr>
        <p:spPr>
          <a:xfrm>
            <a:off x="7688089" y="2975083"/>
            <a:ext cx="2520280" cy="597933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Ағымдағы қаржы жылының 1 қазанынан кешіктірмей</a:t>
            </a:r>
            <a:endParaRPr sz="1200" b="1" dirty="0"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с двумя усеченными противолежащими углами 13"/>
          <p:cNvSpPr/>
          <p:nvPr/>
        </p:nvSpPr>
        <p:spPr>
          <a:xfrm>
            <a:off x="7707064" y="3735812"/>
            <a:ext cx="2520280" cy="582353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Ағымдағы қаржы жылының 1 қарашасынан кешіктірмей</a:t>
            </a:r>
            <a:endParaRPr sz="1200" b="1" dirty="0"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7707064" y="4502703"/>
            <a:ext cx="2520280" cy="604350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Ағымдағы қаржы жылының 15 қазанынан кешіктірмей</a:t>
            </a:r>
            <a:endParaRPr sz="1200" b="1" dirty="0"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7733952" y="5296811"/>
            <a:ext cx="2520280" cy="631387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Бюджет бекітілгеннен кейін 2 апта мерзімде</a:t>
            </a:r>
            <a:endParaRPr sz="1200" b="1" dirty="0"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7733952" y="6090919"/>
            <a:ext cx="2520280" cy="621074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200" b="1" dirty="0">
                <a:latin typeface="Century Gothic" panose="020B0502020202020204" pitchFamily="34" charset="0"/>
              </a:rPr>
              <a:t>30 желтоқсанға дейін </a:t>
            </a:r>
            <a:endParaRPr sz="1200" b="1" dirty="0">
              <a:latin typeface="Century Gothic" panose="020B0502020202020204" pitchFamily="34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6679881" y="2373611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6679881" y="3128754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Двойная стрелка влево/вправо 19"/>
          <p:cNvSpPr/>
          <p:nvPr/>
        </p:nvSpPr>
        <p:spPr>
          <a:xfrm>
            <a:off x="6679881" y="3878114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6679881" y="4656005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Двойная стрелка влево/вправо 21"/>
          <p:cNvSpPr/>
          <p:nvPr/>
        </p:nvSpPr>
        <p:spPr>
          <a:xfrm>
            <a:off x="6679882" y="5463630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Двойная стрелка влево/вправо 22"/>
          <p:cNvSpPr/>
          <p:nvPr/>
        </p:nvSpPr>
        <p:spPr>
          <a:xfrm>
            <a:off x="6679882" y="6261797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768350" y="620713"/>
            <a:ext cx="9072563" cy="1295400"/>
          </a:xfrm>
        </p:spPr>
        <p:txBody>
          <a:bodyPr vert="horz" wrap="square" lIns="91440" tIns="45720" rIns="91440" bIns="45720" numCol="1" rtlCol="0" anchor="ctr" anchorCtr="1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Bookman Old Style" panose="02050604050505020204" pitchFamily="18"/>
                <a:ea typeface="+mj-ea"/>
                <a:cs typeface="+mj-cs"/>
              </a:rPr>
              <a:t>202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Bookman Old Style" panose="02050604050505020204" pitchFamily="18"/>
                <a:ea typeface="+mj-ea"/>
                <a:cs typeface="+mj-cs"/>
              </a:rPr>
              <a:t>6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Bookman Old Style" panose="02050604050505020204" pitchFamily="18"/>
                <a:ea typeface="+mj-ea"/>
                <a:cs typeface="+mj-cs"/>
              </a:rPr>
              <a:t>-202</a:t>
            </a:r>
            <a:r>
              <a:rPr kumimoji="0" lang="en-US" alt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dist="38096" dir="2700000">
                    <a:srgbClr val="000000"/>
                  </a:outerShdw>
                </a:effectLst>
                <a:uLnTx/>
                <a:uFillTx/>
                <a:latin typeface="Bookman Old Style" panose="02050604050505020204" pitchFamily="18"/>
                <a:ea typeface="+mj-ea"/>
                <a:cs typeface="+mj-cs"/>
              </a:rPr>
              <a:t>8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жылдарға арналған Ақсу қаласының әлеуметтік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-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экономикалық дамуының негізгі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көрсеткіштері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dist="38096" dir="2700000">
                  <a:srgbClr val="000000"/>
                </a:outerShdw>
              </a:effectLst>
              <a:uLnTx/>
              <a:uFillTx/>
              <a:latin typeface="Bookman Old Style" panose="02050604050505020204" pitchFamily="18"/>
              <a:ea typeface="+mj-ea"/>
              <a:cs typeface="+mj-cs"/>
            </a:endParaRPr>
          </a:p>
        </p:txBody>
      </p:sp>
      <p:graphicFrame>
        <p:nvGraphicFramePr>
          <p:cNvPr id="19459" name="Таблица 19458"/>
          <p:cNvGraphicFramePr/>
          <p:nvPr>
            <p:custDataLst>
              <p:tags r:id="rId1"/>
            </p:custDataLst>
          </p:nvPr>
        </p:nvGraphicFramePr>
        <p:xfrm>
          <a:off x="128905" y="2093595"/>
          <a:ext cx="11435080" cy="3829050"/>
        </p:xfrm>
        <a:graphic>
          <a:graphicData uri="http://schemas.openxmlformats.org/drawingml/2006/table">
            <a:tbl>
              <a:tblPr/>
              <a:tblGrid>
                <a:gridCol w="6053455"/>
                <a:gridCol w="1566545"/>
                <a:gridCol w="1282700"/>
                <a:gridCol w="1249045"/>
                <a:gridCol w="1283335"/>
              </a:tblGrid>
              <a:tr h="9334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buNone/>
                      </a:pPr>
                      <a:r>
                        <a:rPr b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Атауы</a:t>
                      </a:r>
                      <a:endParaRPr lang="ru-RU" altLang="en-US" b="1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 anchorCtr="0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buNone/>
                      </a:pPr>
                      <a:r>
                        <a:rPr b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2025 жыл</a:t>
                      </a:r>
                      <a:endParaRPr lang="en-US" b="1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buNone/>
                      </a:pPr>
                      <a:r>
                        <a:rPr b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2026 жыл</a:t>
                      </a:r>
                      <a:endParaRPr lang="ru-RU" altLang="en-US" b="1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buNone/>
                      </a:pPr>
                      <a:r>
                        <a:rPr b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2027 жыл</a:t>
                      </a:r>
                      <a:endParaRPr lang="ru-RU" altLang="en-US" b="1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buNone/>
                      </a:pPr>
                      <a:r>
                        <a:rPr b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2028 жыл</a:t>
                      </a:r>
                      <a:endParaRPr lang="ru-RU" altLang="en-US" b="1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9C9D"/>
                    </a:solidFill>
                  </a:tcPr>
                </a:tc>
              </a:tr>
              <a:tr h="52895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Өнеркәсіп өнімінің көлемі, өткен жылға қарағанда % - бен</a:t>
                      </a:r>
                      <a:endParaRPr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defTabSz="457200" eaLnBrk="1" hangingPunct="1">
                        <a:buNone/>
                      </a:pPr>
                      <a:endParaRPr lang="ru-RU" altLang="en-US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94,6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93,6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100,3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latin typeface="Calibri" panose="020F0502020204030204"/>
                        </a:rPr>
                        <a:t>100,3</a:t>
                      </a:r>
                      <a:endParaRPr lang="ru-RU" sz="1400" dirty="0"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</a:tr>
              <a:tr h="69723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Өңдеу өнеркәсібі өндірісінің көлемі, өткен жылға қарағанда % - бен</a:t>
                      </a:r>
                      <a:endParaRPr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defTabSz="457200" eaLnBrk="1" hangingPunct="1">
                        <a:buNone/>
                      </a:pPr>
                      <a:endParaRPr lang="ru-RU" altLang="en-US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107,0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91,7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101,0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latin typeface="Calibri" panose="020F0502020204030204"/>
                        </a:rPr>
                        <a:t>100,1</a:t>
                      </a:r>
                      <a:endParaRPr lang="ru-RU" sz="1400" dirty="0"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</a:tr>
              <a:tr h="71818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Бөлшек тауар айналымының нақты көлем индексі, өткен жылға қарағанда % - бен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53,1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103,2</a:t>
                      </a:r>
                      <a:endParaRPr lang="ru-RU" sz="1400" b="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104,0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latin typeface="Calibri" panose="020F0502020204030204"/>
                        </a:rPr>
                        <a:t>104,0</a:t>
                      </a:r>
                      <a:endParaRPr lang="ru-RU" sz="1400" dirty="0"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DF"/>
                    </a:solidFill>
                  </a:tcPr>
                </a:tc>
              </a:tr>
              <a:tr h="9169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Құрылыс жұмыстарының нақты көлем индексі, өткен жылға қарағанда % - бен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131,2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169,7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 panose="020F0502020204030204"/>
                        </a:rPr>
                        <a:t>100,2</a:t>
                      </a:r>
                      <a:endParaRPr lang="ru-RU" sz="1400" dirty="0">
                        <a:solidFill>
                          <a:srgbClr val="000000"/>
                        </a:solidFill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/>
                      <a:r>
                        <a:rPr lang="ru-RU" sz="1400" dirty="0">
                          <a:latin typeface="Calibri" panose="020F0502020204030204"/>
                        </a:rPr>
                        <a:t>100,3</a:t>
                      </a:r>
                      <a:endParaRPr lang="ru-RU" sz="1400" dirty="0">
                        <a:latin typeface="Calibri" panose="020F0502020204030204"/>
                      </a:endParaRPr>
                    </a:p>
                  </a:txBody>
                  <a:tcPr anchor="ctr">
                    <a:lnL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1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Прямоугольник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83" name="Rectangle 2"/>
          <p:cNvSpPr>
            <a:spLocks noGrp="1"/>
          </p:cNvSpPr>
          <p:nvPr>
            <p:ph type="title"/>
          </p:nvPr>
        </p:nvSpPr>
        <p:spPr>
          <a:xfrm>
            <a:off x="2425700" y="-14287"/>
            <a:ext cx="7329488" cy="936625"/>
          </a:xfrm>
        </p:spPr>
        <p:txBody>
          <a:bodyPr vert="horz" wrap="square" lIns="91440" tIns="45720" rIns="91440" bIns="45720" anchor="ctr" anchorCtr="0"/>
          <a:p>
            <a:pPr algn="ctr" eaLnBrk="1" hangingPunct="1"/>
            <a:r>
              <a:rPr lang="en-US" altLang="ru-RU" sz="2800" b="1" dirty="0">
                <a:solidFill>
                  <a:schemeClr val="tx1"/>
                </a:solidFill>
              </a:rPr>
              <a:t>Қалалық бюджеттің түсімі</a:t>
            </a:r>
            <a:endParaRPr lang="ru-RU" alt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872038" y="735013"/>
            <a:ext cx="2447925" cy="1325563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Қалалық бюджет</a:t>
            </a:r>
            <a:endParaRPr sz="20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616660" y="2275941"/>
            <a:ext cx="2952328" cy="125950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dirty="0">
                <a:solidFill>
                  <a:srgbClr val="000000"/>
                </a:solidFill>
                <a:latin typeface="Century Gothic" panose="020B0502020202020204" pitchFamily="34" charset="0"/>
              </a:rPr>
              <a:t>Салықтық түсімдер</a:t>
            </a:r>
            <a:endParaRPr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768824" y="1534953"/>
            <a:ext cx="2952328" cy="122532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dirty="0">
                <a:solidFill>
                  <a:srgbClr val="000000"/>
                </a:solidFill>
                <a:latin typeface="Century Gothic" panose="020B0502020202020204" pitchFamily="34" charset="0"/>
              </a:rPr>
              <a:t>Салықтық емес түсімдер</a:t>
            </a:r>
            <a:endParaRPr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56501" y="1468430"/>
            <a:ext cx="2952328" cy="135836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dirty="0">
                <a:latin typeface="Century Gothic" panose="020B0502020202020204" pitchFamily="34" charset="0"/>
              </a:rPr>
              <a:t>Негізгі капиталды сатудан түсетін түсімдер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556501" y="3132137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dirty="0">
                <a:latin typeface="Century Gothic" panose="020B0502020202020204" pitchFamily="34" charset="0"/>
              </a:rPr>
              <a:t>Жоғары тұрған бюджеттен түсетін трансферттер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616660" y="3933982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dirty="0">
                <a:latin typeface="Century Gothic" panose="020B0502020202020204" pitchFamily="34" charset="0"/>
              </a:rPr>
              <a:t>Бюджеттік кредитті өтеу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95073" y="4995068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dirty="0">
                <a:latin typeface="Century Gothic" panose="020B0502020202020204" pitchFamily="34" charset="0"/>
              </a:rPr>
              <a:t>Мемлекеттің қаржы активтерін сатудан түсетін түсімдер</a:t>
            </a:r>
            <a:endParaRPr dirty="0">
              <a:latin typeface="Century Gothic" panose="020B05020202020202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678625" y="3188943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dirty="0">
                <a:solidFill>
                  <a:srgbClr val="000000"/>
                </a:solidFill>
                <a:latin typeface="Century Gothic" panose="020B0502020202020204" pitchFamily="34" charset="0"/>
              </a:rPr>
              <a:t>Қарыздардың түсуі</a:t>
            </a:r>
            <a:endParaRPr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678625" y="4995068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dirty="0">
                <a:latin typeface="Century Gothic" panose="020B0502020202020204" pitchFamily="34" charset="0"/>
              </a:rPr>
              <a:t>Бюджет қаражатының бос қалдықтары</a:t>
            </a:r>
            <a:endParaRPr dirty="0">
              <a:latin typeface="Century Gothic" panose="020B0502020202020204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413250" y="1657350"/>
            <a:ext cx="504825" cy="2381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952875" y="1836738"/>
            <a:ext cx="1090613" cy="12065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7127875" y="1833563"/>
            <a:ext cx="1263650" cy="12985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4197350" y="1952625"/>
            <a:ext cx="1008063" cy="11795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197350" y="3132138"/>
            <a:ext cx="547688" cy="6080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4410075" y="3754438"/>
            <a:ext cx="341313" cy="7223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4143375" y="4476750"/>
            <a:ext cx="261938" cy="5191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5570538" y="3597275"/>
            <a:ext cx="19050" cy="2905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078538" y="2105025"/>
            <a:ext cx="12700" cy="1730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291388" y="1639888"/>
            <a:ext cx="484188" cy="2635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6978650" y="1952625"/>
            <a:ext cx="1166813" cy="117951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7435850" y="3138488"/>
            <a:ext cx="704850" cy="5683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435850" y="3705225"/>
            <a:ext cx="269875" cy="7715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7702550" y="4476750"/>
            <a:ext cx="233363" cy="6286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589588" y="2070100"/>
            <a:ext cx="0" cy="16986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413992"/>
            <a:ext cx="12191999" cy="936526"/>
          </a:xfrm>
        </p:spPr>
        <p:txBody>
          <a:bodyPr/>
          <a:lstStyle/>
          <a:p>
            <a:pPr algn="ctr" eaLnBrk="1" hangingPunct="1"/>
            <a:r>
              <a:rPr lang="ru-RU" altLang="ru-RU" sz="2800" b="1" dirty="0">
                <a:sym typeface="+mn-ea"/>
              </a:rPr>
              <a:t>Қалалық бюджет түсімдерінің құрылымы</a:t>
            </a:r>
            <a:endParaRPr lang="ru-RU" alt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616280" y="1021687"/>
            <a:ext cx="1512168" cy="360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prstClr val="white"/>
                </a:solidFill>
                <a:latin typeface="Century Gothic" panose="020B0502020202020204"/>
              </a:rPr>
              <a:t>млн. тенге</a:t>
            </a:r>
            <a:endParaRPr lang="ru-RU" b="1" i="1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78607" y="1382148"/>
          <a:ext cx="10845986" cy="547585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802869"/>
                <a:gridCol w="2043117"/>
              </a:tblGrid>
              <a:tr h="598478">
                <a:tc>
                  <a:txBody>
                    <a:bodyPr/>
                    <a:lstStyle/>
                    <a:p>
                      <a:pPr algn="ctr"/>
                      <a:r>
                        <a:rPr sz="1600" b="1" dirty="0">
                          <a:latin typeface="Century Gothic" panose="020B0502020202020204" pitchFamily="34" charset="0"/>
                          <a:sym typeface="+mn-ea"/>
                        </a:rPr>
                        <a:t>Көрсеткіштердің атауы</a:t>
                      </a:r>
                      <a:endParaRPr lang="ru-RU" sz="16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</a:rPr>
                        <a:t>2026</a:t>
                      </a:r>
                      <a:endParaRPr lang="ru-RU" sz="1400" b="1" i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altLang="ru-RU" sz="1400" b="1" i="0" dirty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170">
                <a:tc>
                  <a:txBody>
                    <a:bodyPr/>
                    <a:lstStyle/>
                    <a:p>
                      <a:pPr lvl="0" defTabSz="457200" eaLnBrk="1" hangingPunct="1">
                        <a:buNone/>
                      </a:pPr>
                      <a:r>
                        <a:rPr sz="2300" b="1" dirty="0">
                          <a:latin typeface="Century Gothic" panose="020B0502020202020204" pitchFamily="34" charset="0"/>
                        </a:rPr>
                        <a:t>Түсімдер - барлығы</a:t>
                      </a:r>
                      <a:endParaRPr lang="ru-RU" altLang="en-US" sz="2300" b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25499,6</a:t>
                      </a:r>
                      <a:endParaRPr lang="ru-RU" sz="1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52">
                <a:tc>
                  <a:txBody>
                    <a:bodyPr/>
                    <a:lstStyle/>
                    <a:p>
                      <a:pPr lvl="0" defTabSz="457200" eaLnBrk="1" hangingPunct="1">
                        <a:buNone/>
                      </a:pPr>
                      <a:r>
                        <a:rPr sz="1200" b="1" i="1" dirty="0">
                          <a:latin typeface="Century Gothic" panose="020B0502020202020204" pitchFamily="34" charset="0"/>
                        </a:rPr>
                        <a:t>соның ішінде:</a:t>
                      </a:r>
                      <a:endParaRPr lang="ru-RU" altLang="en-US" sz="1200" b="1" i="1" dirty="0"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885">
                <a:tc>
                  <a:txBody>
                    <a:bodyPr/>
                    <a:lstStyle/>
                    <a:p>
                      <a:pPr lvl="0" defTabSz="457200" eaLnBrk="1" hangingPunct="1">
                        <a:buNone/>
                      </a:pPr>
                      <a:r>
                        <a:rPr sz="1400" b="1" i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Салықтық түсімдер</a:t>
                      </a:r>
                      <a:endParaRPr lang="ru-RU" altLang="en-US" sz="1400" b="1" i="1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i="0" dirty="0"/>
                        <a:t>12865,5</a:t>
                      </a:r>
                      <a:endParaRPr lang="ru-RU" sz="1300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885">
                <a:tc>
                  <a:txBody>
                    <a:bodyPr/>
                    <a:lstStyle/>
                    <a:p>
                      <a:pPr lvl="0" defTabSz="457200" eaLnBrk="1" hangingPunct="1">
                        <a:buNone/>
                      </a:pPr>
                      <a:r>
                        <a:rPr sz="1400" b="1" i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Салықтық емес түсімдер</a:t>
                      </a:r>
                      <a:endParaRPr lang="ru-RU" altLang="en-US" sz="1400" b="1" i="1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i="0" dirty="0"/>
                        <a:t>116,5</a:t>
                      </a:r>
                      <a:endParaRPr lang="ru-RU" sz="1300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885">
                <a:tc>
                  <a:txBody>
                    <a:bodyPr/>
                    <a:lstStyle/>
                    <a:p>
                      <a:pPr lvl="0" defTabSz="457200" eaLnBrk="1" hangingPunct="1">
                        <a:buNone/>
                      </a:pPr>
                      <a:r>
                        <a:rPr sz="1400" b="1" i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</a:rPr>
                        <a:t>Негізгі капиталды сатқаннан түсімдер</a:t>
                      </a:r>
                      <a:endParaRPr lang="ru-RU" altLang="en-US" sz="1400" b="1" i="1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i="0" dirty="0"/>
                        <a:t>766,6</a:t>
                      </a:r>
                      <a:endParaRPr lang="ru-RU" sz="1300" b="1" i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083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Трансферттердің түсімдері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alt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соның ішінде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7089,4</a:t>
                      </a:r>
                      <a:endParaRPr lang="ru-RU" sz="16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02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en-US" sz="1400" b="1" i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sym typeface="+mn-ea"/>
                        </a:rPr>
                        <a:t>Жоғары тұрған мемлекеттік басқару органдарынан берілетін трансферттер</a:t>
                      </a:r>
                      <a:r>
                        <a:rPr lang="en-US" altLang="en-US" sz="1400" b="1" i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sym typeface="+mn-ea"/>
                        </a:rPr>
                        <a:t> </a:t>
                      </a:r>
                      <a:endParaRPr lang="ru-RU" sz="1400" b="1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i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7087,5</a:t>
                      </a:r>
                      <a:endParaRPr lang="ru-RU" sz="1400" b="1" i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02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ru-RU" sz="14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en-US" sz="1400" b="1" i="1" dirty="0">
                          <a:solidFill>
                            <a:srgbClr val="000000"/>
                          </a:solidFill>
                          <a:latin typeface="Century Gothic" panose="020B0502020202020204" pitchFamily="34" charset="0"/>
                          <a:sym typeface="+mn-ea"/>
                        </a:rPr>
                        <a:t>Төмен тұрған мемлекеттік басқару органдарынан берілетін трансферттер</a:t>
                      </a:r>
                      <a:endParaRPr lang="en-US" altLang="en-US" sz="1400" b="1" i="1" dirty="0">
                        <a:solidFill>
                          <a:srgbClr val="00000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algn="l" defTabSz="457200" rtl="0" eaLnBrk="1" latinLnBrk="0" hangingPunct="1"/>
                      <a:endParaRPr lang="en-US" altLang="ru-RU" sz="1400" b="1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</a:t>
                      </a:r>
                      <a:endParaRPr lang="ru-RU" sz="1400" b="1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30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Бюджеттік кредиттерді өтеу</a:t>
                      </a:r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218,6</a:t>
                      </a:r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30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Қарыздардың түсімдері</a:t>
                      </a:r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3249,7</a:t>
                      </a:r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30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US" alt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Бос қалдықтар</a:t>
                      </a:r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1193,3</a:t>
                      </a:r>
                      <a:endParaRPr lang="ru-RU" sz="16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0"/>
            <a:ext cx="12192000" cy="5540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noAutofit/>
          </a:bodyPr>
          <a:p>
            <a:pPr algn="ctr" eaLnBrk="1" hangingPunct="1">
              <a:buNone/>
            </a:pPr>
            <a:r>
              <a:rPr lang="en-US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 БЮДЖЕТІНІҢ ШЫҒЫСТАРЫ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3673" name="Group 121"/>
          <p:cNvGraphicFramePr>
            <a:graphicFrameLocks noGrp="1"/>
          </p:cNvGraphicFramePr>
          <p:nvPr>
            <p:ph idx="1"/>
          </p:nvPr>
        </p:nvGraphicFramePr>
        <p:xfrm>
          <a:off x="0" y="557530"/>
          <a:ext cx="12192000" cy="636143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0800715"/>
                <a:gridCol w="1391285"/>
              </a:tblGrid>
              <a:tr h="5130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Атауы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2026 </a:t>
                      </a:r>
                      <a:r>
                        <a:rPr kumimoji="0" lang="ru-RU" altLang="ru-RU" sz="11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жыл</a:t>
                      </a:r>
                      <a:r>
                        <a:rPr kumimoji="0" lang="ru-RU" alt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</a:tr>
              <a:tr h="4514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ШЫҒЫСТАР – </a:t>
                      </a: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барлығы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25499,6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Шығындар: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Raavi" panose="020B0502040204020203" pitchFamily="34" charset="0"/>
                        </a:rPr>
                        <a:t>25074,5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cs typeface="Raavi" panose="020B0502040204020203" pitchFamily="34" charset="0"/>
                      </a:endParaRPr>
                    </a:p>
                  </a:txBody>
                  <a:tcPr marL="9525" marR="9525" marT="9525" marB="0"/>
                </a:tc>
              </a:tr>
              <a:tr h="4660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Жалпы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сипаттағы мемлекеттік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қызметтер</a:t>
                      </a:r>
                      <a:endParaRPr kumimoji="0" lang="ru-RU" alt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2169,3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435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Қорғаныс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137,8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27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Қоғамдық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тәртіп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қауіпсіздік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құқықтық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сот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қылмыстық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атқару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kumimoji="0" lang="en-US" altLang="en-US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77,0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282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Әлеуметтік көмек әлеуметтік қамтамасыз ету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2175,2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27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Тұпғын үй 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–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коммуналдық  шаруашылығы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8132,7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282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Мәдениет, 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спорт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және ақпараттық кеңістік</a:t>
                      </a:r>
                      <a:endParaRPr kumimoji="0" lang="ru-RU" alt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1198,4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270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Отын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энергетика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және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қойнауын</a:t>
                      </a:r>
                      <a:r>
                        <a:rPr kumimoji="0" lang="en-US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пайдалану</a:t>
                      </a:r>
                      <a:endParaRPr kumimoji="0" lang="en-US" altLang="en-US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2914,2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5467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Ауыл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шаруашылығы, 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су,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орман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,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балық  шаруашылығы, ерекше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қорғалатын табиғи аумақтарды қоршаған ортаны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және жануарлар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дүниесін қорғау, жер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қатынастары</a:t>
                      </a:r>
                      <a:endParaRPr kumimoji="0" lang="ru-RU" alt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146,9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276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Өнеркәсіп, сәулет, қала құрылысы және құрылыс қызметі</a:t>
                      </a:r>
                      <a:endParaRPr kumimoji="0" lang="ru-RU" alt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167,4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276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Көлік және </a:t>
                      </a: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коммуникация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3974,5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276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Басқалар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1789,9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505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Бюджеттік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кредиттер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143,0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505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Қаржы активтерін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сатып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алу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2047,9</a:t>
                      </a:r>
                      <a:endParaRPr kumimoji="0" lang="ru-RU" alt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  <a:tr h="3505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Қарыздарды өтеу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86,5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264650" y="277813"/>
            <a:ext cx="1295400" cy="2159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теңге</a:t>
            </a:r>
            <a:endParaRPr sz="1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944360"/>
            <a:ext cx="12192000" cy="762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endParaRPr sz="1400" b="1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blinds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/>
          <p:nvPr/>
        </p:nvSpPr>
        <p:spPr>
          <a:xfrm>
            <a:off x="0" y="0"/>
            <a:ext cx="12192000" cy="692696"/>
          </a:xfrm>
          <a:prstGeom prst="rect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22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  <a:sym typeface="+mn-ea"/>
              </a:rPr>
              <a:t>202</a:t>
            </a:r>
            <a:r>
              <a:rPr lang="en-US" sz="22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  <a:sym typeface="+mn-ea"/>
              </a:rPr>
              <a:t>6</a:t>
            </a:r>
            <a:r>
              <a:rPr sz="22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  <a:sym typeface="+mn-ea"/>
              </a:rPr>
              <a:t> жылы бюджет шығыстарының негізгі бағыттары</a:t>
            </a:r>
            <a:endParaRPr lang="ru-RU" sz="2200" cap="none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entury Gothic" panose="020B0502020202020204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-42585" y="692696"/>
          <a:ext cx="12234585" cy="6685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TextBox 1"/>
          <p:cNvSpPr txBox="1"/>
          <p:nvPr/>
        </p:nvSpPr>
        <p:spPr>
          <a:xfrm>
            <a:off x="1022418" y="6511651"/>
            <a:ext cx="792086" cy="32848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455726" y="5654713"/>
            <a:ext cx="716126" cy="5105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455726" y="6183164"/>
            <a:ext cx="792086" cy="32848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" name="Заголовок 1"/>
          <p:cNvSpPr txBox="1"/>
          <p:nvPr/>
        </p:nvSpPr>
        <p:spPr>
          <a:xfrm>
            <a:off x="12700" y="-26987"/>
            <a:ext cx="10669588" cy="1295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/>
            <a:r>
              <a:rPr sz="25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202</a:t>
            </a:r>
            <a:r>
              <a:rPr lang="en-US" sz="25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6</a:t>
            </a:r>
            <a:r>
              <a:rPr sz="25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sz="2500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жылы </a:t>
            </a:r>
            <a:r>
              <a:rPr sz="2500" i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жергілікті бюджет қаражаты </a:t>
            </a:r>
            <a:endParaRPr sz="2500" i="1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0" algn="ctr" eaLnBrk="1" hangingPunct="1"/>
            <a:r>
              <a:rPr sz="2500" i="1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есебінен</a:t>
            </a:r>
            <a:r>
              <a:rPr sz="2500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 әлеуметтік көмекке және</a:t>
            </a:r>
            <a:endParaRPr sz="2500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  <a:p>
            <a:pPr lvl="0" algn="ctr" eaLnBrk="1" hangingPunct="1"/>
            <a:r>
              <a:rPr sz="2500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  <a:t>әлеуметтік қамсыздандыруға шығындар</a:t>
            </a:r>
            <a:endParaRPr sz="2500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35" name="Picture 3" descr="C:\Users\User\Desktop\i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93944" y="7056"/>
            <a:ext cx="1631735" cy="1221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26628" name="Таблица 26627"/>
          <p:cNvGraphicFramePr/>
          <p:nvPr/>
        </p:nvGraphicFramePr>
        <p:xfrm>
          <a:off x="0" y="1663700"/>
          <a:ext cx="12179300" cy="4552950"/>
        </p:xfrm>
        <a:graphic>
          <a:graphicData uri="http://schemas.openxmlformats.org/drawingml/2006/table">
            <a:tbl>
              <a:tblPr/>
              <a:tblGrid>
                <a:gridCol w="10398125"/>
                <a:gridCol w="1781175"/>
              </a:tblGrid>
              <a:tr h="3698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Атауы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Сомасы, млн.т.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anchor="ctr" anchorCtr="0"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254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Мемлекеттік атаулы әлеуметтік көмек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0" algn="ctr" defTabSz="457200" rtl="0" eaLnBrk="1" latinLnBrk="0" hangingPunct="1"/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59,6</a:t>
                      </a:r>
                      <a:endParaRPr lang="ru-RU" sz="1400" b="1" i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254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</a:tr>
              <a:tr h="7302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Ауылдық жерлерде тұратын денсаулық сақтау, білім беру, әлеуметтік қамсыздандыру, мәдениет, спорт және ветеринария мамандарына отын сатып алуға Қазақстан Республикасының заңнамасына сәйкес әлеуметтік көмек көрсету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38,6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Font typeface="Wingdings" panose="05000000000000000000" pitchFamily="2" charset="2"/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Тұрғын үй көмегін көрсету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altLang="en-US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8,7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</a:tr>
              <a:tr h="3952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Font typeface="Wingdings" panose="05000000000000000000" pitchFamily="2" charset="2"/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Жергілікті өкілетті органдардың шешімі бойынша мұқтаж азаматтардың жекелеген топтарына әлеуметтік көмек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alt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altLang="en-US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00,0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Font typeface="Wingdings" panose="05000000000000000000" pitchFamily="2" charset="2"/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Үйден тәрбиеленетін және оқытылатын мүгедек балаларды материалдық қамтамасыз ету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Font typeface="Wingdings" panose="05000000000000000000" pitchFamily="2" charset="2"/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Белгілі бір тұрғылықты жері жоқ адамдарды әлеуметтік бейімдеу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alt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38,9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Мұқтаж азаматтарға үйде әлеуметтік көмек көрсету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238,9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</a:tr>
              <a:tr h="6477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Мүгедектерді оңалту жеке бағдарламасына сәйкес, мұқтаж мүгедектерді міндетті гигиеналық құралдармен қамтамасыз етуге, және ымдау тілі мамандарының, жеке көмекшілердің қызмет көрсетуі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altLang="en-US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779,9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Үкіметтік емес ұйымдарда мемлекеттік әлеуметтік тапсырысты орналастыру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alt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,1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E5E9B">
                        <a:alpha val="20000"/>
                      </a:srgbClr>
                    </a:solidFill>
                  </a:tcPr>
                </a:tc>
              </a:tr>
              <a:tr h="5191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400" b="1" dirty="0">
                          <a:latin typeface="Arial" panose="020B0604020202020204" pitchFamily="34" charset="0"/>
                        </a:rPr>
                        <a:t>Азаматтардың жекелеген санаттарын қалалық қоғамдық көлікте жеңілдікпен, тегін жол жүру түрінде әлеуметтік қолдау</a:t>
                      </a:r>
                      <a:endParaRPr lang="ru-RU" altLang="en-US" sz="14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130,4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9E5E9B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38932" y="-53407"/>
            <a:ext cx="3239940" cy="1235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1"/>
          <p:cNvSpPr txBox="1"/>
          <p:nvPr/>
        </p:nvSpPr>
        <p:spPr>
          <a:xfrm>
            <a:off x="0" y="-26514"/>
            <a:ext cx="12191999" cy="12211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ctr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ru-RU" sz="1600" i="1" cap="none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en-US" sz="2700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+mj-lt"/>
              </a:rPr>
              <a:t>2026 жылға арналған жоғары тұрған бюджеттен </a:t>
            </a:r>
            <a:endParaRPr lang="en-US" altLang="en-US" sz="2700" cap="none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cs typeface="+mj-lt"/>
            </a:endParaRPr>
          </a:p>
          <a:p>
            <a:pPr algn="ctr"/>
            <a:r>
              <a:rPr lang="en-US" altLang="en-US" sz="2700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+mj-lt"/>
              </a:rPr>
              <a:t>ағымдағы және даму трансферттері</a:t>
            </a:r>
            <a:endParaRPr lang="en-US" altLang="en-US" sz="2700" cap="none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cs typeface="+mj-lt"/>
            </a:endParaRPr>
          </a:p>
        </p:txBody>
      </p:sp>
      <p:pic>
        <p:nvPicPr>
          <p:cNvPr id="35" name="Picture 3" descr="C:\Users\User\Desktop\i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2399" y="-19324"/>
            <a:ext cx="1631735" cy="1221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105918" y="1216544"/>
          <a:ext cx="11980164" cy="5464496"/>
        </p:xfrm>
        <a:graphic>
          <a:graphicData uri="http://schemas.openxmlformats.org/drawingml/2006/table">
            <a:tbl>
              <a:tblPr firstRow="1" bandRow="1">
                <a:effectLst/>
                <a:tableStyleId>{E8B1032C-EA38-4F05-BA0D-38AFFFC7BED3}</a:tableStyleId>
              </a:tblPr>
              <a:tblGrid>
                <a:gridCol w="10989945"/>
                <a:gridCol w="990219"/>
              </a:tblGrid>
              <a:tr h="855721"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en-US" alt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омасым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лн.т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641320">
                <a:tc>
                  <a:txBody>
                    <a:bodyPr/>
                    <a:lstStyle/>
                    <a:p>
                      <a:pPr algn="r" eaLnBrk="1" hangingPunct="1">
                        <a:defRPr/>
                      </a:pPr>
                      <a:r>
                        <a:rPr lang="en-US" alt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 (облыстық маңызы бар қалалардың) бюджеттеріне аудандық маңызы бар автомобиль жолдарын, елді мекендердің көшелерін күрделі, орташа және ағымдағы жөндеуге берілетін ағымдағы нысаналы трансферттердің сомаларын бөлу</a:t>
                      </a:r>
                      <a:endParaRPr lang="en-US" alt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774,3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4184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Ақсу қаласының Пушкин, Чкалов, Б. Момышұлы көшелерін орташа жөндеу</a:t>
                      </a:r>
                      <a:endParaRPr lang="en-US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348,6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17750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sym typeface="+mn-ea"/>
                        </a:rPr>
                        <a:t>Ақсу қаласының</a:t>
                      </a:r>
                      <a:r>
                        <a:rPr lang="en-US" alt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Әуезов  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және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Строителей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sym typeface="+mn-ea"/>
                        </a:rPr>
                        <a:t>көшелері</a:t>
                      </a:r>
                      <a:r>
                        <a:rPr lang="en-US" alt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sym typeface="+mn-ea"/>
                        </a:rPr>
                        <a:t>н 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орташа жөндеу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425,7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46156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Сумен жабдықтау және су бұру жүйесін дамытуға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3302,9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17750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Павлодар облысы Ақсу қаласының Д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нентаев көшесі бойынша диаметрі 500 мм коллекторды қайта жаңарту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2057,5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462323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«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Павлодар облысы Ақсу қаласында 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НСС-ден СК-ға дейінгі арынды кәріз коллекторын (ашық әдіспен және санация әдісімен) және СК-нан КТС дейінгі өздігінен ағатын кәріз коллекторын (ашық тәсілмен) қайта жаңарту»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1245,4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17750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Инженерлік-коммуникациялық инфрақұрылымды дамыту немесе жайластыру</a:t>
                      </a:r>
                      <a:r>
                        <a:rPr lang="en-US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873,4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11689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Павлодар облысы Ақсу қаласы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sym typeface="+mn-ea"/>
                        </a:rPr>
                        <a:t>ауылдық аймағын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ың Үштерек 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ауылында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электрмен жабдықтау желілерін 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қайта жаңарту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518,5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17750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Ақсу қаласы Достық ауылдық окургінің Достық ауылында электрмен жабдықтау желілерін </a:t>
                      </a:r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қайта жаңарту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354,8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442334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Коммуналдық тұрғын үй қорының тұрғын үйін салуға және </a:t>
                      </a:r>
                      <a:r>
                        <a:rPr lang="en-US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қайта жаңартуға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651,3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619769">
                <a:tc>
                  <a:txBody>
                    <a:bodyPr/>
                    <a:lstStyle/>
                    <a:p>
                      <a:pPr algn="r" fontAlgn="t"/>
                      <a:r>
                        <a:rPr lang="en-US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"Павлодар облысы Ақсу қаласында Дөнентаев көшесі, 44 бойынша көппәтерлі тұрғын үй құрылысы" </a:t>
                      </a:r>
                      <a:r>
                        <a:rPr lang="en-US" alt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sym typeface="+mn-ea"/>
                        </a:rPr>
                        <a:t>(сыртқы инженерлік желілерсіз)</a:t>
                      </a:r>
                      <a:r>
                        <a:rPr lang="en-US" altLang="en-US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sym typeface="+mn-ea"/>
                        </a:rPr>
                        <a:t>. Сметалық құжаттаманы түзету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651,3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346" y="-39077"/>
            <a:ext cx="1743255" cy="1235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-91443" y="368271"/>
            <a:ext cx="12191999" cy="1811591"/>
          </a:xfrm>
        </p:spPr>
        <p:txBody>
          <a:bodyPr/>
          <a:lstStyle/>
          <a:p>
            <a:pPr algn="ctr"/>
            <a:r>
              <a:rPr lang="ru-RU" altLang="ru-RU" sz="2800" b="1" dirty="0"/>
              <a:t>«Ауыл-Ел </a:t>
            </a:r>
            <a:r>
              <a:rPr lang="ru-RU" altLang="ru-RU" sz="2800" b="1" dirty="0" err="1"/>
              <a:t>бесігі</a:t>
            </a:r>
            <a:r>
              <a:rPr lang="ru-RU" altLang="ru-RU" sz="2800" b="1" dirty="0"/>
              <a:t>»</a:t>
            </a:r>
            <a:r>
              <a:rPr lang="en-US" altLang="ru-RU" sz="2800" b="1" dirty="0"/>
              <a:t> </a:t>
            </a:r>
            <a:r>
              <a:rPr lang="en-US" altLang="en-US" sz="2800" b="1" dirty="0"/>
              <a:t>жобасы шеңберінде ағымдағы нысаналы трансферттердің сомаларын бөлу</a:t>
            </a:r>
            <a:endParaRPr lang="en-US" altLang="en-US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91936" y="1432519"/>
            <a:ext cx="1512168" cy="5287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i="1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4866" y="2794625"/>
          <a:ext cx="12137134" cy="16098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80127"/>
                <a:gridCol w="2157007"/>
              </a:tblGrid>
              <a:tr h="553386"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1" i="0" dirty="0">
                          <a:solidFill>
                            <a:schemeClr val="tx1"/>
                          </a:solidFill>
                        </a:rPr>
                        <a:t>Жобалардың атауы</a:t>
                      </a:r>
                      <a:endParaRPr lang="ru-RU" sz="16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tx1"/>
                          </a:solidFill>
                        </a:rPr>
                        <a:t>1485</a:t>
                      </a:r>
                      <a:r>
                        <a:rPr lang="en-US" sz="1800" b="1" i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800" b="1" i="0" dirty="0">
                          <a:solidFill>
                            <a:schemeClr val="tx1"/>
                          </a:solidFill>
                        </a:rPr>
                        <a:t>7 </a:t>
                      </a:r>
                      <a:r>
                        <a:rPr lang="ru-RU" sz="1800" b="1" i="0" dirty="0" err="1">
                          <a:solidFill>
                            <a:schemeClr val="tx1"/>
                          </a:solidFill>
                        </a:rPr>
                        <a:t>млн.те</a:t>
                      </a:r>
                      <a:r>
                        <a:rPr lang="en-US" altLang="ru-RU" sz="1800" b="1" i="0" dirty="0" err="1">
                          <a:solidFill>
                            <a:schemeClr val="tx1"/>
                          </a:solidFill>
                        </a:rPr>
                        <a:t>ң</a:t>
                      </a:r>
                      <a:r>
                        <a:rPr lang="ru-RU" sz="1800" b="1" i="0" dirty="0" err="1">
                          <a:solidFill>
                            <a:schemeClr val="tx1"/>
                          </a:solidFill>
                        </a:rPr>
                        <a:t>ге</a:t>
                      </a:r>
                      <a:endParaRPr lang="ru-RU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alt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Павлодар облысы Ақсу қаласы Алғабас ауылдық округінің Алғабас ауылында мәдени-демалыс орталығын салу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165,7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en-US" alt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Павлодар облысы Ақсу қаласы </a:t>
                      </a:r>
                      <a:r>
                        <a:rPr lang="en-US" alt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Мәмәйіт</a:t>
                      </a:r>
                      <a:r>
                        <a:rPr lang="en-US" alt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Омаров атындағы ауылдық округінің Еңбек ауылында дене шынықтыру-сауықтыру кешенін салу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4866" y="4404475"/>
          <a:ext cx="12137134" cy="10564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80127"/>
                <a:gridCol w="2157007"/>
              </a:tblGrid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«</a:t>
                      </a:r>
                      <a:r>
                        <a:rPr lang="en-US" alt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Павлодар облысы Ақсу қаласы Алғабас ауылдық округінің Жолқұдық ауылында дене шынықтыру-сауықтыру кешенін салу. (түзету)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343,3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"</a:t>
                      </a:r>
                      <a:r>
                        <a:rPr lang="en-US" alt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Павлодар облысы Ақсу қаласы Достық ауылдық округінің </a:t>
                      </a:r>
                      <a:r>
                        <a:rPr lang="en-US" alt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Пограничный</a:t>
                      </a:r>
                      <a:r>
                        <a:rPr lang="en-US" alt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ауылында дене шынықтыру-сауықтыру кешенін салу. Түзету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304,4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4866" y="5460939"/>
          <a:ext cx="12137134" cy="5282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80127"/>
                <a:gridCol w="2157007"/>
              </a:tblGrid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en-US" alt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Павлодар облысы Ақсу қаласы Алғабас ауылдық округінің Алғабас ауылында дене шынықтыру-сауықтыру кешенін салу.(түзету)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4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367,3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Заголовок 1"/>
          <p:cNvSpPr txBox="1"/>
          <p:nvPr/>
        </p:nvSpPr>
        <p:spPr>
          <a:xfrm>
            <a:off x="0" y="0"/>
            <a:ext cx="12192000" cy="10922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lnSpc>
                <a:spcPct val="90000"/>
              </a:lnSpc>
            </a:pPr>
            <a:r>
              <a:rPr sz="33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</a:rPr>
              <a:t>202</a:t>
            </a:r>
            <a:r>
              <a:rPr lang="en-US" sz="33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</a:rPr>
              <a:t>6</a:t>
            </a:r>
            <a:r>
              <a:rPr sz="33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</a:rPr>
              <a:t> жылы тұрғын үй-коммуналдық </a:t>
            </a:r>
            <a:endParaRPr sz="3300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Century Gothic" panose="020B0502020202020204" pitchFamily="34" charset="0"/>
            </a:endParaRPr>
          </a:p>
          <a:p>
            <a:pPr lvl="0" algn="ctr" eaLnBrk="1" hangingPunct="1">
              <a:lnSpc>
                <a:spcPct val="90000"/>
              </a:lnSpc>
            </a:pPr>
            <a:r>
              <a:rPr sz="33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</a:rPr>
              <a:t>шаруашылығы</a:t>
            </a:r>
            <a:endParaRPr sz="3300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85266" y="96764"/>
            <a:ext cx="1065091" cy="862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85316" y="75831"/>
            <a:ext cx="1120145" cy="868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28677" name="Таблица 28676"/>
          <p:cNvGraphicFramePr/>
          <p:nvPr/>
        </p:nvGraphicFramePr>
        <p:xfrm>
          <a:off x="0" y="958850"/>
          <a:ext cx="12192000" cy="6235065"/>
        </p:xfrm>
        <a:graphic>
          <a:graphicData uri="http://schemas.openxmlformats.org/drawingml/2006/table">
            <a:tbl>
              <a:tblPr/>
              <a:tblGrid>
                <a:gridCol w="10677525"/>
                <a:gridCol w="1514475"/>
              </a:tblGrid>
              <a:tr h="3508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buNone/>
                      </a:pPr>
                      <a:r>
                        <a:rPr sz="1500" b="1" dirty="0">
                          <a:latin typeface="Arial" panose="020B0604020202020204" pitchFamily="34" charset="0"/>
                        </a:rPr>
                        <a:t>Наименование</a:t>
                      </a:r>
                      <a:endParaRPr lang="ru-RU" altLang="en-US" sz="15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AAC90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defTabSz="457200" eaLnBrk="1" hangingPunct="1">
                        <a:buNone/>
                      </a:pPr>
                      <a:r>
                        <a:rPr sz="1500" b="1" dirty="0">
                          <a:latin typeface="Arial" panose="020B0604020202020204" pitchFamily="34" charset="0"/>
                        </a:rPr>
                        <a:t>Сумма</a:t>
                      </a:r>
                      <a:endParaRPr lang="ru-RU" altLang="en-US" sz="1500" b="1" dirty="0">
                        <a:latin typeface="Arial" panose="020B0604020202020204" pitchFamily="34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AAC90"/>
                    </a:solidFill>
                  </a:tcPr>
                </a:tc>
              </a:tr>
              <a:tr h="3349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 тұрғын үй қорын сақтауды ұйымдастыру</a:t>
                      </a:r>
                      <a:endParaRPr lang="ru-RU" altLang="en-U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alt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</a:tr>
              <a:tr h="3349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Сумен жабдықтау және су бұру жүйесінің жұмыс істеуі</a:t>
                      </a:r>
                      <a:endParaRPr lang="ru-RU" altLang="en-U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91,0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65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мекендердегі көшелерді жарықтандыру</a:t>
                      </a:r>
                      <a:endParaRPr lang="ru-RU" altLang="en-U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alt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540</a:t>
                      </a:r>
                      <a:r>
                        <a:rPr lang="" altLang="en-US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  <a:endParaRPr lang="" altLang="en-US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</a:tr>
              <a:tr h="3349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мекендердің санитариясын қамтамасыз ету</a:t>
                      </a:r>
                      <a:endParaRPr lang="ru-RU" altLang="en-U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" alt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6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Жерлеу орындарын ұстау және туысы жоқ адамдарды жерлеу</a:t>
                      </a:r>
                      <a:endParaRPr lang="ru-RU" altLang="en-US" sz="16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</a:tr>
              <a:tr h="3349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 абаттандыру және көгалдандыру</a:t>
                      </a:r>
                      <a:endParaRPr lang="ru-RU" altLang="en-US" sz="16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" altLang="en-US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455,1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lang="en-US" altLang="x-none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“Халық қатысатын бюджет” шеңберіндегі жобалық ұсыныстар:</a:t>
                      </a:r>
                      <a:endParaRPr lang="ru-RU" altLang="en-US" sz="16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</a:tr>
              <a:tr h="3365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Қалалық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мәдениет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және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демалыс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саябағын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абаттандыру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Мемлекеттік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рәміздер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алаңы</a:t>
                      </a:r>
                      <a:endParaRPr lang="en-US" altLang="en-US" sz="16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19,3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Ақсу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ферроқорытпа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зауыты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кәсіпорнына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апаратын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автомобиль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жолы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бойындағы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жаяу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жүргіншілер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жолын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қайта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жаңарту</a:t>
                      </a:r>
                      <a:endParaRPr lang="en-US" altLang="en-US" sz="16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</a:tr>
              <a:tr h="3349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Дөнетаев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көшесі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40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үйінің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ауласында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велосипед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тұрағын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орнату</a:t>
                      </a:r>
                      <a:endParaRPr lang="en-US" altLang="en-US" sz="16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49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Дөнентаев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көшесі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36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және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Дөнентаев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көшесі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32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үйлердің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арасындағы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жүру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аймағында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жарықтандыру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орнату</a:t>
                      </a:r>
                      <a:endParaRPr lang="en-US" altLang="en-US" sz="16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</a:tr>
              <a:tr h="3349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5.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Железнодорожная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көшесі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10,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бойындағы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балалар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алаңын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абаттандыру</a:t>
                      </a:r>
                      <a:endParaRPr lang="en-US" altLang="en-US" sz="16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65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6.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Мәншүк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Мәметова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19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үйдің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ауласында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шағын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саябақ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салу</a:t>
                      </a:r>
                      <a:endParaRPr lang="en-US" altLang="en-US" sz="16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</a:tr>
              <a:tr h="3349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7.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Астана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көшесі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, 58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мекенжайындағы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балалар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алаңын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қайта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жаңарту</a:t>
                      </a:r>
                      <a:endParaRPr lang="en-US" altLang="en-US" sz="1600" dirty="0"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25,7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35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457200" eaLnBrk="1" hangingPunct="1">
                        <a:buNone/>
                      </a:pPr>
                      <a:r>
                        <a:rPr lang="ru-RU" altLang="ru-RU" sz="1600" dirty="0">
                          <a:latin typeface="Times New Roman" panose="02020603050405020304" pitchFamily="18" charset="0"/>
                          <a:cs typeface="Calibri" panose="020F0502020204030204" pitchFamily="34" charset="0"/>
                        </a:rPr>
                        <a:t>8.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Еріктілер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саябағын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абаттандыру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Мәметова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көшесіндегі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Еріктілер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саябағында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3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пергола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орнату</a:t>
                      </a:r>
                      <a:endParaRPr lang="en-US" altLang="en-US" sz="1600" dirty="0"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</a:tr>
              <a:tr h="363538">
                <a:tc>
                  <a:txBody>
                    <a:bodyPr/>
                    <a:p>
                      <a:pPr lvl="0" defTabSz="457200" eaLnBrk="1" hangingPunct="1">
                        <a:buNone/>
                      </a:pP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9.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Ақсу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қаласының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жағалауын</a:t>
                      </a:r>
                      <a:r>
                        <a:rPr lang="en-US" altLang="ru-RU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altLang="en-US" sz="1600" dirty="0"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абаттандыру</a:t>
                      </a:r>
                      <a:endParaRPr lang="en-US" altLang="en-US" sz="1600" dirty="0"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>
                    <a:lnL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33,4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>
                      <a:noFill/>
                    </a:lnL>
                    <a:lnR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AAC9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E"/>
                    </a:solidFill>
                  </a:tcPr>
                </a:tc>
              </a:tr>
            </a:tbl>
          </a:graphicData>
        </a:graphic>
      </p:graphicFrame>
      <p:sp>
        <p:nvSpPr>
          <p:cNvPr id="5" name="Горизонтальный свиток 4"/>
          <p:cNvSpPr/>
          <p:nvPr/>
        </p:nvSpPr>
        <p:spPr>
          <a:xfrm>
            <a:off x="0" y="993775"/>
            <a:ext cx="12192000" cy="45720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600" b="1" i="1" dirty="0">
                <a:solidFill>
                  <a:srgbClr val="000000"/>
                </a:solidFill>
                <a:latin typeface="Arial" panose="020B0604020202020204" pitchFamily="34" charset="0"/>
              </a:rPr>
              <a:t>жергілікті бюджет қаражаты есебінен</a:t>
            </a:r>
            <a:endParaRPr sz="1600" b="1" i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Заголовок 1"/>
          <p:cNvSpPr txBox="1"/>
          <p:nvPr/>
        </p:nvSpPr>
        <p:spPr>
          <a:xfrm>
            <a:off x="-1" y="0"/>
            <a:ext cx="12191999" cy="11113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36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</a:rPr>
              <a:t>Мәдениет және ішкі саясат</a:t>
            </a:r>
            <a:endParaRPr sz="3600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Century Gothic" panose="020B0502020202020204" pitchFamily="34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111312"/>
          <a:ext cx="12192000" cy="574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15" name="Рисунок 14" descr="C:\Users\Admin\Desktop\фантазия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87354" y="1179469"/>
            <a:ext cx="2155671" cy="1325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 descr="C:\Users\Admin\Desktop\фото Би-Бала\мл_айголек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28249" y="1211871"/>
            <a:ext cx="2012007" cy="1258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 descr="IMG-20150921-WA0001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43876" y="5263204"/>
            <a:ext cx="2465336" cy="1493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64350" y="5204350"/>
            <a:ext cx="2406865" cy="1551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Скругленный прямоугольник 1"/>
          <p:cNvSpPr/>
          <p:nvPr/>
        </p:nvSpPr>
        <p:spPr>
          <a:xfrm>
            <a:off x="4883649" y="1384007"/>
            <a:ext cx="2518950" cy="1217411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" altLang="en-US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656,7</a:t>
            </a:r>
            <a:r>
              <a:rPr lang="en-US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n-US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м</a:t>
            </a:r>
            <a:r>
              <a:rPr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лн. теңге</a:t>
            </a:r>
            <a:r>
              <a:rPr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– мәдени-демалыс жұмыстарын қолдау</a:t>
            </a:r>
            <a:endParaRPr sz="15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36073" y="2601417"/>
            <a:ext cx="2658235" cy="100811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US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</a:t>
            </a:r>
            <a:r>
              <a:rPr lang="" altLang="en-US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80,4 м</a:t>
            </a:r>
            <a:r>
              <a:rPr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лн. теңге</a:t>
            </a:r>
            <a:r>
              <a:rPr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– аудандық (қалалық) кітапханалардың жұмыс істеуі</a:t>
            </a:r>
            <a:endParaRPr sz="15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36073" y="3818829"/>
            <a:ext cx="2658235" cy="1203565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2,</a:t>
            </a:r>
            <a:r>
              <a:rPr lang="en-US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7</a:t>
            </a:r>
            <a:r>
              <a:rPr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млн. теңге</a:t>
            </a:r>
            <a:r>
              <a:rPr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– мемлекеттік тілді және Қазақстан халқының басқа да тілдерін дамыту</a:t>
            </a:r>
            <a:endParaRPr sz="15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24964" y="3806294"/>
            <a:ext cx="2730963" cy="1201291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5</a:t>
            </a:r>
            <a:r>
              <a:rPr lang="en-US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</a:t>
            </a:r>
            <a:r>
              <a:rPr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,0 млн. теңге</a:t>
            </a:r>
            <a:r>
              <a:rPr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– мемлекеттік ақпараттық саясатты жүргізу жөніндегі қызметтер</a:t>
            </a:r>
            <a:endParaRPr sz="15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864351" y="2601417"/>
            <a:ext cx="2730963" cy="100811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en-US" altLang="en-US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60,0</a:t>
            </a:r>
            <a:r>
              <a:rPr lang="en-US" altLang="en-US"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sz="15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млн. теңге</a:t>
            </a:r>
            <a:r>
              <a:rPr sz="1500" dirty="0">
                <a:solidFill>
                  <a:srgbClr val="000000"/>
                </a:solidFill>
                <a:latin typeface="Century Gothic" panose="020B0502020202020204" pitchFamily="34" charset="0"/>
              </a:rPr>
              <a:t> – жастар саясаты саласындағы іс-шараларды іске асыру</a:t>
            </a:r>
            <a:endParaRPr sz="15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flipH="1">
            <a:off x="4981460" y="3609529"/>
            <a:ext cx="2195736" cy="14638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Лента лицом вниз 19"/>
          <p:cNvSpPr/>
          <p:nvPr/>
        </p:nvSpPr>
        <p:spPr>
          <a:xfrm>
            <a:off x="1524000" y="669925"/>
            <a:ext cx="9136063" cy="315913"/>
          </a:xfrm>
          <a:prstGeom prst="ribbon">
            <a:avLst>
              <a:gd name="adj1" fmla="val 16667"/>
              <a:gd name="adj2" fmla="val 6222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400" dirty="0">
                <a:solidFill>
                  <a:srgbClr val="000000"/>
                </a:solidFill>
                <a:latin typeface="Century Gothic" panose="020B0502020202020204" pitchFamily="34" charset="0"/>
              </a:rPr>
              <a:t>жергілікті бюджет қаражаты есебінен</a:t>
            </a:r>
            <a:endParaRPr sz="14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Заголовок 1"/>
          <p:cNvSpPr txBox="1"/>
          <p:nvPr/>
        </p:nvSpPr>
        <p:spPr>
          <a:xfrm>
            <a:off x="0" y="0"/>
            <a:ext cx="12192000" cy="103663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48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Century Gothic" panose="020B0502020202020204" pitchFamily="34" charset="0"/>
              </a:rPr>
              <a:t>Спорт</a:t>
            </a:r>
            <a:endParaRPr sz="4800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Century Gothic" panose="020B0502020202020204" pitchFamily="34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0" y="1037084"/>
          <a:ext cx="12192000" cy="5820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13" name="Рисунок 12" descr="C:\Users\User\Desktop\14-10-2016_14-21-57\DSC_1170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27975" y="3513138"/>
            <a:ext cx="2232025" cy="1476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 descr="C:\Users\User\Desktop\14-10-2016_14-35-57\DSC_0783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94275" y="1976438"/>
            <a:ext cx="2195513" cy="1403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833563" y="1727200"/>
            <a:ext cx="2616200" cy="130651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</a:t>
            </a:r>
            <a:r>
              <a:rPr lang="en-US" sz="1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7,8</a:t>
            </a:r>
            <a:r>
              <a:rPr lang="en-US" sz="1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млн. теңге – бұқаралық спортты және ұлттық спорт түрлерін дамыту</a:t>
            </a:r>
            <a:endParaRPr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854950" y="1727200"/>
            <a:ext cx="2617788" cy="130651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1</a:t>
            </a:r>
            <a:r>
              <a:rPr lang="en-US" sz="1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2,7</a:t>
            </a:r>
            <a:r>
              <a:rPr sz="13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млн. теңге – әр түрлі спорт түрлері бойынша қаланың құрама командаларының мүшелерін облыстық спорттық жарыстарға дайындау және қатысу</a:t>
            </a:r>
            <a:endParaRPr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11713" y="3668713"/>
            <a:ext cx="2617788" cy="13081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2</a:t>
            </a:r>
            <a:r>
              <a:rPr lang="" sz="16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9,5</a:t>
            </a:r>
            <a:r>
              <a:rPr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 млн. теңге – қалалық деңгейде спорттық жарыстар өткізу</a:t>
            </a:r>
            <a:endParaRPr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2213" y="5203825"/>
            <a:ext cx="2236788" cy="1479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0" y="3702050"/>
            <a:ext cx="2287588" cy="1512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Лента лицом вниз 5"/>
          <p:cNvSpPr/>
          <p:nvPr/>
        </p:nvSpPr>
        <p:spPr>
          <a:xfrm>
            <a:off x="1512888" y="1196975"/>
            <a:ext cx="9136063" cy="315913"/>
          </a:xfrm>
          <a:prstGeom prst="ribbon">
            <a:avLst>
              <a:gd name="adj1" fmla="val 16667"/>
              <a:gd name="adj2" fmla="val 6222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sz="14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жергілікті бюджет қаражаты есебінен</a:t>
            </a:r>
            <a:endParaRPr sz="14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09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700" b="1" noProof="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Жоғары тұрған бюджеттен</a:t>
            </a:r>
            <a: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sz="1700" b="1" noProof="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берілетін</a:t>
            </a:r>
            <a: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sz="1700" b="1" noProof="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трансферттер</a:t>
            </a:r>
            <a: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sz="1700" b="1" noProof="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және жергілікті</a:t>
            </a:r>
            <a: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бюджет </a:t>
            </a:r>
            <a:r>
              <a:rPr lang="ru-RU" sz="1700" b="1" noProof="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қаражаты есебінен</a:t>
            </a:r>
            <a: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b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202</a:t>
            </a:r>
            <a:r>
              <a:rPr lang="en-US" alt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</a:t>
            </a:r>
            <a: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sz="1700" b="1" noProof="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жылы</a:t>
            </a:r>
            <a: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sz="1700" b="1" noProof="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іске</a:t>
            </a:r>
            <a:r>
              <a:rPr lang="ru-RU" sz="1700" b="1" noProof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sz="1700" b="1" noProof="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асыруға жоспарланған инвестициялық жобалар</a:t>
            </a:r>
            <a:endParaRPr lang="ru-RU" sz="170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39264" y="196788"/>
            <a:ext cx="1224136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n-US" altLang="ru-RU" sz="1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бет</a:t>
            </a:r>
            <a:endParaRPr lang="ru-RU" sz="1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</a:t>
            </a:r>
            <a:r>
              <a:rPr lang="en-US" altLang="ru-RU" sz="1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sz="1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</a:t>
            </a:r>
            <a:endParaRPr lang="ru-RU" sz="1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8288" y="609601"/>
          <a:ext cx="12025630" cy="93427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460"/>
                <a:gridCol w="11061700"/>
                <a:gridCol w="585342"/>
              </a:tblGrid>
              <a:tr h="2279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9375,1</a:t>
                      </a:r>
                      <a:endParaRPr lang="" alt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</a:tr>
              <a:tr h="289560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</a:t>
                      </a:r>
                      <a:endParaRPr lang="ru-RU" sz="100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>
                        <a:buNone/>
                      </a:pP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қаласының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Строителей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43/1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көшесі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9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қабатты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көппәтерлі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тұрғын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үйлердің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құрылысы” жұмыс жобасын түзету 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сыртқы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инженерлік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желілерсіз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және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абаттандырусыз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Сметалық құжаттаманы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түзету</a:t>
                      </a:r>
                      <a:endParaRPr lang="en-US" alt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1369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қаласының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Строителей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43/2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көшесі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9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қабатты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көппәтерлі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тұрғын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үйлердің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құрылысы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” жұмыс жобасын түзету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(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сыртқы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инженерлік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желілерсіз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және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абаттандырусыз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Сметалық құжаттаманы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түзету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94945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3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Ақсу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қаласының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Строителей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көшесі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43/1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қабатты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көппәтерлі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тұрғын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үйлердің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құрылысы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жобасы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ведомстводан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кешенді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сараптама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жүргізу</a:t>
                      </a:r>
                      <a:r>
                        <a:rPr lang="en-US" altLang="ru-RU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3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,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3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"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қаласының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Строителей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көшесі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43/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9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қабатты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көппәтерлі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тұрғын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үйлердің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құрылысы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"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жұмыс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жобасы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ведомстводан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тыс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кешенді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сараптама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жүргізу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5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“Павлодар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қаласында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Дөнентаев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көшесі</a:t>
                      </a:r>
                      <a:r>
                        <a:rPr lang="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, 44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көппәтерлі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тұрғын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үйдің құрылысы” нысаны бойынша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жобалау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-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сметалық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құжаттаманы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түзету 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сыртқы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инженерлік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желілерсіз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сараптама жүргізумен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</a:t>
                      </a: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6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“Павлодар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қаласында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Дөнентаев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көшесі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, 44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көппәтерлі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тұрғын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үйдің құрылысы”. 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сыртқы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инженерлік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желілерсіз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. 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сметалық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құжаттаманы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түзету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651,3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7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“Ақсу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Достық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ауылдық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округі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Достық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ауылының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электрмен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жабдықтау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желілерін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қайта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жаңарту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"</a:t>
                      </a:r>
                      <a:r>
                        <a:rPr lang="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нысаны бойынша авторлық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қадағалауды жүзеге асыру жөніндегі қызметтер</a:t>
                      </a:r>
                      <a:endParaRPr lang="en-US" altLang="en-US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8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Павлодар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облысы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,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қаласының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ауылдық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аймағы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,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Үштерек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ауылын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электрмен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жабдықтау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желілерін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қайта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жаңарту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  <a:sym typeface="+mn-ea"/>
                        </a:rPr>
                        <a:t>"</a:t>
                      </a:r>
                      <a:endParaRPr kumimoji="0" lang="en-US" alt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518,5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9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“Ақсу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Достық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ауылдық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округі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Достық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ауылының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электрмен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жабдықтау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желілерін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қайта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жаңарту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"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354,8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10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+mn-ea"/>
                        </a:rPr>
                        <a:t>"Павлодар облысы Ақсу қаласындағы Строительная көшесіндегі коллекторды </a:t>
                      </a:r>
                      <a:r>
                        <a:rPr kumimoji="0" lang="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+mn-ea"/>
                        </a:rPr>
                        <a:t>қайта жаңарту</a:t>
                      </a:r>
                      <a:r>
                        <a:rPr kumimoji="0" lang="en-US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+mn-ea"/>
                        </a:rPr>
                        <a:t>"</a:t>
                      </a:r>
                      <a:r>
                        <a:rPr kumimoji="0" lang="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11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Нысан бойынша авторлық қадағалау қызметтері: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қаласының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магистральдық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су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құбыры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желілерін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қайта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жаңарту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(5 </a:t>
                      </a:r>
                      <a:r>
                        <a:rPr lang="en-US" altLang="en-US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учаске</a:t>
                      </a:r>
                      <a:r>
                        <a:rPr lang="en-US" altLang="ru-RU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12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“Павлодар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қаласының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Дөнентаев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көшесі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диаметрі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500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мм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коллекторды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қайта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жаңарту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"</a:t>
                      </a:r>
                      <a:endParaRPr kumimoji="0" lang="en-US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2057,5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400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"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Павлодар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қаласында НСС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-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ден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СК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-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ға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дейінгі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арынды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кәріз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коллекторын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(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ашық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әдіспен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және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санация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әдісімен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және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СК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-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нан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КТС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дейінгі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өздігінен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ағатын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кәріз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коллекторын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(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ашық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тәсілмен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қайта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жаңарту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"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1245,4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Павлодар облысы Ақсу қаласының Ақсу шағын ауданында жылумен жабдықтау желілерін салу жұмыс жобасы бойынша жобалау-сметалық құжаттаманы түзету (6 ауыл) (түзету-сметаларды қайта есептеу)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15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Павлодар облысы, Ақсу қаласының Ақсу шағын ауданында жылумен жабдықтау желілерін салу жұмыс жобасы бойынша ведомстводан тыс кешенді сараптама жүргізу</a:t>
                      </a: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(6 ауыл)</a:t>
                      </a:r>
                      <a:r>
                        <a:rPr lang="en-US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(түзету-сметаларды қайта есептеу)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16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Павлодар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қаласының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Астана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көшесі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жылумен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жабдықтаудың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магистральдық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желілерін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қайта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жаңарту</a:t>
                      </a: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”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589,4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17</a:t>
                      </a:r>
                      <a:endParaRPr lang="ru-RU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Павлодар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қаласындағы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Ленин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көшесі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бойынша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жылумен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жабдықтау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желілерін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қайта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жаңарту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2312,4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54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Павлодар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Алғабас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ауылдық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округінің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Алғабас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ауылында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мәдени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-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демалыс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орталығын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салу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Павлодар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облысы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Ақсу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қаласы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Алғабас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ауылдық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округінің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Алғабас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ауылында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мәдени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-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демалыс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орталығын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салу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165,7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603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Павлодар облысы Ақсу қаласының М</a:t>
                      </a: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әмәйі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 Омаров атындағы ауылдық округінің Еңбек ауылында дене шынықтыру-сауықтыру кешенін салу. Түзету</a:t>
                      </a: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”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304,9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“Павлодар облысы Ақсу қаласының </a:t>
                      </a: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Алғабас ау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ылдық округінің </a:t>
                      </a: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Жолқұдық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ауылында дене шынықтыру-сауықтыру кешенін салу. </a:t>
                      </a: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Түзету</a:t>
                      </a:r>
                      <a:r>
                        <a:rPr lang="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)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”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343,3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873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“Павлодар облысы Ақсу қаласының Достық ауылдық округінің Пограничник ауылында дене шынықтыру-сауықтыру кешенін салу. Түзету" 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304,4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3995">
                <a:tc>
                  <a:txBody>
                    <a:bodyPr/>
                    <a:lstStyle/>
                    <a:p>
                      <a:pPr algn="ctr" fontAlgn="t"/>
                      <a:r>
                        <a:rPr lang="" alt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" alt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“Павлодар облысы Ақсу қаласының Алғабас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ауылдық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округінің</a:t>
                      </a:r>
                      <a:r>
                        <a:rPr lang="en-US" alt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Алғабас ауылында дене шынықтыру-сауықтыру кешенін салу. Түзету" </a:t>
                      </a:r>
                      <a:endParaRPr lang="en-US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367,3</a:t>
                      </a:r>
                      <a:endParaRPr lang="" alt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" alt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" alt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" alt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“Ақсу су арнасы” КМК</a:t>
                      </a:r>
                      <a:endParaRPr lang="" alt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70,6</a:t>
                      </a:r>
                      <a:endParaRPr lang="" alt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" alt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" alt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" alt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“Теплосервис” КМК</a:t>
                      </a:r>
                      <a:endParaRPr lang="" alt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</a:t>
                      </a:r>
                      <a:endParaRPr lang="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1749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150495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302260"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219075">
                <a:tc>
                  <a:txBody>
                    <a:bodyPr/>
                    <a:lstStyle/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86" marR="3286" marT="3286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900*377"/>
  <p:tag name="TABLE_ENDDRAG_RECT" val="10*164*900*37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13118</Words>
  <Application>WPS Presentation</Application>
  <PresentationFormat/>
  <Paragraphs>641</Paragraphs>
  <Slides>16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7" baseType="lpstr">
      <vt:lpstr>Arial</vt:lpstr>
      <vt:lpstr>SimSun</vt:lpstr>
      <vt:lpstr>Wingdings</vt:lpstr>
      <vt:lpstr>Century Gothic</vt:lpstr>
      <vt:lpstr>Wingdings 3</vt:lpstr>
      <vt:lpstr>Arial</vt:lpstr>
      <vt:lpstr>Calibri</vt:lpstr>
      <vt:lpstr>Arial Unicode MS</vt:lpstr>
      <vt:lpstr>Palatino Linotype</vt:lpstr>
      <vt:lpstr>Bookman Old Style</vt:lpstr>
      <vt:lpstr>Bookman Old Style</vt:lpstr>
      <vt:lpstr>Calibri</vt:lpstr>
      <vt:lpstr>Century Gothic</vt:lpstr>
      <vt:lpstr>Times New Roman</vt:lpstr>
      <vt:lpstr>Wingdings 2</vt:lpstr>
      <vt:lpstr>Franklin Gothic Book</vt:lpstr>
      <vt:lpstr>Raavi</vt:lpstr>
      <vt:lpstr>Segoe UI Symbol</vt:lpstr>
      <vt:lpstr>Microsoft YaHei</vt:lpstr>
      <vt:lpstr>Arial Unicode MS</vt:lpstr>
      <vt:lpstr>Ион (конференц-зал)</vt:lpstr>
      <vt:lpstr>2026-2028 ЖЫЛДАРҒА АРНАЛҒАН АҚСУ ҚАЛАСЫНЫҢ АЗАМАТТЫҚ БЮДЖЕТІ  Нақтыланған бюджет</vt:lpstr>
      <vt:lpstr>Құрметті қала тұрғындары!</vt:lpstr>
      <vt:lpstr>Бюджеттік процестің заңнамалық базасы</vt:lpstr>
      <vt:lpstr>PowerPoint 演示文稿</vt:lpstr>
      <vt:lpstr>2026-2028 жылдарға арналған Ақсу қаласының әлеуметтік - экономикалық дамуының негізгі көрсеткіштері</vt:lpstr>
      <vt:lpstr>Қалалық бюджеттің түсімі</vt:lpstr>
      <vt:lpstr>Қалалық бюджет түсімдерінің құрылымы</vt:lpstr>
      <vt:lpstr>ҚАЛА БЮДЖЕТІНІҢ ШЫҒЫСТАРЫ </vt:lpstr>
      <vt:lpstr>PowerPoint 演示文稿</vt:lpstr>
      <vt:lpstr>PowerPoint 演示文稿</vt:lpstr>
      <vt:lpstr>PowerPoint 演示文稿</vt:lpstr>
      <vt:lpstr>«Ауыл-Ел бесігі» жобасы шеңберінде ағымдағы нысаналы трансферттердің сомаларын бөлу</vt:lpstr>
      <vt:lpstr>PowerPoint 演示文稿</vt:lpstr>
      <vt:lpstr>PowerPoint 演示文稿</vt:lpstr>
      <vt:lpstr>PowerPoint 演示文稿</vt:lpstr>
      <vt:lpstr>Жоғары тұрған бюджеттен берілетін трансферттер және жергілікті бюджет қаражаты есебінен  2026 жылы іске асыруға жоспарланған инвестициялық жобалар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ГОРОДА АКСУ НА 2020-2022 ГОДЫ  Уточненный бюджет</dc:title>
  <dc:creator>Lunara</dc:creator>
  <cp:lastModifiedBy>Aiym Zhazina</cp:lastModifiedBy>
  <cp:revision>487</cp:revision>
  <cp:lastPrinted>2024-05-15T07:46:00Z</cp:lastPrinted>
  <dcterms:created xsi:type="dcterms:W3CDTF">2020-05-12T13:42:00Z</dcterms:created>
  <dcterms:modified xsi:type="dcterms:W3CDTF">2026-09-08T11:15:07Z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1A6987273A8D4582879B8FCB1EC8DDC1_13</vt:lpwstr>
  </property>
  <property fmtid="{D5CDD505-2E9C-101B-9397-08002B2CF9AE}" pid="3" name="KSOProductBuildVer">
    <vt:lpwstr>1049-12.1.0.28032</vt:lpwstr>
  </property>
</Properties>
</file>