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9" r:id="rId2"/>
    <p:sldId id="261" r:id="rId3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52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35</a:t>
          </a:r>
          <a:r>
            <a:rPr lang="en-US" dirty="0"/>
            <a:t>892,8</a:t>
          </a:r>
          <a:endParaRPr lang="ru-RU" dirty="0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</a:t>
          </a:r>
          <a:r>
            <a:rPr lang="en-US" dirty="0">
              <a:solidFill>
                <a:schemeClr val="tx2">
                  <a:lumMod val="75000"/>
                </a:schemeClr>
              </a:solidFill>
            </a:rPr>
            <a:t>2277,5</a:t>
          </a:r>
          <a:endParaRPr lang="ru-RU" dirty="0">
            <a:solidFill>
              <a:schemeClr val="tx2">
                <a:lumMod val="75000"/>
              </a:schemeClr>
            </a:solidFill>
          </a:endParaRP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3</a:t>
          </a:r>
          <a:r>
            <a:rPr lang="en-US" dirty="0"/>
            <a:t>5898,0</a:t>
          </a:r>
          <a:endParaRPr lang="ru-RU" dirty="0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6666" custLinFactNeighborY="0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X="-302" custLinFactNeighborX="-100000" custLinFactNeighborY="1029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NeighborX="-36852" custLinFactNeighborY="-2873">
        <dgm:presLayoutVars>
          <dgm:bulletEnabled val="1"/>
        </dgm:presLayoutVars>
      </dgm:prSet>
      <dgm:spPr/>
    </dgm:pt>
  </dgm:ptLst>
  <dgm:cxnLst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D3DC736D-8D46-4E27-A16F-D807B36C8E20}" type="presOf" srcId="{C13D7380-5C41-47B6-88CA-C46338293A08}" destId="{B7948204-05CF-42AA-92E0-7EBFE3E37489}" srcOrd="0" destOrd="0" presId="urn:microsoft.com/office/officeart/2005/8/layout/hProcess9"/>
    <dgm:cxn modelId="{2421C38F-7F20-4FBC-8DE9-6F66C4981087}" type="presOf" srcId="{E68E0715-B60E-4B3E-B64D-0915C6C6863F}" destId="{10CB45E8-E2B1-470F-BD31-507883A50E13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13B24FDC-366B-44DF-B59F-B8FCA4E2DF0C}" type="presOf" srcId="{8F78ED7F-1B33-49D1-AD13-14E9573CB8A6}" destId="{7A7068E3-381C-45E7-9CF4-24781F783586}" srcOrd="0" destOrd="0" presId="urn:microsoft.com/office/officeart/2005/8/layout/hProcess9"/>
    <dgm:cxn modelId="{D979F3E4-8689-41FB-B2B9-E5AA7428C737}" type="presOf" srcId="{1BCADB52-3C80-4DDE-AA00-7493C628CCE0}" destId="{94998ECC-1C06-4FB8-B1D2-3FF96530BC0B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D83FF00-0F4A-4172-971B-33C16D7EC499}" type="presParOf" srcId="{10CB45E8-E2B1-470F-BD31-507883A50E13}" destId="{A6D933C2-8539-4736-A15F-8A343C91B3B7}" srcOrd="0" destOrd="0" presId="urn:microsoft.com/office/officeart/2005/8/layout/hProcess9"/>
    <dgm:cxn modelId="{F48A7058-1424-486E-B6A4-3F9F33E9386F}" type="presParOf" srcId="{10CB45E8-E2B1-470F-BD31-507883A50E13}" destId="{AA8CC410-84D7-4A79-A3CD-9991FF279F47}" srcOrd="1" destOrd="0" presId="urn:microsoft.com/office/officeart/2005/8/layout/hProcess9"/>
    <dgm:cxn modelId="{A224D359-6D12-466C-AF34-A5835B87B07F}" type="presParOf" srcId="{AA8CC410-84D7-4A79-A3CD-9991FF279F47}" destId="{94998ECC-1C06-4FB8-B1D2-3FF96530BC0B}" srcOrd="0" destOrd="0" presId="urn:microsoft.com/office/officeart/2005/8/layout/hProcess9"/>
    <dgm:cxn modelId="{A455C35E-8F7D-492E-B661-7C921FE07AC0}" type="presParOf" srcId="{AA8CC410-84D7-4A79-A3CD-9991FF279F47}" destId="{839878D3-4D96-4CB2-86F5-064A80067891}" srcOrd="1" destOrd="0" presId="urn:microsoft.com/office/officeart/2005/8/layout/hProcess9"/>
    <dgm:cxn modelId="{6A3C3396-6065-4E01-9278-423869EC0650}" type="presParOf" srcId="{AA8CC410-84D7-4A79-A3CD-9991FF279F47}" destId="{7A7068E3-381C-45E7-9CF4-24781F783586}" srcOrd="2" destOrd="0" presId="urn:microsoft.com/office/officeart/2005/8/layout/hProcess9"/>
    <dgm:cxn modelId="{5172B9BD-FD4C-40DA-AD73-94068449D4D2}" type="presParOf" srcId="{AA8CC410-84D7-4A79-A3CD-9991FF279F47}" destId="{3BC23EB7-02D7-4DD6-BE56-598398F9A4DD}" srcOrd="3" destOrd="0" presId="urn:microsoft.com/office/officeart/2005/8/layout/hProcess9"/>
    <dgm:cxn modelId="{075D3FD4-27FE-41D1-8878-1483D69DFD69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8E0715-B60E-4B3E-B64D-0915C6C6863F}" type="doc">
      <dgm:prSet loTypeId="urn:microsoft.com/office/officeart/2005/8/layout/hProcess9" loCatId="process" qsTypeId="urn:microsoft.com/office/officeart/2005/8/quickstyle/3d6" qsCatId="3D" csTypeId="urn:microsoft.com/office/officeart/2005/8/colors/accent1_2" csCatId="accent1" phldr="1"/>
      <dgm:spPr/>
    </dgm:pt>
    <dgm:pt modelId="{8F78ED7F-1B33-49D1-AD13-14E9573CB8A6}">
      <dgm:prSet phldrT="[Текст]"/>
      <dgm:spPr>
        <a:solidFill>
          <a:schemeClr val="accent4">
            <a:lumMod val="40000"/>
            <a:lumOff val="60000"/>
            <a:alpha val="90000"/>
          </a:schemeClr>
        </a:solidFill>
      </dgm:spPr>
      <dgm:t>
        <a:bodyPr/>
        <a:lstStyle/>
        <a:p>
          <a:r>
            <a:rPr lang="ru-RU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dirty="0">
              <a:solidFill>
                <a:schemeClr val="tx2">
                  <a:lumMod val="75000"/>
                </a:schemeClr>
              </a:solidFill>
            </a:rPr>
            <a:t> 12277,5</a:t>
          </a:r>
        </a:p>
      </dgm:t>
    </dgm:pt>
    <dgm:pt modelId="{248D994A-F890-4E44-9CAB-DB00BE42ADD5}" type="parTrans" cxnId="{AB886CFD-DAB5-40EF-A96E-AE5915CF91B6}">
      <dgm:prSet/>
      <dgm:spPr/>
      <dgm:t>
        <a:bodyPr/>
        <a:lstStyle/>
        <a:p>
          <a:endParaRPr lang="ru-RU"/>
        </a:p>
      </dgm:t>
    </dgm:pt>
    <dgm:pt modelId="{28E8E42B-CB4D-4918-9384-F5D19D547118}" type="sibTrans" cxnId="{AB886CFD-DAB5-40EF-A96E-AE5915CF91B6}">
      <dgm:prSet/>
      <dgm:spPr/>
      <dgm:t>
        <a:bodyPr/>
        <a:lstStyle/>
        <a:p>
          <a:endParaRPr lang="ru-RU"/>
        </a:p>
      </dgm:t>
    </dgm:pt>
    <dgm:pt modelId="{1BCADB52-3C80-4DDE-AA00-7493C628CCE0}">
      <dgm:prSet phldrT="[Текст]"/>
      <dgm:spPr/>
      <dgm:t>
        <a:bodyPr/>
        <a:lstStyle/>
        <a:p>
          <a:r>
            <a:rPr lang="ru-RU" dirty="0" err="1"/>
            <a:t>Түсімдер</a:t>
          </a:r>
          <a:r>
            <a:rPr lang="ru-RU" dirty="0"/>
            <a:t> </a:t>
          </a:r>
        </a:p>
        <a:p>
          <a:r>
            <a:rPr lang="ru-RU" dirty="0"/>
            <a:t>35892,8</a:t>
          </a:r>
        </a:p>
      </dgm:t>
    </dgm:pt>
    <dgm:pt modelId="{9490037B-C33F-4421-A53A-97E571B75B55}" type="sibTrans" cxnId="{8E66A52F-99C9-4A03-8B7E-48B2FEAA5846}">
      <dgm:prSet/>
      <dgm:spPr/>
      <dgm:t>
        <a:bodyPr/>
        <a:lstStyle/>
        <a:p>
          <a:endParaRPr lang="ru-RU"/>
        </a:p>
      </dgm:t>
    </dgm:pt>
    <dgm:pt modelId="{DCD856F3-3648-4D18-9E43-A49ED358C82C}" type="parTrans" cxnId="{8E66A52F-99C9-4A03-8B7E-48B2FEAA5846}">
      <dgm:prSet/>
      <dgm:spPr/>
      <dgm:t>
        <a:bodyPr/>
        <a:lstStyle/>
        <a:p>
          <a:endParaRPr lang="ru-RU"/>
        </a:p>
      </dgm:t>
    </dgm:pt>
    <dgm:pt modelId="{C13D7380-5C41-47B6-88CA-C46338293A08}">
      <dgm:prSet phldrT="[Текст]"/>
      <dgm:spPr/>
      <dgm:t>
        <a:bodyPr/>
        <a:lstStyle/>
        <a:p>
          <a:r>
            <a:rPr lang="ru-RU" dirty="0" err="1"/>
            <a:t>Шығындар</a:t>
          </a:r>
          <a:r>
            <a:rPr lang="ru-RU" dirty="0"/>
            <a:t> </a:t>
          </a:r>
          <a:r>
            <a:rPr lang="en-US" dirty="0"/>
            <a:t> </a:t>
          </a:r>
          <a:r>
            <a:rPr lang="kk-KZ" dirty="0"/>
            <a:t>35898,0</a:t>
          </a:r>
          <a:endParaRPr lang="ru-RU" dirty="0"/>
        </a:p>
      </dgm:t>
    </dgm:pt>
    <dgm:pt modelId="{67E34D62-A3D2-45C9-9709-069800EEC325}" type="sibTrans" cxnId="{200E009D-60F6-4FCA-A525-6483C0E0E2D4}">
      <dgm:prSet/>
      <dgm:spPr/>
      <dgm:t>
        <a:bodyPr/>
        <a:lstStyle/>
        <a:p>
          <a:endParaRPr lang="ru-RU"/>
        </a:p>
      </dgm:t>
    </dgm:pt>
    <dgm:pt modelId="{CFE61468-1AEE-4F39-9A2A-AFA7ABBC305E}" type="parTrans" cxnId="{200E009D-60F6-4FCA-A525-6483C0E0E2D4}">
      <dgm:prSet/>
      <dgm:spPr/>
      <dgm:t>
        <a:bodyPr/>
        <a:lstStyle/>
        <a:p>
          <a:endParaRPr lang="ru-RU"/>
        </a:p>
      </dgm:t>
    </dgm:pt>
    <dgm:pt modelId="{10CB45E8-E2B1-470F-BD31-507883A50E13}" type="pres">
      <dgm:prSet presAssocID="{E68E0715-B60E-4B3E-B64D-0915C6C6863F}" presName="CompostProcess" presStyleCnt="0">
        <dgm:presLayoutVars>
          <dgm:dir/>
          <dgm:resizeHandles val="exact"/>
        </dgm:presLayoutVars>
      </dgm:prSet>
      <dgm:spPr/>
    </dgm:pt>
    <dgm:pt modelId="{A6D933C2-8539-4736-A15F-8A343C91B3B7}" type="pres">
      <dgm:prSet presAssocID="{E68E0715-B60E-4B3E-B64D-0915C6C6863F}" presName="arrow" presStyleLbl="bgShp" presStyleIdx="0" presStyleCnt="1" custLinFactNeighborX="4622"/>
      <dgm:spPr/>
    </dgm:pt>
    <dgm:pt modelId="{AA8CC410-84D7-4A79-A3CD-9991FF279F47}" type="pres">
      <dgm:prSet presAssocID="{E68E0715-B60E-4B3E-B64D-0915C6C6863F}" presName="linearProcess" presStyleCnt="0"/>
      <dgm:spPr/>
    </dgm:pt>
    <dgm:pt modelId="{94998ECC-1C06-4FB8-B1D2-3FF96530BC0B}" type="pres">
      <dgm:prSet presAssocID="{1BCADB52-3C80-4DDE-AA00-7493C628CCE0}" presName="textNode" presStyleLbl="node1" presStyleIdx="0" presStyleCnt="3" custLinFactNeighborX="-1910" custLinFactNeighborY="2315">
        <dgm:presLayoutVars>
          <dgm:bulletEnabled val="1"/>
        </dgm:presLayoutVars>
      </dgm:prSet>
      <dgm:spPr/>
    </dgm:pt>
    <dgm:pt modelId="{839878D3-4D96-4CB2-86F5-064A80067891}" type="pres">
      <dgm:prSet presAssocID="{9490037B-C33F-4421-A53A-97E571B75B55}" presName="sibTrans" presStyleCnt="0"/>
      <dgm:spPr/>
    </dgm:pt>
    <dgm:pt modelId="{7A7068E3-381C-45E7-9CF4-24781F783586}" type="pres">
      <dgm:prSet presAssocID="{8F78ED7F-1B33-49D1-AD13-14E9573CB8A6}" presName="textNode" presStyleLbl="node1" presStyleIdx="1" presStyleCnt="3" custLinFactNeighborX="14592" custLinFactNeighborY="1780">
        <dgm:presLayoutVars>
          <dgm:bulletEnabled val="1"/>
        </dgm:presLayoutVars>
      </dgm:prSet>
      <dgm:spPr/>
    </dgm:pt>
    <dgm:pt modelId="{3BC23EB7-02D7-4DD6-BE56-598398F9A4DD}" type="pres">
      <dgm:prSet presAssocID="{28E8E42B-CB4D-4918-9384-F5D19D547118}" presName="sibTrans" presStyleCnt="0"/>
      <dgm:spPr/>
    </dgm:pt>
    <dgm:pt modelId="{B7948204-05CF-42AA-92E0-7EBFE3E37489}" type="pres">
      <dgm:prSet presAssocID="{C13D7380-5C41-47B6-88CA-C46338293A08}" presName="textNode" presStyleLbl="node1" presStyleIdx="2" presStyleCnt="3" custLinFactX="1438" custLinFactNeighborX="100000" custLinFactNeighborY="-3014">
        <dgm:presLayoutVars>
          <dgm:bulletEnabled val="1"/>
        </dgm:presLayoutVars>
      </dgm:prSet>
      <dgm:spPr/>
    </dgm:pt>
  </dgm:ptLst>
  <dgm:cxnLst>
    <dgm:cxn modelId="{7F878F07-F589-48BE-A0A2-49BE9C17265B}" type="presOf" srcId="{1BCADB52-3C80-4DDE-AA00-7493C628CCE0}" destId="{94998ECC-1C06-4FB8-B1D2-3FF96530BC0B}" srcOrd="0" destOrd="0" presId="urn:microsoft.com/office/officeart/2005/8/layout/hProcess9"/>
    <dgm:cxn modelId="{34CCA914-9B9B-461B-86BB-D1DB884B2B4D}" type="presOf" srcId="{E68E0715-B60E-4B3E-B64D-0915C6C6863F}" destId="{10CB45E8-E2B1-470F-BD31-507883A50E13}" srcOrd="0" destOrd="0" presId="urn:microsoft.com/office/officeart/2005/8/layout/hProcess9"/>
    <dgm:cxn modelId="{8E66A52F-99C9-4A03-8B7E-48B2FEAA5846}" srcId="{E68E0715-B60E-4B3E-B64D-0915C6C6863F}" destId="{1BCADB52-3C80-4DDE-AA00-7493C628CCE0}" srcOrd="0" destOrd="0" parTransId="{DCD856F3-3648-4D18-9E43-A49ED358C82C}" sibTransId="{9490037B-C33F-4421-A53A-97E571B75B55}"/>
    <dgm:cxn modelId="{97C31452-2D05-4433-8994-85AAF627D7C7}" type="presOf" srcId="{8F78ED7F-1B33-49D1-AD13-14E9573CB8A6}" destId="{7A7068E3-381C-45E7-9CF4-24781F783586}" srcOrd="0" destOrd="0" presId="urn:microsoft.com/office/officeart/2005/8/layout/hProcess9"/>
    <dgm:cxn modelId="{200E009D-60F6-4FCA-A525-6483C0E0E2D4}" srcId="{E68E0715-B60E-4B3E-B64D-0915C6C6863F}" destId="{C13D7380-5C41-47B6-88CA-C46338293A08}" srcOrd="2" destOrd="0" parTransId="{CFE61468-1AEE-4F39-9A2A-AFA7ABBC305E}" sibTransId="{67E34D62-A3D2-45C9-9709-069800EEC325}"/>
    <dgm:cxn modelId="{F048CAAD-6CEE-42CC-B4A0-C3BF63531281}" type="presOf" srcId="{C13D7380-5C41-47B6-88CA-C46338293A08}" destId="{B7948204-05CF-42AA-92E0-7EBFE3E37489}" srcOrd="0" destOrd="0" presId="urn:microsoft.com/office/officeart/2005/8/layout/hProcess9"/>
    <dgm:cxn modelId="{AB886CFD-DAB5-40EF-A96E-AE5915CF91B6}" srcId="{E68E0715-B60E-4B3E-B64D-0915C6C6863F}" destId="{8F78ED7F-1B33-49D1-AD13-14E9573CB8A6}" srcOrd="1" destOrd="0" parTransId="{248D994A-F890-4E44-9CAB-DB00BE42ADD5}" sibTransId="{28E8E42B-CB4D-4918-9384-F5D19D547118}"/>
    <dgm:cxn modelId="{D3A6CDA9-4CC7-4761-8D4D-CE1034E65EEB}" type="presParOf" srcId="{10CB45E8-E2B1-470F-BD31-507883A50E13}" destId="{A6D933C2-8539-4736-A15F-8A343C91B3B7}" srcOrd="0" destOrd="0" presId="urn:microsoft.com/office/officeart/2005/8/layout/hProcess9"/>
    <dgm:cxn modelId="{E5D7EE0E-2F52-4D41-A874-62837871870C}" type="presParOf" srcId="{10CB45E8-E2B1-470F-BD31-507883A50E13}" destId="{AA8CC410-84D7-4A79-A3CD-9991FF279F47}" srcOrd="1" destOrd="0" presId="urn:microsoft.com/office/officeart/2005/8/layout/hProcess9"/>
    <dgm:cxn modelId="{F0C8E87D-ECAB-4712-8C07-3EA02F6408FC}" type="presParOf" srcId="{AA8CC410-84D7-4A79-A3CD-9991FF279F47}" destId="{94998ECC-1C06-4FB8-B1D2-3FF96530BC0B}" srcOrd="0" destOrd="0" presId="urn:microsoft.com/office/officeart/2005/8/layout/hProcess9"/>
    <dgm:cxn modelId="{552A15BC-90FB-4522-B8CE-0570C6C6FF00}" type="presParOf" srcId="{AA8CC410-84D7-4A79-A3CD-9991FF279F47}" destId="{839878D3-4D96-4CB2-86F5-064A80067891}" srcOrd="1" destOrd="0" presId="urn:microsoft.com/office/officeart/2005/8/layout/hProcess9"/>
    <dgm:cxn modelId="{57571017-CC46-474E-82C5-6F4EAEF0EA2C}" type="presParOf" srcId="{AA8CC410-84D7-4A79-A3CD-9991FF279F47}" destId="{7A7068E3-381C-45E7-9CF4-24781F783586}" srcOrd="2" destOrd="0" presId="urn:microsoft.com/office/officeart/2005/8/layout/hProcess9"/>
    <dgm:cxn modelId="{DCE2CB3F-EC37-486B-9C40-E1781B325CA5}" type="presParOf" srcId="{AA8CC410-84D7-4A79-A3CD-9991FF279F47}" destId="{3BC23EB7-02D7-4DD6-BE56-598398F9A4DD}" srcOrd="3" destOrd="0" presId="urn:microsoft.com/office/officeart/2005/8/layout/hProcess9"/>
    <dgm:cxn modelId="{94D47A86-CF56-4B07-9C27-984678E9920E}" type="presParOf" srcId="{AA8CC410-84D7-4A79-A3CD-9991FF279F47}" destId="{B7948204-05CF-42AA-92E0-7EBFE3E37489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568945" y="0"/>
          <a:ext cx="6448046" cy="3600400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080119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Түсімдер</a:t>
          </a:r>
          <a:r>
            <a:rPr lang="ru-RU" sz="2600" kern="1200" dirty="0"/>
            <a:t> 35</a:t>
          </a:r>
          <a:r>
            <a:rPr lang="en-US" sz="2600" kern="1200" dirty="0"/>
            <a:t>892,8</a:t>
          </a:r>
          <a:endParaRPr lang="ru-RU" sz="2600" kern="1200" dirty="0"/>
        </a:p>
      </dsp:txBody>
      <dsp:txXfrm>
        <a:off x="70303" y="1150422"/>
        <a:ext cx="2301117" cy="1299554"/>
      </dsp:txXfrm>
    </dsp:sp>
    <dsp:sp modelId="{7A7068E3-381C-45E7-9CF4-24781F783586}">
      <dsp:nvSpPr>
        <dsp:cNvPr id="0" name=""/>
        <dsp:cNvSpPr/>
      </dsp:nvSpPr>
      <dsp:spPr>
        <a:xfrm>
          <a:off x="2442498" y="1094939"/>
          <a:ext cx="2441723" cy="1440160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6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600" kern="1200" dirty="0">
              <a:solidFill>
                <a:schemeClr val="tx2">
                  <a:lumMod val="75000"/>
                </a:schemeClr>
              </a:solidFill>
            </a:rPr>
            <a:t> 1</a:t>
          </a:r>
          <a:r>
            <a:rPr lang="en-US" sz="2600" kern="1200" dirty="0">
              <a:solidFill>
                <a:schemeClr val="tx2">
                  <a:lumMod val="75000"/>
                </a:schemeClr>
              </a:solidFill>
            </a:rPr>
            <a:t>2277,5</a:t>
          </a:r>
          <a:endParaRPr lang="ru-RU" sz="2600" kern="1200" dirty="0">
            <a:solidFill>
              <a:schemeClr val="tx2">
                <a:lumMod val="75000"/>
              </a:schemeClr>
            </a:solidFill>
          </a:endParaRPr>
        </a:p>
      </dsp:txBody>
      <dsp:txXfrm>
        <a:off x="2512801" y="1165242"/>
        <a:ext cx="2301117" cy="1299554"/>
      </dsp:txXfrm>
    </dsp:sp>
    <dsp:sp modelId="{B7948204-05CF-42AA-92E0-7EBFE3E37489}">
      <dsp:nvSpPr>
        <dsp:cNvPr id="0" name=""/>
        <dsp:cNvSpPr/>
      </dsp:nvSpPr>
      <dsp:spPr>
        <a:xfrm>
          <a:off x="5091018" y="1038744"/>
          <a:ext cx="2441723" cy="1440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600" kern="1200" dirty="0" err="1"/>
            <a:t>Шығындар</a:t>
          </a:r>
          <a:r>
            <a:rPr lang="ru-RU" sz="2600" kern="1200" dirty="0"/>
            <a:t> 3</a:t>
          </a:r>
          <a:r>
            <a:rPr lang="en-US" sz="2600" kern="1200" dirty="0"/>
            <a:t>5898,0</a:t>
          </a:r>
          <a:endParaRPr lang="ru-RU" sz="2600" kern="1200" dirty="0"/>
        </a:p>
      </dsp:txBody>
      <dsp:txXfrm>
        <a:off x="5161321" y="1109047"/>
        <a:ext cx="2301117" cy="129955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D933C2-8539-4736-A15F-8A343C91B3B7}">
      <dsp:nvSpPr>
        <dsp:cNvPr id="0" name=""/>
        <dsp:cNvSpPr/>
      </dsp:nvSpPr>
      <dsp:spPr>
        <a:xfrm>
          <a:off x="888794" y="0"/>
          <a:ext cx="6610334" cy="3725416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-152400" prstMaterial="plastic">
          <a:bevelT w="25400" h="25400"/>
          <a:bevelB w="25400" h="25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998ECC-1C06-4FB8-B1D2-3FF96530BC0B}">
      <dsp:nvSpPr>
        <dsp:cNvPr id="0" name=""/>
        <dsp:cNvSpPr/>
      </dsp:nvSpPr>
      <dsp:spPr>
        <a:xfrm>
          <a:off x="0" y="1152122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Түсімдер</a:t>
          </a:r>
          <a:r>
            <a:rPr lang="ru-RU" sz="2700" kern="1200" dirty="0"/>
            <a:t> </a:t>
          </a:r>
        </a:p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/>
            <a:t>35892,8</a:t>
          </a:r>
        </a:p>
      </dsp:txBody>
      <dsp:txXfrm>
        <a:off x="72744" y="1224866"/>
        <a:ext cx="2280913" cy="1344678"/>
      </dsp:txXfrm>
    </dsp:sp>
    <dsp:sp modelId="{7A7068E3-381C-45E7-9CF4-24781F783586}">
      <dsp:nvSpPr>
        <dsp:cNvPr id="0" name=""/>
        <dsp:cNvSpPr/>
      </dsp:nvSpPr>
      <dsp:spPr>
        <a:xfrm>
          <a:off x="2710859" y="1144149"/>
          <a:ext cx="2426401" cy="1490166"/>
        </a:xfrm>
        <a:prstGeom prst="roundRect">
          <a:avLst/>
        </a:prstGeom>
        <a:solidFill>
          <a:schemeClr val="accent4">
            <a:lumMod val="40000"/>
            <a:lumOff val="6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Салықтар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мен </a:t>
          </a:r>
          <a:r>
            <a:rPr lang="ru-RU" sz="2700" kern="1200" dirty="0" err="1">
              <a:solidFill>
                <a:schemeClr val="tx2">
                  <a:lumMod val="75000"/>
                </a:schemeClr>
              </a:solidFill>
            </a:rPr>
            <a:t>төлемдер</a:t>
          </a:r>
          <a:r>
            <a:rPr lang="ru-RU" sz="2700" kern="1200" dirty="0">
              <a:solidFill>
                <a:schemeClr val="tx2">
                  <a:lumMod val="75000"/>
                </a:schemeClr>
              </a:solidFill>
            </a:rPr>
            <a:t> 12277,5</a:t>
          </a:r>
        </a:p>
      </dsp:txBody>
      <dsp:txXfrm>
        <a:off x="2783603" y="1216893"/>
        <a:ext cx="2280913" cy="1344678"/>
      </dsp:txXfrm>
    </dsp:sp>
    <dsp:sp modelId="{B7948204-05CF-42AA-92E0-7EBFE3E37489}">
      <dsp:nvSpPr>
        <dsp:cNvPr id="0" name=""/>
        <dsp:cNvSpPr/>
      </dsp:nvSpPr>
      <dsp:spPr>
        <a:xfrm>
          <a:off x="5350462" y="1072711"/>
          <a:ext cx="2426401" cy="149016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700" kern="1200" dirty="0" err="1"/>
            <a:t>Шығындар</a:t>
          </a:r>
          <a:r>
            <a:rPr lang="ru-RU" sz="2700" kern="1200" dirty="0"/>
            <a:t> </a:t>
          </a:r>
          <a:r>
            <a:rPr lang="en-US" sz="2700" kern="1200" dirty="0"/>
            <a:t> </a:t>
          </a:r>
          <a:r>
            <a:rPr lang="kk-KZ" sz="2700" kern="1200" dirty="0"/>
            <a:t>35898,0</a:t>
          </a:r>
          <a:endParaRPr lang="ru-RU" sz="2700" kern="1200" dirty="0"/>
        </a:p>
      </dsp:txBody>
      <dsp:txXfrm>
        <a:off x="5423206" y="1145455"/>
        <a:ext cx="2280913" cy="13446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50" y="0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6F1A54-E219-4D8A-ACAD-2C59CE781029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50" y="9444038"/>
            <a:ext cx="293052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6DA1E-390C-433A-B01A-F4EF802D20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92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CA263E-C3CC-4BA7-ADE7-AA90223842B2}" type="datetimeFigureOut">
              <a:rPr lang="ru-RU" smtClean="0"/>
              <a:pPr/>
              <a:t>07.09.2026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16C3F-0E97-414E-AFD6-0E6F075AB17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666553117"/>
              </p:ext>
            </p:extLst>
          </p:nvPr>
        </p:nvGraphicFramePr>
        <p:xfrm>
          <a:off x="1331639" y="476672"/>
          <a:ext cx="7585937" cy="36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285728"/>
            <a:ext cx="91152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u="sng" dirty="0" err="1"/>
              <a:t>Атамекен</a:t>
            </a:r>
            <a:r>
              <a:rPr lang="ru-RU" sz="2800" b="1" u="sng" dirty="0"/>
              <a:t> </a:t>
            </a:r>
            <a:r>
              <a:rPr lang="ru-RU" sz="2800" b="1" u="sng" dirty="0" err="1"/>
              <a:t>ауылдық округі</a:t>
            </a:r>
            <a:r>
              <a:rPr lang="ru-RU" sz="2800" b="1" u="sng" dirty="0"/>
              <a:t> </a:t>
            </a:r>
            <a:r>
              <a:rPr lang="ru-RU" sz="2800" b="1" u="sng" dirty="0" err="1"/>
              <a:t>бюджетінің атқарылуы</a:t>
            </a:r>
            <a:endParaRPr lang="ru-RU" sz="2800" b="1" u="sng" dirty="0"/>
          </a:p>
        </p:txBody>
      </p:sp>
      <p:sp>
        <p:nvSpPr>
          <p:cNvPr id="4" name="TextBox 3"/>
          <p:cNvSpPr txBox="1"/>
          <p:nvPr/>
        </p:nvSpPr>
        <p:spPr>
          <a:xfrm>
            <a:off x="7596336" y="836712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i="1" dirty="0" err="1"/>
              <a:t>Мың теңге</a:t>
            </a:r>
            <a:endParaRPr lang="ru-RU" i="1" dirty="0"/>
          </a:p>
        </p:txBody>
      </p:sp>
      <p:sp>
        <p:nvSpPr>
          <p:cNvPr id="8" name="TextBox 7"/>
          <p:cNvSpPr txBox="1"/>
          <p:nvPr/>
        </p:nvSpPr>
        <p:spPr>
          <a:xfrm>
            <a:off x="107504" y="4221088"/>
            <a:ext cx="1433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6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0551" y="1340768"/>
            <a:ext cx="13805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01.09.202</a:t>
            </a:r>
            <a:r>
              <a:rPr lang="en-US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5</a:t>
            </a:r>
            <a:r>
              <a:rPr lang="ru-RU" sz="1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г</a:t>
            </a:r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.</a:t>
            </a: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val="1208281799"/>
              </p:ext>
            </p:extLst>
          </p:nvPr>
        </p:nvGraphicFramePr>
        <p:xfrm>
          <a:off x="1187624" y="3284984"/>
          <a:ext cx="7776864" cy="3725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Выноска 1 (граница и черта) 3"/>
          <p:cNvSpPr/>
          <p:nvPr/>
        </p:nvSpPr>
        <p:spPr>
          <a:xfrm>
            <a:off x="4343819" y="633697"/>
            <a:ext cx="4248472" cy="612648"/>
          </a:xfrm>
          <a:prstGeom prst="accentBorderCallout1">
            <a:avLst>
              <a:gd name="adj1" fmla="val 18750"/>
              <a:gd name="adj2" fmla="val -8333"/>
              <a:gd name="adj3" fmla="val 270393"/>
              <a:gd name="adj4" fmla="val -6114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54264" y="783271"/>
            <a:ext cx="1224136" cy="5832648"/>
          </a:xfrm>
          <a:prstGeom prst="flowChartProcess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rot="16200000">
            <a:off x="-1606967" y="3095964"/>
            <a:ext cx="561662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err="1"/>
              <a:t>Бюджетке</a:t>
            </a:r>
            <a:r>
              <a:rPr lang="ru-RU" sz="2800" dirty="0"/>
              <a:t> </a:t>
            </a:r>
            <a:r>
              <a:rPr lang="ru-RU" sz="2800" dirty="0" err="1"/>
              <a:t>түсетін түсімдер</a:t>
            </a:r>
            <a:r>
              <a:rPr lang="ru-RU" sz="2800" dirty="0"/>
              <a:t> </a:t>
            </a:r>
          </a:p>
          <a:p>
            <a:pPr algn="ctr"/>
            <a:r>
              <a:rPr lang="en-US" sz="2800" dirty="0"/>
              <a:t>48377,3</a:t>
            </a:r>
            <a:r>
              <a:rPr lang="ru-RU" sz="2800" dirty="0"/>
              <a:t>  </a:t>
            </a:r>
            <a:r>
              <a:rPr lang="ru-RU" sz="2800" dirty="0" err="1"/>
              <a:t>мың</a:t>
            </a:r>
            <a:r>
              <a:rPr lang="ru-RU" sz="2800" dirty="0"/>
              <a:t> </a:t>
            </a:r>
            <a:r>
              <a:rPr lang="ru-RU" sz="2800" dirty="0" err="1"/>
              <a:t>теңге</a:t>
            </a:r>
            <a:endParaRPr lang="ru-RU" sz="2800" i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6016" y="757788"/>
            <a:ext cx="36504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/>
              <a:t>Кірістер</a:t>
            </a:r>
            <a:r>
              <a:rPr lang="ru-RU" dirty="0"/>
              <a:t> </a:t>
            </a:r>
            <a:r>
              <a:rPr lang="en-US" dirty="0"/>
              <a:t>48377,3 </a:t>
            </a:r>
            <a:r>
              <a:rPr lang="ru-RU" dirty="0" err="1"/>
              <a:t>мың</a:t>
            </a:r>
            <a:r>
              <a:rPr lang="ru-RU" dirty="0"/>
              <a:t> </a:t>
            </a:r>
            <a:r>
              <a:rPr lang="ru-RU" dirty="0" err="1"/>
              <a:t>теңге</a:t>
            </a:r>
            <a:endParaRPr lang="ru-RU" i="1" dirty="0"/>
          </a:p>
        </p:txBody>
      </p:sp>
      <p:sp>
        <p:nvSpPr>
          <p:cNvPr id="9" name="Выноска 1 (граница и черта) 8"/>
          <p:cNvSpPr/>
          <p:nvPr/>
        </p:nvSpPr>
        <p:spPr>
          <a:xfrm>
            <a:off x="4263143" y="4646413"/>
            <a:ext cx="4248472" cy="643800"/>
          </a:xfrm>
          <a:prstGeom prst="accentBorderCallout1">
            <a:avLst>
              <a:gd name="adj1" fmla="val 18750"/>
              <a:gd name="adj2" fmla="val -8333"/>
              <a:gd name="adj3" fmla="val -233578"/>
              <a:gd name="adj4" fmla="val -5908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343819" y="4675337"/>
            <a:ext cx="415261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/>
          </a:p>
          <a:p>
            <a:pPr algn="ctr"/>
            <a:r>
              <a:rPr lang="ru-RU" b="1" dirty="0" err="1"/>
              <a:t>Бюджеттік</a:t>
            </a:r>
            <a:r>
              <a:rPr lang="ru-RU" b="1" dirty="0"/>
              <a:t> </a:t>
            </a:r>
            <a:r>
              <a:rPr lang="ru-RU" b="1" dirty="0" err="1"/>
              <a:t>кредиттерді</a:t>
            </a:r>
            <a:r>
              <a:rPr lang="ru-RU" b="1" dirty="0"/>
              <a:t> өтеу0 теңге0</a:t>
            </a:r>
            <a:r>
              <a:rPr lang="ru-RU" dirty="0"/>
              <a:t>тенге</a:t>
            </a:r>
          </a:p>
        </p:txBody>
      </p:sp>
      <p:sp>
        <p:nvSpPr>
          <p:cNvPr id="12" name="Выноска 1 (граница и черта) 11"/>
          <p:cNvSpPr/>
          <p:nvPr/>
        </p:nvSpPr>
        <p:spPr>
          <a:xfrm>
            <a:off x="4263143" y="5361832"/>
            <a:ext cx="4248472" cy="613081"/>
          </a:xfrm>
          <a:prstGeom prst="accentBorderCallout1">
            <a:avLst>
              <a:gd name="adj1" fmla="val 18750"/>
              <a:gd name="adj2" fmla="val -8333"/>
              <a:gd name="adj3" fmla="val -261168"/>
              <a:gd name="adj4" fmla="val -59373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175956" y="5290213"/>
            <a:ext cx="4320480" cy="6573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err="1"/>
              <a:t>Қаржы активтерін</a:t>
            </a:r>
            <a:r>
              <a:rPr lang="ru-RU" dirty="0"/>
              <a:t> </a:t>
            </a:r>
            <a:r>
              <a:rPr lang="ru-RU" dirty="0" err="1"/>
              <a:t>сатудан</a:t>
            </a:r>
            <a:r>
              <a:rPr lang="ru-RU" dirty="0"/>
              <a:t> </a:t>
            </a:r>
            <a:r>
              <a:rPr lang="ru-RU" dirty="0" err="1"/>
              <a:t>түсетін түсімдер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  <p:sp>
        <p:nvSpPr>
          <p:cNvPr id="20" name="Выноска 2 (граница и черта) 19"/>
          <p:cNvSpPr/>
          <p:nvPr/>
        </p:nvSpPr>
        <p:spPr>
          <a:xfrm>
            <a:off x="5364088" y="3699595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97718"/>
              <a:gd name="adj6" fmla="val -2322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Выноска 2 (граница и черта) 20"/>
          <p:cNvSpPr/>
          <p:nvPr/>
        </p:nvSpPr>
        <p:spPr>
          <a:xfrm>
            <a:off x="5364088" y="1517551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41358"/>
              <a:gd name="adj6" fmla="val -22959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Выноска 2 (граница и черта) 21"/>
          <p:cNvSpPr/>
          <p:nvPr/>
        </p:nvSpPr>
        <p:spPr>
          <a:xfrm>
            <a:off x="5364088" y="2244950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Выноска 2 (граница и черта) 22"/>
          <p:cNvSpPr/>
          <p:nvPr/>
        </p:nvSpPr>
        <p:spPr>
          <a:xfrm>
            <a:off x="5364088" y="2960369"/>
            <a:ext cx="3240360" cy="612648"/>
          </a:xfrm>
          <a:prstGeom prst="accentBorderCallout2">
            <a:avLst>
              <a:gd name="adj1" fmla="val 18750"/>
              <a:gd name="adj2" fmla="val -8333"/>
              <a:gd name="adj3" fmla="val 20767"/>
              <a:gd name="adj4" fmla="val -23162"/>
              <a:gd name="adj5" fmla="val -103312"/>
              <a:gd name="adj6" fmla="val -23225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5451485" y="2982585"/>
            <a:ext cx="31683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Негізгі</a:t>
            </a:r>
            <a:r>
              <a:rPr lang="ru-RU" sz="1400" i="1" dirty="0"/>
              <a:t> </a:t>
            </a:r>
            <a:r>
              <a:rPr lang="ru-RU" sz="1400" i="1" dirty="0" err="1"/>
              <a:t>капиталды</a:t>
            </a:r>
            <a:r>
              <a:rPr lang="ru-RU" sz="1400" i="1" dirty="0"/>
              <a:t> </a:t>
            </a:r>
            <a:r>
              <a:rPr lang="ru-RU" sz="1400" i="1" dirty="0" err="1"/>
              <a:t>сатудан</a:t>
            </a:r>
            <a:r>
              <a:rPr lang="ru-RU" sz="1400" i="1" dirty="0"/>
              <a:t> </a:t>
            </a:r>
            <a:r>
              <a:rPr lang="ru-RU" sz="1400" i="1" dirty="0" err="1"/>
              <a:t>түсетін түсімдер </a:t>
            </a:r>
            <a:r>
              <a:rPr lang="ru-RU" sz="1400" i="1" dirty="0"/>
              <a:t>0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5472100" y="2262505"/>
            <a:ext cx="302433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Салықтық</a:t>
            </a:r>
            <a:r>
              <a:rPr lang="ru-RU" sz="1400" i="1" dirty="0"/>
              <a:t> </a:t>
            </a:r>
            <a:r>
              <a:rPr lang="ru-RU" sz="1400" i="1" dirty="0" err="1"/>
              <a:t>емес</a:t>
            </a:r>
            <a:r>
              <a:rPr lang="ru-RU" sz="1400" i="1" dirty="0"/>
              <a:t> </a:t>
            </a:r>
            <a:r>
              <a:rPr lang="ru-RU" sz="1400" i="1" dirty="0" err="1"/>
              <a:t>түсімдер</a:t>
            </a:r>
            <a:r>
              <a:rPr lang="en-US" sz="1400" i="1" dirty="0"/>
              <a:t>7,7</a:t>
            </a:r>
            <a:r>
              <a:rPr lang="ru-RU" sz="1400" i="1" dirty="0"/>
              <a:t>.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5436096" y="1526916"/>
            <a:ext cx="309634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err="1"/>
              <a:t>Салық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1</a:t>
            </a:r>
            <a:r>
              <a:rPr lang="en-US" sz="1400" b="1" i="1" dirty="0"/>
              <a:t>2349,6 </a:t>
            </a:r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5476381" y="3727848"/>
            <a:ext cx="3702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i="1" dirty="0" err="1"/>
              <a:t>Трансферттер</a:t>
            </a:r>
            <a:r>
              <a:rPr lang="ru-RU" sz="1400" i="1" dirty="0"/>
              <a:t> </a:t>
            </a:r>
            <a:r>
              <a:rPr lang="ru-RU" sz="1400" i="1" dirty="0" err="1"/>
              <a:t>түсімдері</a:t>
            </a:r>
            <a:r>
              <a:rPr lang="ru-RU" sz="1400" b="1" i="1" dirty="0"/>
              <a:t> </a:t>
            </a:r>
            <a:r>
              <a:rPr lang="en-US" sz="1400" b="1" i="1" dirty="0"/>
              <a:t>36020,0</a:t>
            </a:r>
            <a:r>
              <a:rPr lang="ru-RU" sz="1400" i="1" dirty="0" err="1"/>
              <a:t>мың</a:t>
            </a:r>
            <a:r>
              <a:rPr lang="ru-RU" sz="1400" i="1" dirty="0"/>
              <a:t> </a:t>
            </a:r>
            <a:r>
              <a:rPr lang="ru-RU" sz="1400" i="1" dirty="0" err="1"/>
              <a:t>теңге</a:t>
            </a:r>
            <a:endParaRPr lang="ru-RU" sz="1400" i="1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133419" y="134016"/>
            <a:ext cx="63869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u="sng" dirty="0"/>
              <a:t>202</a:t>
            </a:r>
            <a:r>
              <a:rPr lang="en-US" b="1" u="sng" dirty="0"/>
              <a:t>6</a:t>
            </a:r>
            <a:r>
              <a:rPr lang="ru-RU" b="1" u="sng" dirty="0"/>
              <a:t> </a:t>
            </a:r>
            <a:r>
              <a:rPr lang="ru-RU" b="1" u="sng" dirty="0" err="1"/>
              <a:t>жылғы</a:t>
            </a:r>
            <a:r>
              <a:rPr lang="ru-RU" b="1" u="sng" dirty="0"/>
              <a:t> 1.09 </a:t>
            </a:r>
            <a:r>
              <a:rPr lang="ru-RU" b="1" u="sng" dirty="0" err="1"/>
              <a:t>жағдай</a:t>
            </a:r>
            <a:r>
              <a:rPr lang="ru-RU" b="1" u="sng" dirty="0"/>
              <a:t> </a:t>
            </a:r>
            <a:r>
              <a:rPr lang="ru-RU" b="1" u="sng" dirty="0" err="1"/>
              <a:t>бойынша</a:t>
            </a:r>
            <a:r>
              <a:rPr lang="ru-RU" b="1" u="sng" dirty="0"/>
              <a:t> </a:t>
            </a:r>
            <a:r>
              <a:rPr lang="ru-RU" b="1" u="sng" dirty="0" err="1"/>
              <a:t>бюджетке</a:t>
            </a:r>
            <a:r>
              <a:rPr lang="ru-RU" b="1" u="sng" dirty="0"/>
              <a:t> </a:t>
            </a:r>
            <a:r>
              <a:rPr lang="ru-RU" b="1" u="sng" dirty="0" err="1"/>
              <a:t>түсетін</a:t>
            </a:r>
            <a:r>
              <a:rPr lang="ru-RU" b="1" u="sng" dirty="0"/>
              <a:t> </a:t>
            </a:r>
            <a:r>
              <a:rPr lang="ru-RU" b="1" u="sng" dirty="0" err="1"/>
              <a:t>түсімдер</a:t>
            </a:r>
            <a:endParaRPr lang="ru-RU" b="1" u="sng" dirty="0"/>
          </a:p>
        </p:txBody>
      </p:sp>
      <p:sp>
        <p:nvSpPr>
          <p:cNvPr id="19" name="Выноска 1 (граница и черта) 18"/>
          <p:cNvSpPr/>
          <p:nvPr/>
        </p:nvSpPr>
        <p:spPr>
          <a:xfrm>
            <a:off x="4263143" y="6046532"/>
            <a:ext cx="4248472" cy="667174"/>
          </a:xfrm>
          <a:prstGeom prst="accentBorderCallout1">
            <a:avLst>
              <a:gd name="adj1" fmla="val 18750"/>
              <a:gd name="adj2" fmla="val -8333"/>
              <a:gd name="adj3" fmla="val -274221"/>
              <a:gd name="adj4" fmla="val -5928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dirty="0" err="1"/>
              <a:t>Қарыздар түсімдері </a:t>
            </a:r>
            <a:r>
              <a:rPr lang="ru-RU" dirty="0"/>
              <a:t>0 </a:t>
            </a:r>
            <a:r>
              <a:rPr lang="ru-RU" dirty="0" err="1"/>
              <a:t>теңге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2319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1579</TotalTime>
  <Words>92</Words>
  <Application>Microsoft Office PowerPoint</Application>
  <PresentationFormat>Экран (4:3)</PresentationFormat>
  <Paragraphs>23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5" baseType="lpstr">
      <vt:lpstr>Arial</vt:lpstr>
      <vt:lpstr>Calibri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gyatameken@mail.ru</cp:lastModifiedBy>
  <cp:revision>163</cp:revision>
  <cp:lastPrinted>2020-01-13T03:48:35Z</cp:lastPrinted>
  <dcterms:created xsi:type="dcterms:W3CDTF">2017-09-08T10:51:51Z</dcterms:created>
  <dcterms:modified xsi:type="dcterms:W3CDTF">2026-09-07T09:59:54Z</dcterms:modified>
</cp:coreProperties>
</file>