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 err="1"/>
            <a:t>Түсім</a:t>
          </a:r>
          <a:endParaRPr lang="en-US" dirty="0"/>
        </a:p>
        <a:p>
          <a:r>
            <a:rPr lang="ru-RU" dirty="0"/>
            <a:t>82620,0 </a:t>
          </a:r>
          <a:r>
            <a:rPr lang="ru-RU" dirty="0" err="1"/>
            <a:t>мын.тенге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18374,7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мын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тенге </a:t>
          </a: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kk-KZ" dirty="0"/>
            <a:t>Шығындар</a:t>
          </a:r>
          <a:endParaRPr lang="ru-RU" dirty="0"/>
        </a:p>
        <a:p>
          <a:r>
            <a:rPr lang="ru-RU" dirty="0"/>
            <a:t> 77391,6 </a:t>
          </a:r>
          <a:r>
            <a:rPr lang="ru-RU" dirty="0" err="1"/>
            <a:t>мын</a:t>
          </a:r>
          <a:r>
            <a:rPr lang="ru-RU" dirty="0"/>
            <a:t> тенге</a:t>
          </a: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7861" custLinFactNeighborY="4004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</a:t>
          </a:r>
          <a:endParaRPr lang="en-US" dirty="0"/>
        </a:p>
        <a:p>
          <a:r>
            <a:rPr lang="ru-RU" dirty="0"/>
            <a:t>90810,8 </a:t>
          </a:r>
          <a:r>
            <a:rPr lang="ru-RU" dirty="0" err="1"/>
            <a:t>мын</a:t>
          </a:r>
          <a:r>
            <a:rPr lang="ru-RU" dirty="0"/>
            <a:t> тенге</a:t>
          </a:r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          22688,2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мын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тенге</a:t>
          </a: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kk-KZ" dirty="0"/>
            <a:t>Шығындар</a:t>
          </a:r>
          <a:endParaRPr lang="ru-RU" dirty="0"/>
        </a:p>
        <a:p>
          <a:r>
            <a:rPr lang="ru-RU" dirty="0"/>
            <a:t>85988,8 </a:t>
          </a:r>
          <a:r>
            <a:rPr lang="ru-RU" dirty="0" err="1"/>
            <a:t>мын</a:t>
          </a:r>
          <a:r>
            <a:rPr lang="ru-RU" dirty="0"/>
            <a:t> тенге</a:t>
          </a: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2709" custLinFactNeighborY="211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NeighborX="39869" custLinFactNeighborY="8341">
        <dgm:presLayoutVars>
          <dgm:bulletEnabled val="1"/>
        </dgm:presLayoutVars>
      </dgm:prSet>
      <dgm:spPr/>
    </dgm:pt>
  </dgm:ptLst>
  <dgm:cxnLst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90618" y="1137784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 err="1"/>
            <a:t>Түсім</a:t>
          </a:r>
          <a:endParaRPr lang="en-US" sz="2300" kern="120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82620,0 </a:t>
          </a:r>
          <a:r>
            <a:rPr lang="ru-RU" sz="2300" kern="1200" dirty="0" err="1"/>
            <a:t>мын.тенге</a:t>
          </a:r>
          <a:endParaRPr lang="ru-RU" sz="2300" kern="1200" dirty="0"/>
        </a:p>
      </dsp:txBody>
      <dsp:txXfrm>
        <a:off x="260921" y="1208087"/>
        <a:ext cx="2135175" cy="1299554"/>
      </dsp:txXfrm>
    </dsp:sp>
    <dsp:sp modelId="{7A7068E3-381C-45E7-9CF4-24781F783586}">
      <dsp:nvSpPr>
        <dsp:cNvPr id="0" name=""/>
        <dsp:cNvSpPr/>
      </dsp:nvSpPr>
      <dsp:spPr>
        <a:xfrm>
          <a:off x="2649165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 18374,7 </a:t>
          </a:r>
          <a:r>
            <a:rPr lang="ru-RU" sz="2300" kern="1200" dirty="0" err="1">
              <a:solidFill>
                <a:schemeClr val="tx2">
                  <a:lumMod val="75000"/>
                </a:schemeClr>
              </a:solidFill>
            </a:rPr>
            <a:t>мын</a:t>
          </a:r>
          <a:r>
            <a:rPr lang="ru-RU" sz="2300" kern="1200" dirty="0">
              <a:solidFill>
                <a:schemeClr val="tx2">
                  <a:lumMod val="75000"/>
                </a:schemeClr>
              </a:solidFill>
            </a:rPr>
            <a:t> тенге </a:t>
          </a:r>
        </a:p>
      </dsp:txBody>
      <dsp:txXfrm>
        <a:off x="2719468" y="1150422"/>
        <a:ext cx="2135175" cy="1299554"/>
      </dsp:txXfrm>
    </dsp:sp>
    <dsp:sp modelId="{B7948204-05CF-42AA-92E0-7EBFE3E37489}">
      <dsp:nvSpPr>
        <dsp:cNvPr id="0" name=""/>
        <dsp:cNvSpPr/>
      </dsp:nvSpPr>
      <dsp:spPr>
        <a:xfrm>
          <a:off x="5058464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300" kern="1200" dirty="0"/>
            <a:t>Шығындар</a:t>
          </a:r>
          <a:endParaRPr lang="ru-RU" sz="2300" kern="1200" dirty="0"/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 77391,6 </a:t>
          </a:r>
          <a:r>
            <a:rPr lang="ru-RU" sz="2300" kern="1200" dirty="0" err="1"/>
            <a:t>мын</a:t>
          </a:r>
          <a:r>
            <a:rPr lang="ru-RU" sz="2300" kern="1200" dirty="0"/>
            <a:t> тенге</a:t>
          </a:r>
        </a:p>
      </dsp:txBody>
      <dsp:txXfrm>
        <a:off x="5128767" y="1150422"/>
        <a:ext cx="2135175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51362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100" kern="1200" dirty="0"/>
            <a:t>Түсім</a:t>
          </a:r>
          <a:endParaRPr lang="en-US" sz="210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90810,8 </a:t>
          </a:r>
          <a:r>
            <a:rPr lang="ru-RU" sz="2100" kern="1200" dirty="0" err="1"/>
            <a:t>мын</a:t>
          </a:r>
          <a:r>
            <a:rPr lang="ru-RU" sz="2100" kern="1200" dirty="0"/>
            <a:t> тенге</a:t>
          </a:r>
        </a:p>
      </dsp:txBody>
      <dsp:txXfrm>
        <a:off x="324106" y="1193513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721902" y="1117624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төлем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          22688,2 </a:t>
          </a:r>
          <a:r>
            <a:rPr lang="ru-RU" sz="2100" kern="1200" dirty="0" err="1">
              <a:solidFill>
                <a:schemeClr val="tx2">
                  <a:lumMod val="75000"/>
                </a:schemeClr>
              </a:solidFill>
            </a:rPr>
            <a:t>мын</a:t>
          </a:r>
          <a:r>
            <a:rPr lang="ru-RU" sz="2100" kern="1200" dirty="0">
              <a:solidFill>
                <a:schemeClr val="tx2">
                  <a:lumMod val="75000"/>
                </a:schemeClr>
              </a:solidFill>
            </a:rPr>
            <a:t> тенге</a:t>
          </a:r>
        </a:p>
      </dsp:txBody>
      <dsp:txXfrm>
        <a:off x="2794646" y="1190368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242182" y="124191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100" kern="1200" dirty="0"/>
            <a:t>Шығындар</a:t>
          </a:r>
          <a:endParaRPr lang="ru-RU" sz="210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85988,8 </a:t>
          </a:r>
          <a:r>
            <a:rPr lang="ru-RU" sz="2100" kern="1200" dirty="0" err="1"/>
            <a:t>мын</a:t>
          </a:r>
          <a:r>
            <a:rPr lang="ru-RU" sz="2100" kern="1200" dirty="0"/>
            <a:t> тенге</a:t>
          </a:r>
        </a:p>
      </dsp:txBody>
      <dsp:txXfrm>
        <a:off x="5314926" y="1314663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28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28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65951912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965291" y="188640"/>
            <a:ext cx="7221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err="1"/>
              <a:t>Златополье</a:t>
            </a:r>
            <a:r>
              <a:rPr lang="ru-RU" sz="2800" b="1" u="sng" dirty="0"/>
              <a:t> </a:t>
            </a:r>
            <a:r>
              <a:rPr lang="kk-KZ" sz="2800" b="1" u="sng"/>
              <a:t>округінің</a:t>
            </a:r>
            <a:r>
              <a:rPr lang="ru-RU" sz="2800" b="1" u="sng"/>
              <a:t> </a:t>
            </a:r>
            <a:r>
              <a:rPr lang="ru-RU" sz="2800" b="1" u="sng" dirty="0" err="1"/>
              <a:t>бюджетінің</a:t>
            </a:r>
            <a:r>
              <a:rPr lang="ru-RU" sz="2800" b="1" u="sng" dirty="0"/>
              <a:t> </a:t>
            </a:r>
            <a:r>
              <a:rPr lang="ru-RU" sz="2800" b="1" u="sng" dirty="0" err="1"/>
              <a:t>атқарылуы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мын.теңге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01.09.2026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01.09.2025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522533857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39552" y="692696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Аудан</a:t>
            </a:r>
            <a:r>
              <a:rPr lang="ru-RU" sz="2800" dirty="0"/>
              <a:t> </a:t>
            </a:r>
            <a:r>
              <a:rPr lang="ru-RU" sz="2800" dirty="0" err="1"/>
              <a:t>бюджетінің</a:t>
            </a:r>
            <a:r>
              <a:rPr lang="ru-RU" sz="2800" dirty="0"/>
              <a:t> </a:t>
            </a:r>
            <a:r>
              <a:rPr lang="ru-RU" sz="2800" dirty="0" err="1"/>
              <a:t>түсімдері</a:t>
            </a:r>
            <a:r>
              <a:rPr lang="ru-RU" sz="2800" dirty="0"/>
              <a:t> </a:t>
            </a:r>
            <a:r>
              <a:rPr lang="ru-RU" sz="2800" b="1" dirty="0"/>
              <a:t>90810,8 </a:t>
            </a:r>
            <a:r>
              <a:rPr lang="ru-RU" sz="2800" b="1" dirty="0" err="1"/>
              <a:t>мын</a:t>
            </a:r>
            <a:r>
              <a:rPr lang="ru-RU" sz="2800" b="1" dirty="0"/>
              <a:t>. </a:t>
            </a:r>
            <a:r>
              <a:rPr lang="ru-RU" sz="2800" dirty="0" err="1"/>
              <a:t>теңге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Кірістер</a:t>
            </a:r>
            <a:r>
              <a:rPr lang="ru-RU" dirty="0"/>
              <a:t> 90810,8 </a:t>
            </a:r>
            <a:r>
              <a:rPr lang="ru-RU" b="1" dirty="0" err="1"/>
              <a:t>мын</a:t>
            </a:r>
            <a:r>
              <a:rPr lang="ru-RU" b="1" dirty="0"/>
              <a:t>. </a:t>
            </a:r>
            <a:r>
              <a:rPr lang="ru-RU" dirty="0" err="1"/>
              <a:t>теңге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dirty="0" err="1"/>
              <a:t>Бюджеттік</a:t>
            </a:r>
            <a:r>
              <a:rPr lang="ru-RU" dirty="0"/>
              <a:t> </a:t>
            </a:r>
            <a:r>
              <a:rPr lang="ru-RU" dirty="0" err="1"/>
              <a:t>кредиттерді</a:t>
            </a:r>
            <a:r>
              <a:rPr lang="ru-RU" dirty="0"/>
              <a:t> </a:t>
            </a:r>
            <a:r>
              <a:rPr lang="ru-RU" dirty="0" err="1"/>
              <a:t>өтеу</a:t>
            </a:r>
            <a:endParaRPr lang="ru-RU" dirty="0"/>
          </a:p>
          <a:p>
            <a:pPr algn="ctr"/>
            <a:r>
              <a:rPr lang="ru-RU" b="1" dirty="0"/>
              <a:t>0,0</a:t>
            </a:r>
            <a:r>
              <a:rPr lang="ru-RU" dirty="0"/>
              <a:t>теңге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активтерін</a:t>
            </a:r>
            <a:r>
              <a:rPr lang="ru-RU" dirty="0"/>
              <a:t> </a:t>
            </a:r>
            <a:r>
              <a:rPr lang="ru-RU" dirty="0" err="1"/>
              <a:t>сатудан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0,0</a:t>
            </a:r>
            <a:r>
              <a:rPr lang="ru-RU" b="1" dirty="0"/>
              <a:t>. </a:t>
            </a:r>
            <a:r>
              <a:rPr lang="ru-RU" dirty="0" err="1"/>
              <a:t>теңге</a:t>
            </a:r>
            <a:r>
              <a:rPr lang="ru-RU" dirty="0"/>
              <a:t> </a:t>
            </a:r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Негізгі</a:t>
            </a:r>
            <a:r>
              <a:rPr lang="ru-RU" sz="1400" i="1" dirty="0"/>
              <a:t> </a:t>
            </a:r>
            <a:r>
              <a:rPr lang="ru-RU" sz="1400" i="1" dirty="0" err="1"/>
              <a:t>капиталды</a:t>
            </a:r>
            <a:r>
              <a:rPr lang="ru-RU" sz="1400" i="1" dirty="0"/>
              <a:t> </a:t>
            </a:r>
            <a:r>
              <a:rPr lang="ru-RU" sz="1400" i="1" dirty="0" err="1"/>
              <a:t>сатудан</a:t>
            </a:r>
            <a:r>
              <a:rPr lang="ru-RU" sz="1400" i="1" dirty="0"/>
              <a:t> </a:t>
            </a:r>
            <a:r>
              <a:rPr lang="ru-RU" sz="1400" i="1" dirty="0" err="1"/>
              <a:t>түсетін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r>
              <a:rPr lang="en-US" sz="1400" i="1" dirty="0"/>
              <a:t> </a:t>
            </a:r>
            <a:r>
              <a:rPr lang="ru-RU" sz="1400" b="1" i="1" dirty="0"/>
              <a:t>0,0</a:t>
            </a:r>
            <a:r>
              <a:rPr lang="ru-RU" sz="1400" i="1" dirty="0"/>
              <a:t>. </a:t>
            </a:r>
            <a:r>
              <a:rPr lang="ru-RU" sz="1400" i="1" dirty="0" err="1"/>
              <a:t>теңге</a:t>
            </a:r>
            <a:r>
              <a:rPr lang="ru-RU" sz="1400" i="1" dirty="0"/>
              <a:t>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 </a:t>
            </a:r>
            <a:r>
              <a:rPr lang="ru-RU" sz="1400" i="1" dirty="0"/>
              <a:t> </a:t>
            </a:r>
            <a:r>
              <a:rPr lang="ru-RU" sz="1400" i="1" dirty="0" err="1"/>
              <a:t>Салықтық</a:t>
            </a:r>
            <a:r>
              <a:rPr lang="ru-RU" sz="1400" i="1" dirty="0"/>
              <a:t> </a:t>
            </a:r>
            <a:r>
              <a:rPr lang="ru-RU" sz="1400" i="1" dirty="0" err="1"/>
              <a:t>емес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endParaRPr lang="ru-RU" sz="1400" i="1" dirty="0"/>
          </a:p>
          <a:p>
            <a:r>
              <a:rPr lang="ru-RU" sz="1400" b="1" i="1" dirty="0"/>
              <a:t>0. </a:t>
            </a:r>
            <a:r>
              <a:rPr lang="ru-RU" sz="1400" i="1" dirty="0" err="1"/>
              <a:t>теңге</a:t>
            </a:r>
            <a:r>
              <a:rPr lang="ru-RU" sz="1400" i="1" dirty="0"/>
              <a:t>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Салық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r>
              <a:rPr lang="en-US" sz="1400" i="1" dirty="0"/>
              <a:t> </a:t>
            </a:r>
            <a:endParaRPr lang="ru-RU" sz="1400" i="1" dirty="0"/>
          </a:p>
          <a:p>
            <a:r>
              <a:rPr lang="ru-RU" sz="1400" b="1" i="1" dirty="0"/>
              <a:t>22688,2 </a:t>
            </a:r>
            <a:r>
              <a:rPr lang="ru-RU" sz="1400" b="1" i="1" dirty="0" err="1"/>
              <a:t>мын.</a:t>
            </a:r>
            <a:r>
              <a:rPr lang="ru-RU" sz="1400" i="1" dirty="0" err="1"/>
              <a:t>теңге</a:t>
            </a:r>
            <a:r>
              <a:rPr lang="ru-RU" sz="1400" i="1" dirty="0"/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2440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/>
              <a:t> </a:t>
            </a:r>
            <a:r>
              <a:rPr lang="ru-RU" sz="1400" i="1" dirty="0" err="1"/>
              <a:t>Трансферттер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endParaRPr lang="ru-RU" sz="1400" i="1" dirty="0"/>
          </a:p>
          <a:p>
            <a:r>
              <a:rPr lang="ru-RU" sz="1400" b="1" i="1" dirty="0"/>
              <a:t>68108,6 </a:t>
            </a:r>
            <a:r>
              <a:rPr lang="ru-RU" sz="1400" b="1" i="1" dirty="0" err="1"/>
              <a:t>мын</a:t>
            </a:r>
            <a:r>
              <a:rPr lang="ru-RU" sz="1400" i="1" dirty="0"/>
              <a:t>. </a:t>
            </a:r>
            <a:r>
              <a:rPr lang="ru-RU" sz="1400" i="1" dirty="0" err="1"/>
              <a:t>теңге</a:t>
            </a:r>
            <a:r>
              <a:rPr lang="ru-RU" sz="1400" i="1" dirty="0"/>
              <a:t>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596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/>
              <a:t>2026 </a:t>
            </a:r>
            <a:r>
              <a:rPr lang="ru-RU" b="1" u="sng" dirty="0" err="1"/>
              <a:t>жылғы</a:t>
            </a:r>
            <a:r>
              <a:rPr lang="ru-RU" b="1" u="sng" dirty="0"/>
              <a:t> 1.09 </a:t>
            </a:r>
            <a:r>
              <a:rPr lang="ru-RU" b="1" u="sng" dirty="0" err="1"/>
              <a:t>жағдай</a:t>
            </a:r>
            <a:r>
              <a:rPr lang="ru-RU" b="1" u="sng" dirty="0"/>
              <a:t> </a:t>
            </a:r>
            <a:r>
              <a:rPr lang="ru-RU" b="1" u="sng" dirty="0" err="1"/>
              <a:t>бойынша</a:t>
            </a:r>
            <a:r>
              <a:rPr lang="ru-RU" b="1" u="sng" dirty="0"/>
              <a:t> </a:t>
            </a:r>
            <a:r>
              <a:rPr lang="ru-RU" b="1" u="sng" dirty="0" err="1"/>
              <a:t>аудан</a:t>
            </a:r>
            <a:r>
              <a:rPr lang="ru-RU" b="1" u="sng" dirty="0"/>
              <a:t> </a:t>
            </a:r>
            <a:r>
              <a:rPr lang="ru-RU" b="1" u="sng" dirty="0" err="1"/>
              <a:t>бюджетінің</a:t>
            </a:r>
            <a:r>
              <a:rPr lang="ru-RU" b="1" u="sng" dirty="0"/>
              <a:t> </a:t>
            </a:r>
            <a:r>
              <a:rPr lang="ru-RU" b="1" u="sng" dirty="0" err="1"/>
              <a:t>түсімдері</a:t>
            </a:r>
            <a:r>
              <a:rPr lang="ru-RU" b="1" u="sng" dirty="0"/>
              <a:t> </a:t>
            </a:r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err="1"/>
              <a:t>Қарыздардың</a:t>
            </a:r>
            <a:r>
              <a:rPr lang="ru-RU" b="1" dirty="0"/>
              <a:t> </a:t>
            </a:r>
            <a:r>
              <a:rPr lang="ru-RU" b="1" dirty="0" err="1"/>
              <a:t>түсуі</a:t>
            </a:r>
            <a:r>
              <a:rPr lang="ru-RU" b="1" dirty="0"/>
              <a:t> 0,0 </a:t>
            </a:r>
            <a:r>
              <a:rPr lang="ru-RU" dirty="0" err="1"/>
              <a:t>теңге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31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1736</TotalTime>
  <Words>105</Words>
  <Application>Microsoft Office PowerPoint</Application>
  <PresentationFormat>Экран (4:3)</PresentationFormat>
  <Paragraphs>28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206</cp:revision>
  <cp:lastPrinted>2022-01-06T04:08:56Z</cp:lastPrinted>
  <dcterms:created xsi:type="dcterms:W3CDTF">2017-09-08T10:51:51Z</dcterms:created>
  <dcterms:modified xsi:type="dcterms:W3CDTF">2026-09-07T04:56:47Z</dcterms:modified>
</cp:coreProperties>
</file>