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8" r:id="rId4"/>
    <p:sldId id="261" r:id="rId5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5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293096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kk-KZ" alt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Павлодар қаласының кәсіпкерлік және ауыл шаруашылық бөлімі</a:t>
            </a:r>
            <a:r>
              <a:rPr lang="ru-RU" alt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»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alt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мекемесінің</a:t>
            </a:r>
            <a:r>
              <a:rPr lang="ru-RU" alt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2026 - 2028 </a:t>
            </a:r>
            <a:r>
              <a:rPr lang="ru-RU" altLang="ru-RU" sz="1600" b="1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alt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alt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Азаматтық</a:t>
            </a:r>
            <a:r>
              <a:rPr lang="ru-RU" alt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бюджеті</a:t>
            </a:r>
            <a:endParaRPr lang="ru-RU" altLang="ru-RU" sz="1600" b="1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1600" b="1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Султанали\2020\Слайд\Фотоматериалы для слайдов\Без названия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56910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79512" y="4022030"/>
            <a:ext cx="4176464" cy="65980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88024" y="4022030"/>
            <a:ext cx="4176464" cy="65980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517994" y="4001014"/>
            <a:ext cx="108012" cy="108012"/>
          </a:xfrm>
          <a:prstGeom prst="ellipse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949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916832"/>
            <a:ext cx="86409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Құрметті сайтқа кірушілер!</a:t>
            </a:r>
            <a:endParaRPr lang="ru-RU" sz="1400" b="1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kk-KZ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16355A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      Сіздердің назарларыңызға </a:t>
            </a:r>
            <a:r>
              <a:rPr lang="ru-RU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Павлодар қаласының кәсіпкерлік және ауыл шаруашылық бөлімі</a:t>
            </a:r>
            <a:r>
              <a:rPr lang="ru-RU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мекемесінің</a:t>
            </a:r>
            <a:r>
              <a:rPr lang="ru-RU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2026-2028 </a:t>
            </a:r>
            <a:r>
              <a:rPr lang="ru-RU" altLang="ru-RU" sz="14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14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ұсынылады</a:t>
            </a:r>
            <a:r>
              <a:rPr lang="ru-RU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4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altLang="ru-RU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беріледі</a:t>
            </a:r>
            <a:r>
              <a:rPr lang="kk-KZ" sz="14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rgbClr val="16355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107504" y="108012"/>
            <a:ext cx="8136904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429000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Бөлімнің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мәслихатының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29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маусымдағы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331/43 "Павлодар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мәслихатының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желтоқсандағы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288/35 "2026-2028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туралы"шешіміне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шешімімен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kk-KZ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endParaRPr lang="en-US" sz="1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581128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 бағдарламалар бөлім басшысының 2026 жылғы  30 маусымд</a:t>
            </a:r>
            <a:r>
              <a:rPr lang="ru-RU" sz="1400" b="1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400" b="1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1400" b="1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  <a:p>
            <a:pPr algn="ctr"/>
            <a:r>
              <a:rPr lang="kk-KZ" sz="1400" b="1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бұйрығымен бекітілген</a:t>
            </a:r>
          </a:p>
          <a:p>
            <a:pPr algn="ctr"/>
            <a:endParaRPr lang="kk-KZ" sz="14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3212976"/>
            <a:ext cx="8496945" cy="45719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63688" y="4399914"/>
            <a:ext cx="5616624" cy="45719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71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5" y="132475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156259" y="376330"/>
            <a:ext cx="8136904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454.001.000. </a:t>
            </a:r>
            <a:r>
              <a:rPr lang="kk-KZ" sz="1600" b="1" dirty="0">
                <a:latin typeface="Arial" panose="020B0604020202020204" pitchFamily="34" charset="0"/>
                <a:cs typeface="Arial" panose="020B0604020202020204" pitchFamily="34" charset="0"/>
              </a:rPr>
              <a:t>«Жергілікті деңгейде кәсіпкерлік және ауыл шаруашылық саласында мемлекет саясатын жүзеге асыру  қызметтері» 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688462"/>
              </p:ext>
            </p:extLst>
          </p:nvPr>
        </p:nvGraphicFramePr>
        <p:xfrm>
          <a:off x="192196" y="1565413"/>
          <a:ext cx="8772292" cy="12875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6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9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55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3439">
                <a:tc gridSpan="4">
                  <a:txBody>
                    <a:bodyPr/>
                    <a:lstStyle/>
                    <a:p>
                      <a:pPr algn="ctr"/>
                      <a:r>
                        <a:rPr lang="kk-KZ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Бюджеттік бағдарлама бойынша шығындар, барлығы </a:t>
                      </a:r>
                      <a:endParaRPr lang="ru-RU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Бюджеттік бағдарлама бойынша шығындар</a:t>
                      </a:r>
                      <a:endParaRPr lang="ru-RU" sz="1200" b="1" kern="15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2028</a:t>
                      </a:r>
                      <a:r>
                        <a:rPr lang="ru-RU" sz="1200" b="1" baseline="0" dirty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3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454.001.015 </a:t>
                      </a:r>
                      <a:r>
                        <a:rPr lang="ru-RU" sz="1200" b="1" kern="12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1200" b="1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sz="1200" b="1" kern="120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шотынан</a:t>
                      </a:r>
                      <a:endParaRPr lang="ru-RU" sz="1200" b="1" kern="15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122 036,0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90 623,0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91 333,0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296382"/>
              </p:ext>
            </p:extLst>
          </p:nvPr>
        </p:nvGraphicFramePr>
        <p:xfrm>
          <a:off x="201400" y="3244537"/>
          <a:ext cx="8763088" cy="1701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8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6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91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7960">
                <a:tc gridSpan="4">
                  <a:txBody>
                    <a:bodyPr/>
                    <a:lstStyle/>
                    <a:p>
                      <a:pPr algn="ctr"/>
                      <a:r>
                        <a:rPr lang="kk-KZ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Тікелей нәтиже көрсеткіштері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1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kk-KZ" sz="1200" b="1" kern="1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b="1" kern="1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Ауыл шаруашылық техникасын тіркеу, қайта тіркеу, тіркелген нөмір белгісін беру</a:t>
                      </a:r>
                      <a:endParaRPr lang="ru-RU" sz="1200" b="1" kern="1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660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665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700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қаласында кіші және орта кәсіпкерлерге арналған іс-шаралар</a:t>
                      </a:r>
                      <a:endParaRPr lang="ru-RU" sz="1200" b="1" kern="15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260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270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0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ҚР қалалары бойынша ай сайынғы бағалар есебі</a:t>
                      </a:r>
                      <a:endParaRPr lang="ru-RU" sz="1200" b="1" kern="15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55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55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55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56259" y="5163767"/>
            <a:ext cx="89180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 err="1">
                <a:solidFill>
                  <a:schemeClr val="tx2"/>
                </a:solidFill>
              </a:rPr>
              <a:t>Бюджеттік</a:t>
            </a:r>
            <a:r>
              <a:rPr lang="ru-RU" sz="1050" b="1" dirty="0">
                <a:solidFill>
                  <a:schemeClr val="tx2"/>
                </a:solidFill>
              </a:rPr>
              <a:t>  </a:t>
            </a:r>
            <a:r>
              <a:rPr lang="ru-RU" sz="1050" b="1" dirty="0" err="1">
                <a:solidFill>
                  <a:schemeClr val="tx2"/>
                </a:solidFill>
              </a:rPr>
              <a:t>кіші</a:t>
            </a:r>
            <a:r>
              <a:rPr lang="ru-RU" sz="1050" b="1" dirty="0">
                <a:solidFill>
                  <a:schemeClr val="tx2"/>
                </a:solidFill>
              </a:rPr>
              <a:t> </a:t>
            </a:r>
            <a:r>
              <a:rPr lang="ru-RU" sz="1050" b="1" dirty="0" err="1">
                <a:solidFill>
                  <a:schemeClr val="tx2"/>
                </a:solidFill>
              </a:rPr>
              <a:t>бағдарламаның</a:t>
            </a:r>
            <a:r>
              <a:rPr lang="ru-RU" sz="1050" b="1" dirty="0">
                <a:solidFill>
                  <a:schemeClr val="tx2"/>
                </a:solidFill>
              </a:rPr>
              <a:t> </a:t>
            </a:r>
            <a:r>
              <a:rPr lang="ru-RU" sz="1050" b="1" dirty="0" err="1">
                <a:solidFill>
                  <a:schemeClr val="tx2"/>
                </a:solidFill>
              </a:rPr>
              <a:t>сипаттамасы</a:t>
            </a:r>
            <a:r>
              <a:rPr lang="ru-RU" sz="1050" b="1" dirty="0">
                <a:solidFill>
                  <a:schemeClr val="tx2"/>
                </a:solidFill>
              </a:rPr>
              <a:t>  (</a:t>
            </a:r>
            <a:r>
              <a:rPr lang="ru-RU" sz="1050" b="1" dirty="0" err="1">
                <a:solidFill>
                  <a:schemeClr val="tx2"/>
                </a:solidFill>
              </a:rPr>
              <a:t>негіздемесі</a:t>
            </a:r>
            <a:r>
              <a:rPr lang="ru-RU" sz="105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r>
              <a:rPr lang="ru-RU" sz="10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Осы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шығындар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бекітілген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штаттық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кестеге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қаланың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үй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инспекциясы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бөлімінің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аппараты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қызметін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қамтамасыз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етуге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бағытталған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онда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ақы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төлеу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қорын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төлеуге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кеңсе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тауарларымен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қорлармен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қамтамасыз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етуге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байланыс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көлік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қызметтеріне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ақпараттық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бағдарламаларды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қостауға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құралдарды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ұстауға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жөндеуге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жүктелген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функцияларды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тиімді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орындауға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қол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жеткізуге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шығындар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көзделген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sz="14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054231" y="1277041"/>
            <a:ext cx="10081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298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803" y="517486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164472" y="625498"/>
            <a:ext cx="8136904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454.007.000. </a:t>
            </a:r>
            <a:r>
              <a:rPr lang="kk-KZ" sz="1600" b="1" dirty="0">
                <a:latin typeface="Arial" panose="020B0604020202020204" pitchFamily="34" charset="0"/>
                <a:cs typeface="Arial" panose="020B0604020202020204" pitchFamily="34" charset="0"/>
              </a:rPr>
              <a:t>«Мемлекеттік мекеменің күрделі шығындары» 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593553"/>
              </p:ext>
            </p:extLst>
          </p:nvPr>
        </p:nvGraphicFramePr>
        <p:xfrm>
          <a:off x="257293" y="1912268"/>
          <a:ext cx="8664425" cy="1714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85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2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9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 gridSpan="4">
                  <a:txBody>
                    <a:bodyPr/>
                    <a:lstStyle/>
                    <a:p>
                      <a:pPr algn="ctr"/>
                      <a:r>
                        <a:rPr lang="kk-KZ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Бюджеттік бағдарлама бойынша шығындар, барлығы </a:t>
                      </a:r>
                      <a:endParaRPr lang="ru-RU" sz="14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120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Бюджеттік бағдарлама бойынша шығындар</a:t>
                      </a:r>
                      <a:endParaRPr lang="ru-RU" sz="1200" b="1" kern="15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2027</a:t>
                      </a:r>
                      <a:r>
                        <a:rPr lang="ru-RU" sz="1200" b="1" baseline="0" dirty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3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454.007.000  </a:t>
                      </a:r>
                      <a:r>
                        <a:rPr lang="ru-RU" sz="1200" b="1" kern="150" dirty="0" err="1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200" b="1" kern="15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мекеменің</a:t>
                      </a:r>
                      <a:r>
                        <a:rPr lang="ru-RU" sz="1200" b="1" kern="15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күрделі</a:t>
                      </a:r>
                      <a:r>
                        <a:rPr lang="ru-RU" sz="1200" b="1" kern="150" dirty="0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>
                          <a:solidFill>
                            <a:schemeClr val="tx2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шығындары</a:t>
                      </a:r>
                      <a:endParaRPr lang="ru-RU" sz="1200" b="1" kern="150" dirty="0">
                        <a:solidFill>
                          <a:schemeClr val="tx2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baseline="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1 975,0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93978" y="5157192"/>
            <a:ext cx="891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914804" y="1635269"/>
            <a:ext cx="10069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1991" y="4011238"/>
            <a:ext cx="86497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бағдарламаның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сипаттамасы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негіздемесі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Осы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шығындар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бөлім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жұмысының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сапасын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арттыруды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қамтамасыз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ету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материалдық-техникалық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базаны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нығайтуға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сатып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планшет,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жиналмалы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үстелдер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55575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318</Words>
  <Application>Microsoft Office PowerPoint</Application>
  <PresentationFormat>Экран (4:3)</PresentationFormat>
  <Paragraphs>50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Sultanali</dc:creator>
  <cp:lastModifiedBy>User</cp:lastModifiedBy>
  <cp:revision>201</cp:revision>
  <cp:lastPrinted>2023-01-19T06:12:26Z</cp:lastPrinted>
  <dcterms:created xsi:type="dcterms:W3CDTF">2020-12-30T04:43:07Z</dcterms:created>
  <dcterms:modified xsi:type="dcterms:W3CDTF">2026-08-07T06:26:25Z</dcterms:modified>
</cp:coreProperties>
</file>