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0" r:id="rId4"/>
    <p:sldId id="266" r:id="rId5"/>
    <p:sldId id="261" r:id="rId6"/>
    <p:sldId id="268" r:id="rId7"/>
    <p:sldId id="269" r:id="rId8"/>
    <p:sldId id="270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77EB5-1A71-4EB7-A187-EBDCE413C756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B0270-FEB6-47DE-AB7C-632D32CFB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829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B0270-FEB6-47DE-AB7C-632D32CFB57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732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B0270-FEB6-47DE-AB7C-632D32CFB57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449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B0270-FEB6-47DE-AB7C-632D32CFB57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34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B0270-FEB6-47DE-AB7C-632D32CFB57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612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B0270-FEB6-47DE-AB7C-632D32CFB57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992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BB0270-FEB6-47DE-AB7C-632D32CFB57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982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9" y="4087563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5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6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4" y="3429001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1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1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4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1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984F3E5-8E99-4F7D-B261-19B5F082689E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A2E4437-92D4-4442-87F5-99703161EF7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7772400" cy="1780108"/>
          </a:xfrm>
        </p:spPr>
        <p:txBody>
          <a:bodyPr>
            <a:noAutofit/>
          </a:bodyPr>
          <a:lstStyle/>
          <a:p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412776"/>
            <a:ext cx="6400800" cy="1142082"/>
          </a:xfrm>
        </p:spPr>
        <p:txBody>
          <a:bodyPr>
            <a:noAutofit/>
          </a:bodyPr>
          <a:lstStyle/>
          <a:p>
            <a:r>
              <a:rPr lang="ru-RU" sz="4800" i="1" dirty="0">
                <a:latin typeface="Times New Roman" pitchFamily="18" charset="0"/>
                <a:cs typeface="Times New Roman" pitchFamily="18" charset="0"/>
              </a:rPr>
              <a:t>Гражданский бюджет</a:t>
            </a:r>
            <a:endParaRPr lang="en-US" sz="48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800" dirty="0">
                <a:latin typeface="Times New Roman" pitchFamily="18" charset="0"/>
                <a:cs typeface="Times New Roman" pitchFamily="18" charset="0"/>
              </a:rPr>
              <a:t>ГУ Аппарат акима города Павлодара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202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годы</a:t>
            </a:r>
            <a:endParaRPr lang="ru-RU" sz="5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80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9" y="2492896"/>
            <a:ext cx="7920880" cy="352839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rgbClr val="00B0F0"/>
                </a:solidFill>
                <a:latin typeface="+mj-lt"/>
              </a:rPr>
              <a:t>Б</a:t>
            </a:r>
            <a:r>
              <a:rPr lang="ru-RU" sz="2800" dirty="0">
                <a:solidFill>
                  <a:srgbClr val="00B0F0"/>
                </a:solidFill>
                <a:latin typeface="+mj-lt"/>
                <a:cs typeface="Times New Roman" pitchFamily="18" charset="0"/>
              </a:rPr>
              <a:t>юджет ГУ «Аппарат акима города Павлодара» утвержден решением сессии </a:t>
            </a:r>
            <a:r>
              <a:rPr lang="ru-RU" sz="2800" dirty="0">
                <a:solidFill>
                  <a:srgbClr val="00B0F0"/>
                </a:solidFill>
                <a:latin typeface="+mj-lt"/>
              </a:rPr>
              <a:t>Павлодарского городского </a:t>
            </a:r>
            <a:r>
              <a:rPr lang="ru-RU" sz="2800" dirty="0">
                <a:solidFill>
                  <a:schemeClr val="accent1"/>
                </a:solidFill>
                <a:latin typeface="+mj-lt"/>
              </a:rPr>
              <a:t>маслихата </a:t>
            </a:r>
            <a:r>
              <a:rPr lang="kk-KZ" sz="28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от </a:t>
            </a:r>
            <a:r>
              <a:rPr lang="en-US" sz="2800" dirty="0">
                <a:solidFill>
                  <a:srgbClr val="00B0F0"/>
                </a:solidFill>
                <a:effectLst/>
                <a:latin typeface="+mj-lt"/>
                <a:ea typeface="Times New Roman" panose="02020603050405020304" pitchFamily="18" charset="0"/>
              </a:rPr>
              <a:t>22 </a:t>
            </a:r>
            <a:r>
              <a:rPr lang="ru-RU" sz="2800" dirty="0">
                <a:solidFill>
                  <a:srgbClr val="00B0F0"/>
                </a:solidFill>
                <a:effectLst/>
                <a:latin typeface="+mj-lt"/>
                <a:ea typeface="Times New Roman" panose="02020603050405020304" pitchFamily="18" charset="0"/>
              </a:rPr>
              <a:t>октября </a:t>
            </a:r>
            <a:r>
              <a:rPr lang="kk-KZ" sz="2800" dirty="0">
                <a:solidFill>
                  <a:srgbClr val="00B0F0"/>
                </a:solidFill>
                <a:effectLst/>
                <a:latin typeface="+mj-lt"/>
                <a:ea typeface="Times New Roman" panose="02020603050405020304" pitchFamily="18" charset="0"/>
              </a:rPr>
              <a:t>2025 года № 2</a:t>
            </a:r>
            <a:r>
              <a:rPr lang="en-US" sz="2800" dirty="0">
                <a:solidFill>
                  <a:srgbClr val="00B0F0"/>
                </a:solidFill>
                <a:effectLst/>
                <a:latin typeface="+mj-lt"/>
                <a:ea typeface="Times New Roman" panose="02020603050405020304" pitchFamily="18" charset="0"/>
              </a:rPr>
              <a:t>65</a:t>
            </a:r>
            <a:r>
              <a:rPr lang="kk-KZ" sz="2800" dirty="0">
                <a:solidFill>
                  <a:srgbClr val="00B0F0"/>
                </a:solidFill>
                <a:effectLst/>
                <a:latin typeface="+mj-lt"/>
                <a:ea typeface="Times New Roman" panose="02020603050405020304" pitchFamily="18" charset="0"/>
              </a:rPr>
              <a:t>/</a:t>
            </a:r>
            <a:r>
              <a:rPr lang="en-US" sz="2800" dirty="0">
                <a:solidFill>
                  <a:srgbClr val="00B0F0"/>
                </a:solidFill>
                <a:effectLst/>
                <a:latin typeface="+mj-lt"/>
                <a:ea typeface="Times New Roman" panose="02020603050405020304" pitchFamily="18" charset="0"/>
              </a:rPr>
              <a:t>31</a:t>
            </a:r>
            <a:endParaRPr lang="kk-KZ" sz="2800" dirty="0">
              <a:solidFill>
                <a:schemeClr val="accent1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28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   «О внесении изменений в решение Павлодарского городского маслихата </a:t>
            </a:r>
            <a:r>
              <a:rPr lang="kk-KZ" sz="2800" dirty="0">
                <a:solidFill>
                  <a:srgbClr val="00B0F0"/>
                </a:solidFill>
                <a:effectLst/>
                <a:latin typeface="+mj-lt"/>
                <a:ea typeface="Times New Roman" panose="02020603050405020304" pitchFamily="18" charset="0"/>
              </a:rPr>
              <a:t>от 25 декабря 2024 года № 212/24 </a:t>
            </a:r>
            <a:r>
              <a:rPr lang="kk-KZ" sz="28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«О Павлодарском городском бюджете на</a:t>
            </a:r>
            <a:r>
              <a:rPr lang="en-US" sz="28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 </a:t>
            </a:r>
            <a:r>
              <a:rPr lang="kk-KZ" sz="28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2024-2026 годы»</a:t>
            </a:r>
            <a:endParaRPr lang="kk-KZ" sz="2800" dirty="0">
              <a:solidFill>
                <a:schemeClr val="accent1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kk-KZ" sz="2800" dirty="0">
                <a:solidFill>
                  <a:srgbClr val="00B0F0"/>
                </a:solidFill>
                <a:latin typeface="+mj-lt"/>
              </a:rPr>
              <a:t>Бюджетные программы утверждены приказом руководителя №</a:t>
            </a:r>
            <a:r>
              <a:rPr lang="ru-RU" sz="2800" dirty="0">
                <a:solidFill>
                  <a:srgbClr val="00B0F0"/>
                </a:solidFill>
                <a:latin typeface="+mj-lt"/>
              </a:rPr>
              <a:t>109 </a:t>
            </a:r>
            <a:r>
              <a:rPr lang="kk-KZ" sz="2800" dirty="0">
                <a:solidFill>
                  <a:srgbClr val="00B0F0"/>
                </a:solidFill>
                <a:latin typeface="+mj-lt"/>
              </a:rPr>
              <a:t>от </a:t>
            </a:r>
            <a:r>
              <a:rPr lang="en-US" sz="2800" dirty="0">
                <a:solidFill>
                  <a:srgbClr val="00B0F0"/>
                </a:solidFill>
                <a:latin typeface="+mj-lt"/>
              </a:rPr>
              <a:t>2</a:t>
            </a:r>
            <a:r>
              <a:rPr lang="ru-RU" sz="2800" dirty="0">
                <a:solidFill>
                  <a:srgbClr val="00B0F0"/>
                </a:solidFill>
                <a:latin typeface="+mj-lt"/>
              </a:rPr>
              <a:t>8 </a:t>
            </a:r>
            <a:r>
              <a:rPr lang="kk-KZ" sz="2800" dirty="0">
                <a:solidFill>
                  <a:srgbClr val="00B0F0"/>
                </a:solidFill>
                <a:latin typeface="+mj-lt"/>
              </a:rPr>
              <a:t>октября 2025 года</a:t>
            </a:r>
            <a:r>
              <a:rPr lang="ru-RU" sz="2800" dirty="0">
                <a:solidFill>
                  <a:srgbClr val="00B0F0"/>
                </a:solidFill>
                <a:latin typeface="+mj-lt"/>
              </a:rPr>
              <a:t>,</a:t>
            </a:r>
            <a:r>
              <a:rPr lang="kk-KZ" sz="2800" dirty="0">
                <a:solidFill>
                  <a:srgbClr val="00B0F0"/>
                </a:solidFill>
              </a:rPr>
              <a:t> изменены приказом руководителя </a:t>
            </a:r>
            <a:r>
              <a:rPr lang="kk-KZ" sz="2800" dirty="0">
                <a:solidFill>
                  <a:srgbClr val="00B0F0"/>
                </a:solidFill>
                <a:latin typeface="+mj-lt"/>
              </a:rPr>
              <a:t>№116 от 31 декабря 2024 года.</a:t>
            </a:r>
            <a:endParaRPr lang="ru-RU" sz="2800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3" y="836712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Уважаемые </a:t>
            </a:r>
            <a:br>
              <a:rPr lang="ru-RU" sz="3100" dirty="0"/>
            </a:br>
            <a:r>
              <a:rPr lang="ru-RU" sz="3100" dirty="0"/>
              <a:t>посетители официального сайта </a:t>
            </a:r>
            <a:br>
              <a:rPr lang="ru-RU" dirty="0"/>
            </a:b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предоставляем вашему вниманию утвержденный  гражданский бюджет  ГУ «Аппарат акима города Павлодара» на 202</a:t>
            </a: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годы.</a:t>
            </a:r>
            <a:br>
              <a:rPr lang="ru-RU" dirty="0">
                <a:solidFill>
                  <a:schemeClr val="tx2">
                    <a:lumMod val="75000"/>
                  </a:schemeClr>
                </a:solidFill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42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1588445"/>
              </p:ext>
            </p:extLst>
          </p:nvPr>
        </p:nvGraphicFramePr>
        <p:xfrm>
          <a:off x="575556" y="2420889"/>
          <a:ext cx="8039236" cy="1585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2476168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67928493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3133378473"/>
                    </a:ext>
                  </a:extLst>
                </a:gridCol>
              </a:tblGrid>
              <a:tr h="29988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2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бюджетной программе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583148,0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516 083</a:t>
                      </a: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527 757</a:t>
                      </a: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82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83002"/>
                  </a:ext>
                </a:extLst>
              </a:tr>
              <a:tr h="4177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Отчетные встречи акима города Павлодара перед населением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шт.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шт.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шт.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582704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6378" y="332656"/>
            <a:ext cx="8229600" cy="149034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+mn-lt"/>
              </a:rPr>
              <a:t>Расходы по бюджетной программе </a:t>
            </a:r>
            <a:br>
              <a:rPr lang="ru-RU" sz="2400" b="1" dirty="0">
                <a:solidFill>
                  <a:schemeClr val="tx1"/>
                </a:solidFill>
                <a:latin typeface="+mn-lt"/>
              </a:rPr>
            </a:br>
            <a:r>
              <a:rPr lang="ru-RU" sz="2400" b="1" dirty="0">
                <a:solidFill>
                  <a:schemeClr val="tx1"/>
                </a:solidFill>
                <a:latin typeface="+mn-lt"/>
              </a:rPr>
              <a:t> 001 «</a:t>
            </a:r>
            <a:r>
              <a:rPr lang="ru-RU" sz="2400" b="1" i="1" dirty="0">
                <a:solidFill>
                  <a:schemeClr val="tx1"/>
                </a:solidFill>
                <a:latin typeface="+mn-lt"/>
              </a:rPr>
              <a:t>Услуги по обеспечению деятельности акима района </a:t>
            </a:r>
            <a:br>
              <a:rPr lang="ru-RU" sz="2400" b="1" i="1" dirty="0">
                <a:solidFill>
                  <a:schemeClr val="tx1"/>
                </a:solidFill>
                <a:latin typeface="+mn-lt"/>
              </a:rPr>
            </a:br>
            <a:r>
              <a:rPr lang="ru-RU" sz="2400" b="1" i="1" dirty="0">
                <a:solidFill>
                  <a:schemeClr val="tx1"/>
                </a:solidFill>
                <a:latin typeface="+mn-lt"/>
              </a:rPr>
              <a:t>(города областного значения)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»  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6743" y="5192561"/>
            <a:ext cx="78488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 данной бюджетной программе расходы направлены на обеспечение деятельности аппарата города согласно утвержденной штатной численности, в которой предусмотрены расходы на выплату фонда оплаты труда, обеспечение канцелярскими товарами и запасами, услугами связи и транспорта, на сопровождение информационных программ, содержание и ремонт основных средств для достижения максимально эффективного выполнения возложенных на него функций. </a:t>
            </a:r>
            <a:endParaRPr lang="en-US" sz="1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302000"/>
              </p:ext>
            </p:extLst>
          </p:nvPr>
        </p:nvGraphicFramePr>
        <p:xfrm>
          <a:off x="575556" y="4006081"/>
          <a:ext cx="8039236" cy="5401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1210711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7016988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234996626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2059958268"/>
                    </a:ext>
                  </a:extLst>
                </a:gridCol>
              </a:tblGrid>
              <a:tr h="5401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государственных служащих, направленных на курсы повышения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квалификации и переподготовки кадров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шт.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шт.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шт.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465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90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504691"/>
              </p:ext>
            </p:extLst>
          </p:nvPr>
        </p:nvGraphicFramePr>
        <p:xfrm>
          <a:off x="644344" y="2414675"/>
          <a:ext cx="8039236" cy="1360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2476168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67928493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3133378473"/>
                    </a:ext>
                  </a:extLst>
                </a:gridCol>
              </a:tblGrid>
              <a:tr h="23468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бюджетной программе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22 307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,0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0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72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83002"/>
                  </a:ext>
                </a:extLst>
              </a:tr>
              <a:tr h="3091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 ПК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6582704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7244" y="155372"/>
            <a:ext cx="8229600" cy="1761459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+mn-lt"/>
              </a:rPr>
              <a:t>Расходы по бюджетной программе </a:t>
            </a:r>
            <a:br>
              <a:rPr lang="ru-RU" sz="2400" b="1" dirty="0">
                <a:solidFill>
                  <a:schemeClr val="tx1"/>
                </a:solidFill>
                <a:latin typeface="+mn-lt"/>
              </a:rPr>
            </a:br>
            <a:r>
              <a:rPr lang="ru-RU" sz="2400" b="1" dirty="0">
                <a:solidFill>
                  <a:schemeClr val="tx1"/>
                </a:solidFill>
                <a:latin typeface="+mn-lt"/>
              </a:rPr>
              <a:t> 003 «</a:t>
            </a:r>
            <a:r>
              <a:rPr lang="ru-RU" sz="2400" b="1" i="1" dirty="0">
                <a:solidFill>
                  <a:schemeClr val="tx1"/>
                </a:solidFill>
              </a:rPr>
              <a:t>Капитальные расходы государственного органа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»  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565" y="5157192"/>
            <a:ext cx="7848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По данной бюджетной программе расходы направлены на обеспечение сотрудников необходимыми техническими средствами для осуществления своих функций.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674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5277360"/>
              </p:ext>
            </p:extLst>
          </p:nvPr>
        </p:nvGraphicFramePr>
        <p:xfrm>
          <a:off x="611560" y="2605094"/>
          <a:ext cx="8039236" cy="17847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2476168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67928493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3133378473"/>
                    </a:ext>
                  </a:extLst>
                </a:gridCol>
              </a:tblGrid>
              <a:tr h="34189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3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7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бюджетной программе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230 736,0</a:t>
                      </a:r>
                      <a:endParaRPr lang="ru-RU" sz="12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240 146</a:t>
                      </a: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,0 </a:t>
                      </a:r>
                      <a:endParaRPr lang="ru-RU" sz="12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249 498</a:t>
                      </a:r>
                      <a:r>
                        <a:rPr lang="ru-RU" sz="1400" b="1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,0</a:t>
                      </a:r>
                      <a:endParaRPr lang="ru-RU" sz="12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9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83002"/>
                  </a:ext>
                </a:extLst>
              </a:tr>
              <a:tr h="4558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Численность призывников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5000 чел.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786582704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6378" y="548680"/>
            <a:ext cx="8229600" cy="100244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+mn-lt"/>
              </a:rPr>
              <a:t>Расходы по бюджетной программе </a:t>
            </a:r>
            <a:br>
              <a:rPr lang="ru-RU" sz="2400" b="1" dirty="0">
                <a:solidFill>
                  <a:schemeClr val="tx1"/>
                </a:solidFill>
                <a:latin typeface="+mn-lt"/>
              </a:rPr>
            </a:br>
            <a:r>
              <a:rPr lang="ru-RU" sz="2400" b="1" dirty="0">
                <a:solidFill>
                  <a:schemeClr val="tx1"/>
                </a:solidFill>
                <a:latin typeface="+mn-lt"/>
              </a:rPr>
              <a:t> 005 «</a:t>
            </a:r>
            <a:r>
              <a:rPr lang="ru-RU" sz="2400" b="1" i="1" dirty="0">
                <a:solidFill>
                  <a:schemeClr val="tx1"/>
                </a:solidFill>
                <a:latin typeface="+mn-lt"/>
              </a:rPr>
              <a:t>Мероприятия в рамках исполнения всеобщей воинской обязанности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»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6743" y="5157192"/>
            <a:ext cx="78488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данной бюджетной программе расходы направлены на обеспечение организации работы городского сборного пункта призывников к проведению призыва к воинской службе.</a:t>
            </a:r>
          </a:p>
        </p:txBody>
      </p:sp>
    </p:spTree>
    <p:extLst>
      <p:ext uri="{BB962C8B-B14F-4D97-AF65-F5344CB8AC3E}">
        <p14:creationId xmlns:p14="http://schemas.microsoft.com/office/powerpoint/2010/main" val="280210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5E8840F5-CD87-4238-85BA-274343C35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600098"/>
              </p:ext>
            </p:extLst>
          </p:nvPr>
        </p:nvGraphicFramePr>
        <p:xfrm>
          <a:off x="631589" y="3155681"/>
          <a:ext cx="8039236" cy="273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420844137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114973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235786980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2165947439"/>
                    </a:ext>
                  </a:extLst>
                </a:gridCol>
              </a:tblGrid>
              <a:tr h="2732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движимого и недвижимого имущества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услуга</a:t>
                      </a: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957255"/>
                  </a:ext>
                </a:extLst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06322"/>
              </p:ext>
            </p:extLst>
          </p:nvPr>
        </p:nvGraphicFramePr>
        <p:xfrm>
          <a:off x="647089" y="1986439"/>
          <a:ext cx="8039236" cy="1166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2476168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67928493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3133378473"/>
                    </a:ext>
                  </a:extLst>
                </a:gridCol>
              </a:tblGrid>
              <a:tr h="27449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6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2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бюджетной программе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35 397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09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83002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6378" y="476672"/>
            <a:ext cx="8229600" cy="121846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+mn-lt"/>
              </a:rPr>
              <a:t>Расходы по бюджетной программе </a:t>
            </a:r>
            <a:br>
              <a:rPr lang="ru-RU" sz="2400" b="1" dirty="0">
                <a:solidFill>
                  <a:schemeClr val="tx1"/>
                </a:solidFill>
                <a:latin typeface="+mn-lt"/>
              </a:rPr>
            </a:br>
            <a:r>
              <a:rPr lang="ru-RU" sz="2400" b="1" dirty="0">
                <a:solidFill>
                  <a:schemeClr val="tx1"/>
                </a:solidFill>
                <a:latin typeface="+mn-lt"/>
              </a:rPr>
              <a:t> 113 «</a:t>
            </a:r>
            <a:r>
              <a:rPr lang="kk-KZ" sz="2400" b="1" dirty="0">
                <a:solidFill>
                  <a:schemeClr val="tx1"/>
                </a:solidFill>
              </a:rPr>
              <a:t>Целевые текущие трансферты из местных бюджетов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»  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331" y="4889490"/>
            <a:ext cx="8039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kern="150" dirty="0">
                <a:effectLst/>
                <a:ea typeface="Times New Roman" panose="02020603050405020304" pitchFamily="18" charset="0"/>
              </a:rPr>
              <a:t>Оплата труда государственных служащих, приобретение товаров работ и услуг необходимых для сел 4-го уровня бюджета. Оплата труда по увеличенным коэффициентам, применяемых к базовому должностному окладу для исчисления должностных окладов гражданским служащим, работников организаций, содержащихся за счет средств государственного бюджета, работников казенных предприятий в т.ч. рабочим.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01193"/>
              </p:ext>
            </p:extLst>
          </p:nvPr>
        </p:nvGraphicFramePr>
        <p:xfrm>
          <a:off x="647089" y="3139854"/>
          <a:ext cx="8039236" cy="1579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420844137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114973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235786980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21659474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денежные выплаты </a:t>
                      </a:r>
                      <a:endParaRPr lang="ru-RU" sz="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957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779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967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78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82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88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449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5E8840F5-CD87-4238-85BA-274343C35171}"/>
              </a:ext>
            </a:extLst>
          </p:cNvPr>
          <p:cNvGraphicFramePr>
            <a:graphicFrameLocks noGrp="1"/>
          </p:cNvGraphicFramePr>
          <p:nvPr/>
        </p:nvGraphicFramePr>
        <p:xfrm>
          <a:off x="631589" y="3155681"/>
          <a:ext cx="8039236" cy="273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420844137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114973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235786980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2165947439"/>
                    </a:ext>
                  </a:extLst>
                </a:gridCol>
              </a:tblGrid>
              <a:tr h="2732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движимого и недвижимого имущества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услуга</a:t>
                      </a: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957255"/>
                  </a:ext>
                </a:extLst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420715"/>
              </p:ext>
            </p:extLst>
          </p:nvPr>
        </p:nvGraphicFramePr>
        <p:xfrm>
          <a:off x="647089" y="1986439"/>
          <a:ext cx="8039236" cy="1166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2476168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67928493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3133378473"/>
                    </a:ext>
                  </a:extLst>
                </a:gridCol>
              </a:tblGrid>
              <a:tr h="27449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6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2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бюджетной программе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58 600</a:t>
                      </a:r>
                      <a:r>
                        <a:rPr lang="en-US" sz="14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09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83002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6378" y="476672"/>
            <a:ext cx="8229600" cy="121846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+mn-lt"/>
              </a:rPr>
              <a:t>Расходы по бюджетной программе </a:t>
            </a:r>
            <a:br>
              <a:rPr lang="ru-RU" sz="2400" b="1" dirty="0">
                <a:solidFill>
                  <a:schemeClr val="tx1"/>
                </a:solidFill>
                <a:latin typeface="+mn-lt"/>
              </a:rPr>
            </a:br>
            <a:r>
              <a:rPr lang="ru-RU" sz="2400" b="1" dirty="0">
                <a:solidFill>
                  <a:schemeClr val="tx1"/>
                </a:solidFill>
                <a:latin typeface="+mn-lt"/>
              </a:rPr>
              <a:t> 1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03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 «</a:t>
            </a:r>
            <a:r>
              <a:rPr lang="ru-RU" sz="2400" b="1" dirty="0">
                <a:solidFill>
                  <a:schemeClr val="tx1"/>
                </a:solidFill>
              </a:rPr>
              <a:t>Трансферты другим уровням государственного управления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» 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331" y="4889490"/>
            <a:ext cx="8039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kern="150" dirty="0">
                <a:effectLst/>
                <a:ea typeface="Times New Roman" panose="02020603050405020304" pitchFamily="18" charset="0"/>
              </a:rPr>
              <a:t>Оплата труда государственных служащих, приобретение товаров работ и услуг необходимых для сел 4-го уровня бюджета. Оплата труда по увеличенным коэффициентам, применяемых к базовому должностному окладу для исчисления должностных окладов гражданским служащим, работников организаций, содержащихся за счет средств государственного бюджета, работников казенных предприятий в т.ч. рабочим.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7089" y="3139854"/>
          <a:ext cx="8039236" cy="1579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420844137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114973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235786980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21659474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денежные выплаты </a:t>
                      </a:r>
                      <a:endParaRPr lang="ru-RU" sz="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957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779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967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78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82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88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6814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5E8840F5-CD87-4238-85BA-274343C35171}"/>
              </a:ext>
            </a:extLst>
          </p:cNvPr>
          <p:cNvGraphicFramePr>
            <a:graphicFrameLocks noGrp="1"/>
          </p:cNvGraphicFramePr>
          <p:nvPr/>
        </p:nvGraphicFramePr>
        <p:xfrm>
          <a:off x="631589" y="3155681"/>
          <a:ext cx="8039236" cy="273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420844137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114973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235786980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2165947439"/>
                    </a:ext>
                  </a:extLst>
                </a:gridCol>
              </a:tblGrid>
              <a:tr h="2732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Оценка движимого и недвижимого имущества</a:t>
                      </a: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услуга</a:t>
                      </a: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957255"/>
                  </a:ext>
                </a:extLst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6082730"/>
              </p:ext>
            </p:extLst>
          </p:nvPr>
        </p:nvGraphicFramePr>
        <p:xfrm>
          <a:off x="647089" y="1986439"/>
          <a:ext cx="8039236" cy="1166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2476168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67928493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3133378473"/>
                    </a:ext>
                  </a:extLst>
                </a:gridCol>
              </a:tblGrid>
              <a:tr h="27449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Плановый период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6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2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Расходы по бюджетной программе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81684,0</a:t>
                      </a:r>
                      <a:endParaRPr lang="ru-RU" sz="1400" b="1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09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Показатели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прямого результата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83002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6378" y="476672"/>
            <a:ext cx="8229600" cy="1218464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tx1"/>
                </a:solidFill>
                <a:latin typeface="+mn-lt"/>
              </a:rPr>
              <a:t>Расходы по бюджетной программе </a:t>
            </a:r>
            <a:br>
              <a:rPr lang="ru-RU" sz="2400" b="1" dirty="0">
                <a:solidFill>
                  <a:schemeClr val="tx1"/>
                </a:solidFill>
                <a:latin typeface="+mn-lt"/>
              </a:rPr>
            </a:br>
            <a:r>
              <a:rPr lang="ru-RU" sz="2400" b="1" dirty="0">
                <a:solidFill>
                  <a:schemeClr val="tx1"/>
                </a:solidFill>
                <a:latin typeface="+mn-lt"/>
              </a:rPr>
              <a:t> 1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13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 «Целевые и текущие трансферты из местных бюджетов» 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331" y="4889490"/>
            <a:ext cx="8039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kern="150" dirty="0">
                <a:effectLst/>
                <a:ea typeface="Times New Roman" panose="02020603050405020304" pitchFamily="18" charset="0"/>
              </a:rPr>
              <a:t>Оплата труда государственных служащих, приобретение товаров работ и услуг необходимых для сел 4-го уровня бюджета. Оплата труда по увеличенным коэффициентам, применяемых к базовому должностному окладу для исчисления должностных окладов гражданским служащим, работников организаций, содержащихся за счет средств государственного бюджета, работников казенных предприятий в т.ч. рабочим.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47089" y="3139854"/>
          <a:ext cx="8039236" cy="1579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4557">
                  <a:extLst>
                    <a:ext uri="{9D8B030D-6E8A-4147-A177-3AD203B41FA5}">
                      <a16:colId xmlns:a16="http://schemas.microsoft.com/office/drawing/2014/main" val="420844137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114973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235786980"/>
                    </a:ext>
                  </a:extLst>
                </a:gridCol>
                <a:gridCol w="1090463">
                  <a:extLst>
                    <a:ext uri="{9D8B030D-6E8A-4147-A177-3AD203B41FA5}">
                      <a16:colId xmlns:a16="http://schemas.microsoft.com/office/drawing/2014/main" val="21659474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Дополнительные денежные выплаты </a:t>
                      </a:r>
                      <a:endParaRPr lang="ru-RU" sz="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957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779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967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780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082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4925" marR="34925" marT="34925" marB="349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88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7618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1441</TotalTime>
  <Words>711</Words>
  <Application>Microsoft Office PowerPoint</Application>
  <PresentationFormat>Экран (4:3)</PresentationFormat>
  <Paragraphs>103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Candara</vt:lpstr>
      <vt:lpstr>Symbol</vt:lpstr>
      <vt:lpstr>Times New Roman</vt:lpstr>
      <vt:lpstr>Волна</vt:lpstr>
      <vt:lpstr>          </vt:lpstr>
      <vt:lpstr>Уважаемые  посетители официального сайта  предоставляем вашему вниманию утвержденный  гражданский бюджет  ГУ «Аппарат акима города Павлодара» на 2026-2028 годы. </vt:lpstr>
      <vt:lpstr>Расходы по бюджетной программе   001 «Услуги по обеспечению деятельности акима района  (города областного значения)»  </vt:lpstr>
      <vt:lpstr>Расходы по бюджетной программе   003 «Капитальные расходы государственного органа»  </vt:lpstr>
      <vt:lpstr>Расходы по бюджетной программе   005 «Мероприятия в рамках исполнения всеобщей воинской обязанности»  </vt:lpstr>
      <vt:lpstr>Расходы по бюджетной программе   113 «Целевые текущие трансферты из местных бюджетов»  </vt:lpstr>
      <vt:lpstr>Расходы по бюджетной программе   103 «Трансферты другим уровням государственного управления» </vt:lpstr>
      <vt:lpstr>Расходы по бюджетной программе   113 «Целевые и текущие трансферты из местных бюджетов»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</dc:title>
  <dc:creator>Владелец</dc:creator>
  <cp:lastModifiedBy>Пользователь</cp:lastModifiedBy>
  <cp:revision>92</cp:revision>
  <cp:lastPrinted>2025-02-24T05:24:12Z</cp:lastPrinted>
  <dcterms:created xsi:type="dcterms:W3CDTF">2018-05-28T06:27:17Z</dcterms:created>
  <dcterms:modified xsi:type="dcterms:W3CDTF">2026-08-07T06:24:25Z</dcterms:modified>
</cp:coreProperties>
</file>