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8"/>
  </p:notesMasterIdLst>
  <p:sldIdLst>
    <p:sldId id="1639" r:id="rId2"/>
    <p:sldId id="1824" r:id="rId3"/>
    <p:sldId id="1826" r:id="rId4"/>
    <p:sldId id="1827" r:id="rId5"/>
    <p:sldId id="1828" r:id="rId6"/>
    <p:sldId id="1829" r:id="rId7"/>
  </p:sldIdLst>
  <p:sldSz cx="12192000" cy="6858000"/>
  <p:notesSz cx="6858000" cy="9947275"/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89" clrIdx="0"/>
  <p:cmAuthor id="2" name="CSI" initials="C" lastIdx="16" clrIdx="1"/>
  <p:cmAuthor id="3" name="admin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8A4"/>
    <a:srgbClr val="000000"/>
    <a:srgbClr val="F2DCDB"/>
    <a:srgbClr val="FCD5B5"/>
    <a:srgbClr val="FBB5AB"/>
    <a:srgbClr val="C0C0C0"/>
    <a:srgbClr val="FFCCCC"/>
    <a:srgbClr val="E3FED2"/>
    <a:srgbClr val="BDCCDE"/>
    <a:srgbClr val="DA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576" autoAdjust="0"/>
    <p:restoredTop sz="99766" autoAdjust="0"/>
  </p:normalViewPr>
  <p:slideViewPr>
    <p:cSldViewPr snapToGrid="0">
      <p:cViewPr>
        <p:scale>
          <a:sx n="70" d="100"/>
          <a:sy n="70" d="100"/>
        </p:scale>
        <p:origin x="198" y="-9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 snapToGrid="0">
      <p:cViewPr varScale="1">
        <p:scale>
          <a:sx n="49" d="100"/>
          <a:sy n="49" d="100"/>
        </p:scale>
        <p:origin x="29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r">
              <a:defRPr sz="1200"/>
            </a:lvl1pPr>
          </a:lstStyle>
          <a:p>
            <a:fld id="{DD89370C-8F5E-4C7C-8A40-C77E0193767F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8" tIns="45933" rIns="91868" bIns="45933" rtlCol="0" anchor="ctr"/>
          <a:lstStyle/>
          <a:p>
            <a:endParaRPr lang="en-GB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68" tIns="45933" rIns="91868" bIns="459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r">
              <a:defRPr sz="1200"/>
            </a:lvl1pPr>
          </a:lstStyle>
          <a:p>
            <a:fld id="{98D3C97B-5FC2-41E5-B82F-6B028E4B44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2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3C97B-5FC2-41E5-B82F-6B028E4B442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oleObject" Target="../embeddings/oleObject2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=""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5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25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8881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5162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1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6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3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3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=""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5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8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=""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30207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0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07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Placeholder 1">
            <a:extLst>
              <a:ext uri="{FF2B5EF4-FFF2-40B4-BE49-F238E27FC236}">
                <a16:creationId xmlns=""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0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аще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91111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9B280DE-C71E-41F4-B2C9-4C3A06318F3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F39D0A4-72AC-4700-9493-8A0925E13C41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3ADC45C-FB17-433C-937B-7E3682BB099B}"/>
              </a:ext>
            </a:extLst>
          </p:cNvPr>
          <p:cNvSpPr txBox="1"/>
          <p:nvPr/>
        </p:nvSpPr>
        <p:spPr>
          <a:xfrm>
            <a:off x="3816123" y="5225920"/>
            <a:ext cx="670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Нур-Султан,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364E9A0-D56C-44D7-A6D7-36ACC084C04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92593"/>
            <a:ext cx="1653278" cy="1162050"/>
          </a:xfrm>
          <a:prstGeom prst="rect">
            <a:avLst/>
          </a:prstGeom>
        </p:spPr>
      </p:pic>
      <p:sp>
        <p:nvSpPr>
          <p:cNvPr id="19" name="Прямоугольник 12">
            <a:extLst>
              <a:ext uri="{FF2B5EF4-FFF2-40B4-BE49-F238E27FC236}">
                <a16:creationId xmlns="" xmlns:a16="http://schemas.microsoft.com/office/drawing/2014/main" id="{818D98BB-9E05-4490-9E91-6F8A1AE2149C}"/>
              </a:ext>
            </a:extLst>
          </p:cNvPr>
          <p:cNvSpPr/>
          <p:nvPr/>
        </p:nvSpPr>
        <p:spPr>
          <a:xfrm>
            <a:off x="7797924" y="1522247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marL="0" lvl="0" algn="r" defTabSz="372986" rtl="0" eaLnBrk="1" latinLnBrk="0" hangingPunct="1">
              <a:buClr>
                <a:srgbClr val="2868A4"/>
              </a:buClr>
            </a:pPr>
            <a:r>
              <a:rPr lang="ru-RU" sz="12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2826A7C-4D0D-48B3-9C52-E88DDF435CE0}"/>
              </a:ext>
            </a:extLst>
          </p:cNvPr>
          <p:cNvSpPr/>
          <p:nvPr/>
        </p:nvSpPr>
        <p:spPr>
          <a:xfrm>
            <a:off x="7797924" y="301613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-консалтинг</a:t>
            </a:r>
          </a:p>
        </p:txBody>
      </p:sp>
      <p:sp>
        <p:nvSpPr>
          <p:cNvPr id="21" name="Прямоугольник 12">
            <a:extLst>
              <a:ext uri="{FF2B5EF4-FFF2-40B4-BE49-F238E27FC236}">
                <a16:creationId xmlns="" xmlns:a16="http://schemas.microsoft.com/office/drawing/2014/main" id="{77AABB6F-9C59-458D-94A2-AAC9A1820935}"/>
              </a:ext>
            </a:extLst>
          </p:cNvPr>
          <p:cNvSpPr/>
          <p:nvPr/>
        </p:nvSpPr>
        <p:spPr>
          <a:xfrm>
            <a:off x="7797924" y="4519494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22" name="Прямоугольник 12">
            <a:extLst>
              <a:ext uri="{FF2B5EF4-FFF2-40B4-BE49-F238E27FC236}">
                <a16:creationId xmlns="" xmlns:a16="http://schemas.microsoft.com/office/drawing/2014/main" id="{472F5ACF-4FEE-43C7-8B85-45AAFB6AC3CA}"/>
              </a:ext>
            </a:extLst>
          </p:cNvPr>
          <p:cNvSpPr/>
          <p:nvPr/>
        </p:nvSpPr>
        <p:spPr>
          <a:xfrm>
            <a:off x="7797924" y="3521738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30" name="Прямоугольник 12">
            <a:extLst>
              <a:ext uri="{FF2B5EF4-FFF2-40B4-BE49-F238E27FC236}">
                <a16:creationId xmlns="" xmlns:a16="http://schemas.microsoft.com/office/drawing/2014/main" id="{6742A1D1-C77A-4BE3-B28C-D1CC2EFD5813}"/>
              </a:ext>
            </a:extLst>
          </p:cNvPr>
          <p:cNvSpPr/>
          <p:nvPr/>
        </p:nvSpPr>
        <p:spPr>
          <a:xfrm>
            <a:off x="7797924" y="2018170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31" name="Прямоугольник 12">
            <a:extLst>
              <a:ext uri="{FF2B5EF4-FFF2-40B4-BE49-F238E27FC236}">
                <a16:creationId xmlns="" xmlns:a16="http://schemas.microsoft.com/office/drawing/2014/main" id="{E6CEEE2F-6010-4F8F-B47B-1E78FD356796}"/>
              </a:ext>
            </a:extLst>
          </p:cNvPr>
          <p:cNvSpPr/>
          <p:nvPr/>
        </p:nvSpPr>
        <p:spPr>
          <a:xfrm>
            <a:off x="7324078" y="4024836"/>
            <a:ext cx="3039530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32" name="Прямоугольник 12">
            <a:extLst>
              <a:ext uri="{FF2B5EF4-FFF2-40B4-BE49-F238E27FC236}">
                <a16:creationId xmlns="" xmlns:a16="http://schemas.microsoft.com/office/drawing/2014/main" id="{DEB6586F-37FD-4E3A-8BF3-91747078142E}"/>
              </a:ext>
            </a:extLst>
          </p:cNvPr>
          <p:cNvSpPr/>
          <p:nvPr/>
        </p:nvSpPr>
        <p:spPr>
          <a:xfrm>
            <a:off x="7077467" y="2502037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E06674B-8993-4E39-95FE-F076C8C4351C}"/>
              </a:ext>
            </a:extLst>
          </p:cNvPr>
          <p:cNvSpPr/>
          <p:nvPr/>
        </p:nvSpPr>
        <p:spPr>
          <a:xfrm>
            <a:off x="3797708" y="1410956"/>
            <a:ext cx="34441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 marL="0" algn="l" defTabSz="37298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31530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. С исходн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033279" y="228600"/>
            <a:ext cx="11158721" cy="565012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6"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99071" y="228600"/>
            <a:ext cx="11039348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defRPr sz="17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38419" y="228600"/>
            <a:ext cx="53581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47764" y="333716"/>
            <a:ext cx="563131" cy="3648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0" y="154910"/>
            <a:ext cx="910031" cy="638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1"/>
          </p:nvPr>
        </p:nvSpPr>
        <p:spPr>
          <a:xfrm>
            <a:off x="27824" y="6491747"/>
            <a:ext cx="631970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5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55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70E9FF2-1DFC-5A89-70DB-FCFE93F6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5975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732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3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382756739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2" name="think-cell Slide" r:id="rId21" imgW="624" imgH="623" progId="TCLayout.ActiveDocument.1">
                  <p:embed/>
                </p:oleObj>
              </mc:Choice>
              <mc:Fallback>
                <p:oleObj name="think-cell Slide" r:id="rId21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083524567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3" name="think-cell Slide" r:id="rId23" imgW="624" imgH="623" progId="TCLayout.ActiveDocument.1">
                  <p:embed/>
                </p:oleObj>
              </mc:Choice>
              <mc:Fallback>
                <p:oleObj name="think-cell Slide" r:id="rId23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=""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90091703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4" name="think-cell Slide" r:id="rId24" imgW="624" imgH="623" progId="TCLayout.ActiveDocument.1">
                  <p:embed/>
                </p:oleObj>
              </mc:Choice>
              <mc:Fallback>
                <p:oleObj name="think-cell Slide" r:id="rId24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=""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=""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071658405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5" name="think-cell Slide" r:id="rId25" imgW="624" imgH="623" progId="TCLayout.ActiveDocument.1">
                  <p:embed/>
                </p:oleObj>
              </mc:Choice>
              <mc:Fallback>
                <p:oleObj name="think-cell Slide" r:id="rId25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=""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E43F097-52E7-4268-A259-2BF1492E768C}"/>
              </a:ext>
            </a:extLst>
          </p:cNvPr>
          <p:cNvGrpSpPr/>
          <p:nvPr/>
        </p:nvGrpSpPr>
        <p:grpSpPr>
          <a:xfrm>
            <a:off x="12698232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=""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=""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=""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=""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=""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=""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=""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=""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=""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=""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=""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4C4DD3C4-AE71-474C-9487-828001DE244E}"/>
              </a:ext>
            </a:extLst>
          </p:cNvPr>
          <p:cNvGrpSpPr/>
          <p:nvPr/>
        </p:nvGrpSpPr>
        <p:grpSpPr>
          <a:xfrm>
            <a:off x="-1232760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=""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=""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=""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=""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=""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=""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=""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=""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=""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=""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=""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=""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1370D6F6-0E4C-46E3-AEC5-8BCE6F8E0C45}"/>
              </a:ext>
            </a:extLst>
          </p:cNvPr>
          <p:cNvGrpSpPr/>
          <p:nvPr/>
        </p:nvGrpSpPr>
        <p:grpSpPr>
          <a:xfrm>
            <a:off x="-2073555" y="555706"/>
            <a:ext cx="720437" cy="957605"/>
            <a:chOff x="-778155" y="3513882"/>
            <a:chExt cx="720437" cy="957605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54A8D775-F810-4B01-BF52-2E1D2DB58059}"/>
                </a:ext>
              </a:extLst>
            </p:cNvPr>
            <p:cNvSpPr/>
            <p:nvPr/>
          </p:nvSpPr>
          <p:spPr>
            <a:xfrm>
              <a:off x="-778155" y="3513882"/>
              <a:ext cx="720437" cy="193964"/>
            </a:xfrm>
            <a:prstGeom prst="rect">
              <a:avLst/>
            </a:prstGeom>
            <a:solidFill>
              <a:srgbClr val="2C4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="" xmlns:a16="http://schemas.microsoft.com/office/drawing/2014/main" id="{AADDC92D-D200-48F7-9A17-5382AF72EA85}"/>
                </a:ext>
              </a:extLst>
            </p:cNvPr>
            <p:cNvSpPr/>
            <p:nvPr/>
          </p:nvSpPr>
          <p:spPr>
            <a:xfrm>
              <a:off x="-778155" y="3707846"/>
              <a:ext cx="720437" cy="193964"/>
            </a:xfrm>
            <a:prstGeom prst="rect">
              <a:avLst/>
            </a:prstGeom>
            <a:solidFill>
              <a:srgbClr val="416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="" xmlns:a16="http://schemas.microsoft.com/office/drawing/2014/main" id="{735D1A24-8BCF-4936-B221-C100E8C1A4A6}"/>
                </a:ext>
              </a:extLst>
            </p:cNvPr>
            <p:cNvSpPr/>
            <p:nvPr/>
          </p:nvSpPr>
          <p:spPr>
            <a:xfrm>
              <a:off x="-778155" y="3896924"/>
              <a:ext cx="720437" cy="193964"/>
            </a:xfrm>
            <a:prstGeom prst="rect">
              <a:avLst/>
            </a:prstGeom>
            <a:solidFill>
              <a:srgbClr val="9CB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="" xmlns:a16="http://schemas.microsoft.com/office/drawing/2014/main" id="{5A2A48DD-DC23-4218-93C5-189E4CAEF87A}"/>
                </a:ext>
              </a:extLst>
            </p:cNvPr>
            <p:cNvSpPr/>
            <p:nvPr/>
          </p:nvSpPr>
          <p:spPr>
            <a:xfrm>
              <a:off x="-778155" y="4088445"/>
              <a:ext cx="720437" cy="193964"/>
            </a:xfrm>
            <a:prstGeom prst="rect">
              <a:avLst/>
            </a:prstGeom>
            <a:solidFill>
              <a:srgbClr val="BDC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="" xmlns:a16="http://schemas.microsoft.com/office/drawing/2014/main" id="{9FBA0345-D745-4F6A-B5D4-4A1A0C04C0C6}"/>
                </a:ext>
              </a:extLst>
            </p:cNvPr>
            <p:cNvSpPr/>
            <p:nvPr/>
          </p:nvSpPr>
          <p:spPr>
            <a:xfrm>
              <a:off x="-778155" y="4277523"/>
              <a:ext cx="720437" cy="193964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637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3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8" Type="http://schemas.openxmlformats.org/officeDocument/2006/relationships/image" Target="../media/image29.svg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19" Type="http://schemas.openxmlformats.org/officeDocument/2006/relationships/image" Target="../media/image14.svg"/><Relationship Id="rId4" Type="http://schemas.openxmlformats.org/officeDocument/2006/relationships/image" Target="../media/image14.svg"/><Relationship Id="rId9" Type="http://schemas.openxmlformats.org/officeDocument/2006/relationships/image" Target="../media/image14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99CE10EF-4086-B437-26EB-E73B292F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461" y="2828836"/>
            <a:ext cx="8270489" cy="1200329"/>
          </a:xfrm>
        </p:spPr>
        <p:txBody>
          <a:bodyPr/>
          <a:lstStyle/>
          <a:p>
            <a:r>
              <a:rPr lang="ru-RU" sz="3600" b="1" dirty="0"/>
              <a:t>«</a:t>
            </a:r>
            <a:r>
              <a:rPr lang="ru-RU" sz="3600" b="1" dirty="0" err="1"/>
              <a:t>Азаматтық</a:t>
            </a:r>
            <a:r>
              <a:rPr lang="ru-RU" sz="3600" b="1" dirty="0"/>
              <a:t> бюджет» </a:t>
            </a:r>
            <a:r>
              <a:rPr lang="ru-RU" sz="3600" b="1" dirty="0" smtClean="0"/>
              <a:t>2026 </a:t>
            </a:r>
            <a:r>
              <a:rPr lang="ru-RU" sz="3600" b="1" dirty="0" err="1"/>
              <a:t>жылғы</a:t>
            </a:r>
            <a:r>
              <a:rPr lang="ru-RU" sz="3600" b="1" dirty="0"/>
              <a:t> </a:t>
            </a:r>
            <a:r>
              <a:rPr lang="ru-RU" sz="3600" b="1" dirty="0" smtClean="0"/>
              <a:t>1 </a:t>
            </a:r>
            <a:r>
              <a:rPr lang="ru-RU" sz="3600" b="1" dirty="0" err="1" smtClean="0"/>
              <a:t>қыркүйек</a:t>
            </a:r>
            <a:r>
              <a:rPr lang="ru-RU" sz="3600" b="1" dirty="0" smtClean="0"/>
              <a:t> </a:t>
            </a:r>
            <a:r>
              <a:rPr lang="ru-RU" sz="3600" b="1" dirty="0" err="1"/>
              <a:t>жағдайына</a:t>
            </a:r>
            <a:r>
              <a:rPr lang="ru-RU" sz="3600" b="1" dirty="0"/>
              <a:t> </a:t>
            </a:r>
            <a:r>
              <a:rPr lang="ru-RU" sz="3600" b="1" dirty="0" err="1"/>
              <a:t>орындалуы</a:t>
            </a:r>
            <a:endParaRPr lang="ru-RU" sz="3600" b="1" dirty="0"/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D4600A7F-A375-E44C-3835-449E35A57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68" y="6010330"/>
            <a:ext cx="3851051" cy="374703"/>
          </a:xfrm>
        </p:spPr>
        <p:txBody>
          <a:bodyPr/>
          <a:lstStyle/>
          <a:p>
            <a:r>
              <a:rPr lang="ru-RU" dirty="0" err="1" smtClean="0"/>
              <a:t>Ақтау</a:t>
            </a:r>
            <a:r>
              <a:rPr lang="ru-RU" dirty="0" smtClean="0"/>
              <a:t> қ, 2026 </a:t>
            </a:r>
            <a:r>
              <a:rPr lang="ru-RU" dirty="0" err="1" smtClean="0"/>
              <a:t>жыл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4CD1DA5-6F97-5DAF-E6D0-E621DFE29D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7175" y="6600825"/>
            <a:ext cx="504825" cy="233363"/>
          </a:xfrm>
          <a:prstGeom prst="rect">
            <a:avLst/>
          </a:prstGeom>
        </p:spPr>
        <p:txBody>
          <a:bodyPr/>
          <a:lstStyle/>
          <a:p>
            <a:fld id="{CFCCB99F-92C9-44CB-BFF7-A591374D8AE5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="" xmlns:a16="http://schemas.microsoft.com/office/drawing/2014/main" id="{F7BF8C83-40C0-A284-FFCC-25EEFDA0867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568" y="2708275"/>
            <a:ext cx="1439333" cy="144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12341E-297C-E1CF-564A-3CFE2CD2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Бюджеттік</a:t>
            </a:r>
            <a:r>
              <a:rPr lang="ru-RU" sz="3200" dirty="0"/>
              <a:t> </a:t>
            </a:r>
            <a:r>
              <a:rPr lang="ru-RU" sz="3200" dirty="0" err="1"/>
              <a:t>процесті</a:t>
            </a:r>
            <a:r>
              <a:rPr lang="ru-RU" sz="3200" dirty="0"/>
              <a:t> </a:t>
            </a:r>
            <a:r>
              <a:rPr lang="ru-RU" sz="3200" dirty="0" err="1"/>
              <a:t>іске</a:t>
            </a:r>
            <a:r>
              <a:rPr lang="ru-RU" sz="3200" dirty="0"/>
              <a:t> </a:t>
            </a:r>
            <a:r>
              <a:rPr lang="ru-RU" sz="3200" dirty="0" err="1"/>
              <a:t>асыру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5721F7E-0DC0-E4C4-B142-365315642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2</a:t>
            </a:fld>
            <a:endParaRPr lang="en-GB"/>
          </a:p>
        </p:txBody>
      </p:sp>
      <p:grpSp>
        <p:nvGrpSpPr>
          <p:cNvPr id="4" name="Google Shape;4035;p145">
            <a:extLst>
              <a:ext uri="{FF2B5EF4-FFF2-40B4-BE49-F238E27FC236}">
                <a16:creationId xmlns="" xmlns:a16="http://schemas.microsoft.com/office/drawing/2014/main" id="{5058F19D-CCC2-8290-58C7-7BC687E2DADC}"/>
              </a:ext>
            </a:extLst>
          </p:cNvPr>
          <p:cNvGrpSpPr/>
          <p:nvPr/>
        </p:nvGrpSpPr>
        <p:grpSpPr>
          <a:xfrm>
            <a:off x="341646" y="1026604"/>
            <a:ext cx="11637922" cy="441052"/>
            <a:chOff x="3137480" y="1053519"/>
            <a:chExt cx="5592505" cy="477120"/>
          </a:xfrm>
        </p:grpSpPr>
        <p:sp>
          <p:nvSpPr>
            <p:cNvPr id="6" name="Google Shape;4037;p145">
              <a:extLst>
                <a:ext uri="{FF2B5EF4-FFF2-40B4-BE49-F238E27FC236}">
                  <a16:creationId xmlns="" xmlns:a16="http://schemas.microsoft.com/office/drawing/2014/main" id="{CF01F408-F38E-2BFE-E4E1-65024AD12C41}"/>
                </a:ext>
              </a:extLst>
            </p:cNvPr>
            <p:cNvSpPr/>
            <p:nvPr/>
          </p:nvSpPr>
          <p:spPr>
            <a:xfrm>
              <a:off x="3137480" y="1053519"/>
              <a:ext cx="2853859" cy="477120"/>
            </a:xfrm>
            <a:prstGeom prst="chevron">
              <a:avLst>
                <a:gd name="adj" fmla="val 33871"/>
              </a:avLst>
            </a:prstGeom>
            <a:solidFill>
              <a:srgbClr val="DDE5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</a:t>
              </a:r>
              <a:r>
                <a:rPr lang="ru-RU" sz="1800" dirty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ЖОСПАРЛАУ </a:t>
              </a:r>
            </a:p>
          </p:txBody>
        </p:sp>
        <p:sp>
          <p:nvSpPr>
            <p:cNvPr id="7" name="Google Shape;4038;p145">
              <a:extLst>
                <a:ext uri="{FF2B5EF4-FFF2-40B4-BE49-F238E27FC236}">
                  <a16:creationId xmlns="" xmlns:a16="http://schemas.microsoft.com/office/drawing/2014/main" id="{E0EADC31-7AFD-E07F-8621-7C3E586FDE17}"/>
                </a:ext>
              </a:extLst>
            </p:cNvPr>
            <p:cNvSpPr/>
            <p:nvPr/>
          </p:nvSpPr>
          <p:spPr>
            <a:xfrm>
              <a:off x="5909319" y="1053519"/>
              <a:ext cx="2820666" cy="477120"/>
            </a:xfrm>
            <a:prstGeom prst="chevron">
              <a:avLst>
                <a:gd name="adj" fmla="val 3387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chemeClr val="lt1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ОРЫНДАУ</a:t>
              </a:r>
              <a:endParaRPr sz="900" dirty="0"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1DCCF7-BE47-5E6A-AC6E-86BB2068F86E}"/>
              </a:ext>
            </a:extLst>
          </p:cNvPr>
          <p:cNvSpPr txBox="1"/>
          <p:nvPr/>
        </p:nvSpPr>
        <p:spPr>
          <a:xfrm>
            <a:off x="226234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орган:</a:t>
            </a:r>
            <a:endParaRPr lang="ru-RU" altLang="ru-RU" sz="1400" dirty="0" smtClean="0">
              <a:solidFill>
                <a:srgbClr val="1E73A1"/>
              </a:solidFill>
              <a:cs typeface="Arial" panose="020B0604020202020204" pitchFamily="34" charset="0"/>
            </a:endParaRPr>
          </a:p>
          <a:p>
            <a:pPr>
              <a:spcBef>
                <a:spcPts val="275"/>
              </a:spcBef>
            </a:pP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Экономика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және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7D3C3F-CDBE-5FA8-D2AC-5DF04FBB76CC}"/>
              </a:ext>
            </a:extLst>
          </p:cNvPr>
          <p:cNvSpPr txBox="1"/>
          <p:nvPr/>
        </p:nvSpPr>
        <p:spPr>
          <a:xfrm>
            <a:off x="6123768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орындау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275"/>
              </a:spcBef>
            </a:pP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Қаржы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="" xmlns:a16="http://schemas.microsoft.com/office/drawing/2014/main" id="{80975EB8-C524-E30E-E181-E20EEB9A1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2259639"/>
            <a:ext cx="4625313" cy="6880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lvl1pPr marL="141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25"/>
              </a:spcBef>
            </a:pP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дамудың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әзірлеу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–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Облыстың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5 </a:t>
            </a:r>
            <a:r>
              <a:rPr lang="ru-RU" alt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жылдық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кезеңге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арналған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object 13">
            <a:extLst>
              <a:ext uri="{FF2B5EF4-FFF2-40B4-BE49-F238E27FC236}">
                <a16:creationId xmlns="" xmlns:a16="http://schemas.microsoft.com/office/drawing/2014/main" id="{2B4B4C0D-10A7-CBF6-A575-FA1B4B5A2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4492869"/>
            <a:ext cx="4635205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жобасын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қарауына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енгізу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15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қазанға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="" xmlns:a16="http://schemas.microsoft.com/office/drawing/2014/main" id="{7D00B7C9-F394-F7A3-7156-339AAD1F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9" y="5543192"/>
            <a:ext cx="4269134" cy="941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мәслихаттың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бекітуі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Үш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жылдық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кезеңге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арналған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республикалық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бюджет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туралы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Заңға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қол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қойылғаннан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ru-RU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2-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аптадан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кешіктірмей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="" xmlns:a16="http://schemas.microsoft.com/office/drawing/2014/main" id="{D82EA7FA-2F7F-192E-CA4C-EFD914793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3229274"/>
            <a:ext cx="4635204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әкімшілердің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өтінімдерін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бағдарламалар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қарастыру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Қорытындыларын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дайындау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және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комиссияға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беру.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3C116-FF74-3BE6-BB75-060AC16192E4}"/>
              </a:ext>
            </a:extLst>
          </p:cNvPr>
          <p:cNvCxnSpPr/>
          <p:nvPr/>
        </p:nvCxnSpPr>
        <p:spPr>
          <a:xfrm>
            <a:off x="226234" y="2087560"/>
            <a:ext cx="11536333" cy="0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oogle Shape;441;p15">
            <a:extLst>
              <a:ext uri="{FF2B5EF4-FFF2-40B4-BE49-F238E27FC236}">
                <a16:creationId xmlns="" xmlns:a16="http://schemas.microsoft.com/office/drawing/2014/main" id="{55C37EA6-D7BB-593F-9928-84C134ECDAB9}"/>
              </a:ext>
            </a:extLst>
          </p:cNvPr>
          <p:cNvCxnSpPr>
            <a:cxnSpLocks/>
          </p:cNvCxnSpPr>
          <p:nvPr/>
        </p:nvCxnSpPr>
        <p:spPr>
          <a:xfrm>
            <a:off x="5994400" y="1564340"/>
            <a:ext cx="0" cy="5035947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miter lim="800000"/>
            <a:headEnd type="none" w="sm" len="sm"/>
            <a:tailEnd type="stealth" w="med" len="med"/>
          </a:ln>
        </p:spPr>
      </p:cxnSp>
      <p:pic>
        <p:nvPicPr>
          <p:cNvPr id="30" name="Google Shape;646;p24">
            <a:extLst>
              <a:ext uri="{FF2B5EF4-FFF2-40B4-BE49-F238E27FC236}">
                <a16:creationId xmlns="" xmlns:a16="http://schemas.microsoft.com/office/drawing/2014/main" id="{910B920F-1FB1-6587-FBBB-578A5145DC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70" y="2349379"/>
            <a:ext cx="556846" cy="5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634;p24">
            <a:extLst>
              <a:ext uri="{FF2B5EF4-FFF2-40B4-BE49-F238E27FC236}">
                <a16:creationId xmlns="" xmlns:a16="http://schemas.microsoft.com/office/drawing/2014/main" id="{41254EF9-4099-F757-D186-C6921DEDF4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171" y="4603755"/>
            <a:ext cx="536617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object 22">
            <a:extLst>
              <a:ext uri="{FF2B5EF4-FFF2-40B4-BE49-F238E27FC236}">
                <a16:creationId xmlns="" xmlns:a16="http://schemas.microsoft.com/office/drawing/2014/main" id="{4232DFC6-DF15-7159-0629-C52953866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3229274"/>
            <a:ext cx="4630542" cy="11573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мәслихатының</a:t>
            </a:r>
            <a:r>
              <a:rPr lang="ru-RU" altLang="ru-RU" dirty="0"/>
              <a:t> </a:t>
            </a:r>
            <a:r>
              <a:rPr lang="ru-RU" altLang="ru-RU" dirty="0" err="1"/>
              <a:t>шешімін</a:t>
            </a:r>
            <a:r>
              <a:rPr lang="ru-RU" altLang="ru-RU" dirty="0"/>
              <a:t> </a:t>
            </a:r>
            <a:r>
              <a:rPr lang="ru-RU" altLang="ru-RU" dirty="0" err="1"/>
              <a:t>іске</a:t>
            </a:r>
            <a:r>
              <a:rPr lang="ru-RU" altLang="ru-RU" dirty="0"/>
              <a:t> </a:t>
            </a:r>
            <a:r>
              <a:rPr lang="ru-RU" altLang="ru-RU" dirty="0" err="1"/>
              <a:t>асыру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</a:t>
            </a:r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әкімдігінің</a:t>
            </a:r>
            <a:r>
              <a:rPr lang="ru-RU" altLang="ru-RU" dirty="0"/>
              <a:t> </a:t>
            </a:r>
            <a:r>
              <a:rPr lang="ru-RU" altLang="ru-RU" dirty="0" err="1"/>
              <a:t>қаулысы</a:t>
            </a:r>
            <a:r>
              <a:rPr lang="ru-RU" altLang="ru-RU" dirty="0"/>
              <a:t> </a:t>
            </a:r>
            <a:r>
              <a:rPr lang="ru-RU" altLang="ru-RU" dirty="0" err="1"/>
              <a:t>қабылданғаннан</a:t>
            </a:r>
            <a:r>
              <a:rPr lang="ru-RU" altLang="ru-RU" dirty="0"/>
              <a:t> </a:t>
            </a:r>
            <a:r>
              <a:rPr lang="ru-RU" altLang="ru-RU" dirty="0" err="1"/>
              <a:t>кейін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r>
              <a:rPr lang="ru-RU" altLang="ru-RU" dirty="0" smtClean="0"/>
              <a:t>8- </a:t>
            </a:r>
            <a:r>
              <a:rPr lang="ru-RU" altLang="ru-RU" dirty="0" err="1"/>
              <a:t>жұмыс</a:t>
            </a:r>
            <a:r>
              <a:rPr lang="ru-RU" altLang="ru-RU" dirty="0"/>
              <a:t> </a:t>
            </a:r>
            <a:r>
              <a:rPr lang="ru-RU" altLang="ru-RU" dirty="0" err="1"/>
              <a:t>күні</a:t>
            </a:r>
            <a:r>
              <a:rPr lang="ru-RU" altLang="ru-RU" dirty="0"/>
              <a:t> </a:t>
            </a:r>
            <a:r>
              <a:rPr lang="ru-RU" altLang="ru-RU" dirty="0" err="1" smtClean="0"/>
              <a:t>ішінде</a:t>
            </a:r>
            <a:r>
              <a:rPr lang="ru-RU" altLang="ru-RU" dirty="0"/>
              <a:t>,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өлемдер</a:t>
            </a:r>
            <a:r>
              <a:rPr lang="ru-RU" altLang="ru-RU" dirty="0" smtClean="0"/>
              <a:t> </a:t>
            </a:r>
            <a:r>
              <a:rPr lang="ru-RU" altLang="ru-RU" dirty="0"/>
              <a:t>мен </a:t>
            </a:r>
            <a:r>
              <a:rPr lang="ru-RU" altLang="ru-RU" dirty="0" err="1"/>
              <a:t>міндеттемелер</a:t>
            </a:r>
            <a:r>
              <a:rPr lang="ru-RU" altLang="ru-RU" dirty="0"/>
              <a:t> </a:t>
            </a:r>
            <a:r>
              <a:rPr lang="ru-RU" altLang="ru-RU" dirty="0" err="1"/>
              <a:t>бойынша</a:t>
            </a:r>
            <a:r>
              <a:rPr lang="ru-RU" altLang="ru-RU" dirty="0"/>
              <a:t> </a:t>
            </a:r>
            <a:r>
              <a:rPr lang="ru-RU" altLang="ru-RU" dirty="0" err="1"/>
              <a:t>түсімдер</a:t>
            </a:r>
            <a:r>
              <a:rPr lang="ru-RU" altLang="ru-RU" dirty="0"/>
              <a:t> мен </a:t>
            </a:r>
            <a:r>
              <a:rPr lang="ru-RU" altLang="ru-RU" dirty="0" err="1"/>
              <a:t>қаржыландырудың</a:t>
            </a:r>
            <a:r>
              <a:rPr lang="ru-RU" altLang="ru-RU" dirty="0"/>
              <a:t> </a:t>
            </a:r>
            <a:r>
              <a:rPr lang="ru-RU" altLang="ru-RU" dirty="0" err="1"/>
              <a:t>жиынтық</a:t>
            </a:r>
            <a:r>
              <a:rPr lang="ru-RU" altLang="ru-RU" dirty="0"/>
              <a:t> </a:t>
            </a:r>
            <a:r>
              <a:rPr lang="ru-RU" altLang="ru-RU" dirty="0" err="1"/>
              <a:t>жоспарын</a:t>
            </a:r>
            <a:r>
              <a:rPr lang="ru-RU" altLang="ru-RU" dirty="0"/>
              <a:t> </a:t>
            </a:r>
            <a:r>
              <a:rPr lang="ru-RU" altLang="ru-RU" dirty="0" err="1"/>
              <a:t>қалыптастыру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sp>
        <p:nvSpPr>
          <p:cNvPr id="41" name="object 24">
            <a:extLst>
              <a:ext uri="{FF2B5EF4-FFF2-40B4-BE49-F238E27FC236}">
                <a16:creationId xmlns="" xmlns:a16="http://schemas.microsoft.com/office/drawing/2014/main" id="{BAD513AC-8757-2835-C836-53570FDE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2259639"/>
            <a:ext cx="4630542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</a:t>
            </a:r>
            <a:r>
              <a:rPr lang="ru-RU" altLang="ru-RU" dirty="0"/>
              <a:t> </a:t>
            </a:r>
            <a:r>
              <a:rPr lang="ru-RU" altLang="ru-RU" dirty="0" err="1"/>
              <a:t>ішінде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бюджет </a:t>
            </a:r>
            <a:r>
              <a:rPr lang="ru-RU" altLang="ru-RU" dirty="0" err="1"/>
              <a:t>қаражатының</a:t>
            </a:r>
            <a:r>
              <a:rPr lang="ru-RU" altLang="ru-RU" dirty="0"/>
              <a:t> </a:t>
            </a:r>
            <a:r>
              <a:rPr lang="ru-RU" altLang="ru-RU" dirty="0" err="1"/>
              <a:t>мақсатты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тиімді</a:t>
            </a:r>
            <a:r>
              <a:rPr lang="ru-RU" altLang="ru-RU" dirty="0"/>
              <a:t> </a:t>
            </a:r>
            <a:r>
              <a:rPr lang="ru-RU" altLang="ru-RU" dirty="0" err="1"/>
              <a:t>пайдаланылуын</a:t>
            </a:r>
            <a:r>
              <a:rPr lang="ru-RU" altLang="ru-RU" dirty="0"/>
              <a:t> </a:t>
            </a:r>
            <a:r>
              <a:rPr lang="ru-RU" altLang="ru-RU" dirty="0" err="1"/>
              <a:t>қамтамасыз</a:t>
            </a:r>
            <a:r>
              <a:rPr lang="ru-RU" altLang="ru-RU" dirty="0"/>
              <a:t> </a:t>
            </a:r>
            <a:r>
              <a:rPr lang="ru-RU" altLang="ru-RU" dirty="0" err="1"/>
              <a:t>ету</a:t>
            </a:r>
            <a:endParaRPr lang="ru-RU" altLang="ru-RU" dirty="0"/>
          </a:p>
        </p:txBody>
      </p:sp>
      <p:sp>
        <p:nvSpPr>
          <p:cNvPr id="42" name="object 25">
            <a:extLst>
              <a:ext uri="{FF2B5EF4-FFF2-40B4-BE49-F238E27FC236}">
                <a16:creationId xmlns="" xmlns:a16="http://schemas.microsoft.com/office/drawing/2014/main" id="{DBD20CBB-1344-E679-C352-87CA521F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4492869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Бюджеттік</a:t>
            </a:r>
            <a:r>
              <a:rPr lang="ru-RU" altLang="ru-RU" dirty="0"/>
              <a:t> мониторинг </a:t>
            </a:r>
            <a:r>
              <a:rPr lang="ru-RU" altLang="ru-RU" dirty="0" err="1"/>
              <a:t>жүргізу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бюджеттік</a:t>
            </a:r>
            <a:r>
              <a:rPr lang="ru-RU" altLang="ru-RU" dirty="0"/>
              <a:t> </a:t>
            </a:r>
            <a:r>
              <a:rPr lang="ru-RU" altLang="ru-RU" dirty="0" err="1"/>
              <a:t>бағдарламалар</a:t>
            </a:r>
            <a:r>
              <a:rPr lang="ru-RU" altLang="ru-RU" dirty="0"/>
              <a:t> </a:t>
            </a:r>
            <a:r>
              <a:rPr lang="ru-RU" altLang="ru-RU" dirty="0" err="1"/>
              <a:t>мақсаттары</a:t>
            </a:r>
            <a:r>
              <a:rPr lang="ru-RU" altLang="ru-RU" dirty="0"/>
              <a:t> мен </a:t>
            </a:r>
            <a:r>
              <a:rPr lang="ru-RU" altLang="ru-RU" dirty="0" err="1"/>
              <a:t>көрсеткіштеріне</a:t>
            </a:r>
            <a:r>
              <a:rPr lang="ru-RU" altLang="ru-RU" dirty="0"/>
              <a:t> </a:t>
            </a:r>
            <a:r>
              <a:rPr lang="ru-RU" altLang="ru-RU" dirty="0" err="1"/>
              <a:t>қол</a:t>
            </a:r>
            <a:r>
              <a:rPr lang="ru-RU" altLang="ru-RU" dirty="0"/>
              <a:t> </a:t>
            </a:r>
            <a:r>
              <a:rPr lang="ru-RU" altLang="ru-RU" dirty="0" err="1"/>
              <a:t>жеткізу</a:t>
            </a:r>
            <a:r>
              <a:rPr lang="ru-RU" altLang="ru-RU" dirty="0"/>
              <a:t> </a:t>
            </a:r>
            <a:r>
              <a:rPr lang="ru-RU" altLang="ru-RU" dirty="0" err="1"/>
              <a:t>тиімділігін</a:t>
            </a:r>
            <a:r>
              <a:rPr lang="ru-RU" altLang="ru-RU" dirty="0"/>
              <a:t> </a:t>
            </a:r>
            <a:r>
              <a:rPr lang="ru-RU" altLang="ru-RU" dirty="0" err="1"/>
              <a:t>бағалау</a:t>
            </a:r>
            <a:r>
              <a:rPr lang="ru-RU" altLang="ru-RU" dirty="0"/>
              <a:t>,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ай </a:t>
            </a:r>
            <a:r>
              <a:rPr lang="ru-RU" altLang="ru-RU" dirty="0" err="1"/>
              <a:t>сайынғы</a:t>
            </a:r>
            <a:r>
              <a:rPr lang="ru-RU" altLang="ru-RU" dirty="0"/>
              <a:t> </a:t>
            </a:r>
            <a:r>
              <a:rPr lang="ru-RU" altLang="ru-RU" dirty="0" err="1"/>
              <a:t>есептерді</a:t>
            </a:r>
            <a:r>
              <a:rPr lang="ru-RU" altLang="ru-RU" dirty="0"/>
              <a:t> </a:t>
            </a:r>
            <a:r>
              <a:rPr lang="ru-RU" altLang="ru-RU" dirty="0" err="1"/>
              <a:t>әзірлеу</a:t>
            </a:r>
            <a:endParaRPr lang="ru-RU" altLang="ru-RU" dirty="0"/>
          </a:p>
        </p:txBody>
      </p:sp>
      <p:sp>
        <p:nvSpPr>
          <p:cNvPr id="43" name="object 26">
            <a:extLst>
              <a:ext uri="{FF2B5EF4-FFF2-40B4-BE49-F238E27FC236}">
                <a16:creationId xmlns="" xmlns:a16="http://schemas.microsoft.com/office/drawing/2014/main" id="{AA5F63BC-7BEC-93BF-52EB-649275619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5543192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жөніндегі</a:t>
            </a:r>
            <a:r>
              <a:rPr lang="ru-RU" altLang="ru-RU" dirty="0"/>
              <a:t> </a:t>
            </a:r>
            <a:r>
              <a:rPr lang="ru-RU" altLang="ru-RU" dirty="0" err="1"/>
              <a:t>жылдық</a:t>
            </a:r>
            <a:r>
              <a:rPr lang="ru-RU" altLang="ru-RU" dirty="0"/>
              <a:t> </a:t>
            </a:r>
            <a:r>
              <a:rPr lang="ru-RU" altLang="ru-RU" dirty="0" err="1"/>
              <a:t>есепті</a:t>
            </a:r>
            <a:r>
              <a:rPr lang="ru-RU" altLang="ru-RU" dirty="0"/>
              <a:t> </a:t>
            </a:r>
            <a:r>
              <a:rPr lang="ru-RU" altLang="ru-RU" dirty="0" err="1"/>
              <a:t>есептік</a:t>
            </a:r>
            <a:r>
              <a:rPr lang="ru-RU" altLang="ru-RU" dirty="0"/>
              <a:t> </a:t>
            </a:r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жылына</a:t>
            </a:r>
            <a:r>
              <a:rPr lang="ru-RU" altLang="ru-RU" dirty="0"/>
              <a:t> </a:t>
            </a:r>
            <a:r>
              <a:rPr lang="ru-RU" altLang="ru-RU" dirty="0" err="1"/>
              <a:t>байланысты</a:t>
            </a:r>
            <a:r>
              <a:rPr lang="ru-RU" altLang="ru-RU" dirty="0"/>
              <a:t> </a:t>
            </a:r>
            <a:r>
              <a:rPr lang="ru-RU" altLang="ru-RU" dirty="0" err="1"/>
              <a:t>ағымдағы</a:t>
            </a:r>
            <a:r>
              <a:rPr lang="ru-RU" altLang="ru-RU" dirty="0"/>
              <a:t> </a:t>
            </a:r>
            <a:r>
              <a:rPr lang="ru-RU" altLang="ru-RU" dirty="0" err="1"/>
              <a:t>жылдың</a:t>
            </a:r>
            <a:r>
              <a:rPr lang="ru-RU" altLang="ru-RU" dirty="0"/>
              <a:t> </a:t>
            </a:r>
            <a:r>
              <a:rPr lang="ru-RU" altLang="ru-RU" dirty="0" smtClean="0"/>
              <a:t>1-мамырына </a:t>
            </a:r>
            <a:r>
              <a:rPr lang="ru-RU" altLang="ru-RU" dirty="0" err="1"/>
              <a:t>дейін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мәслихатқа</a:t>
            </a:r>
            <a:r>
              <a:rPr lang="ru-RU" altLang="ru-RU" dirty="0"/>
              <a:t> </a:t>
            </a:r>
            <a:r>
              <a:rPr lang="ru-RU" altLang="ru-RU" dirty="0" err="1"/>
              <a:t>ұсыну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оны </a:t>
            </a:r>
            <a:r>
              <a:rPr lang="ru-RU" altLang="ru-RU" dirty="0" err="1"/>
              <a:t>мәслихат</a:t>
            </a:r>
            <a:r>
              <a:rPr lang="ru-RU" altLang="ru-RU" dirty="0"/>
              <a:t> </a:t>
            </a:r>
            <a:r>
              <a:rPr lang="ru-RU" altLang="ru-RU" dirty="0" err="1"/>
              <a:t>сессиясында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FA797AA0-9D3F-283D-CF9D-A5499EB4B79E}"/>
              </a:ext>
            </a:extLst>
          </p:cNvPr>
          <p:cNvCxnSpPr>
            <a:cxnSpLocks/>
          </p:cNvCxnSpPr>
          <p:nvPr/>
        </p:nvCxnSpPr>
        <p:spPr>
          <a:xfrm>
            <a:off x="703593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9148ED30-4EB6-9E86-CC4B-486344111494}"/>
              </a:ext>
            </a:extLst>
          </p:cNvPr>
          <p:cNvCxnSpPr>
            <a:cxnSpLocks/>
          </p:cNvCxnSpPr>
          <p:nvPr/>
        </p:nvCxnSpPr>
        <p:spPr>
          <a:xfrm>
            <a:off x="703593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84CF2703-BBC4-504E-79C6-6B599BE3E8D8}"/>
              </a:ext>
            </a:extLst>
          </p:cNvPr>
          <p:cNvCxnSpPr>
            <a:cxnSpLocks/>
          </p:cNvCxnSpPr>
          <p:nvPr/>
        </p:nvCxnSpPr>
        <p:spPr>
          <a:xfrm>
            <a:off x="703593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39">
            <a:extLst>
              <a:ext uri="{FF2B5EF4-FFF2-40B4-BE49-F238E27FC236}">
                <a16:creationId xmlns="" xmlns:a16="http://schemas.microsoft.com/office/drawing/2014/main" id="{CB5249CD-DE5C-5A05-36E8-1472D06D9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3" y="5729524"/>
            <a:ext cx="565240" cy="565240"/>
          </a:xfrm>
          <a:prstGeom prst="rect">
            <a:avLst/>
          </a:prstGeom>
        </p:spPr>
      </p:pic>
      <p:pic>
        <p:nvPicPr>
          <p:cNvPr id="55" name="Рисунок 5">
            <a:extLst>
              <a:ext uri="{FF2B5EF4-FFF2-40B4-BE49-F238E27FC236}">
                <a16:creationId xmlns="" xmlns:a16="http://schemas.microsoft.com/office/drawing/2014/main" id="{7191E046-0BDB-360B-89B9-83E01C8F4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318" y="3491763"/>
            <a:ext cx="590550" cy="590550"/>
          </a:xfrm>
          <a:prstGeom prst="rect">
            <a:avLst/>
          </a:prstGeom>
        </p:spPr>
      </p:pic>
      <p:pic>
        <p:nvPicPr>
          <p:cNvPr id="57" name="Google Shape;861;p31">
            <a:extLst>
              <a:ext uri="{FF2B5EF4-FFF2-40B4-BE49-F238E27FC236}">
                <a16:creationId xmlns="" xmlns:a16="http://schemas.microsoft.com/office/drawing/2014/main" id="{0BB3FF33-5A01-2C47-931E-6361BFC33D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0470" y="4584360"/>
            <a:ext cx="599896" cy="59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Рисунок 19" descr="Изображение выглядит как векторная графика, текст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DD35B6A4-FD62-6E57-628C-66506459C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86" y="2302277"/>
            <a:ext cx="676451" cy="676451"/>
          </a:xfrm>
          <a:prstGeom prst="rect">
            <a:avLst/>
          </a:prstGeom>
        </p:spPr>
      </p:pic>
      <p:pic>
        <p:nvPicPr>
          <p:cNvPr id="60" name="Рисунок 16">
            <a:extLst>
              <a:ext uri="{FF2B5EF4-FFF2-40B4-BE49-F238E27FC236}">
                <a16:creationId xmlns="" xmlns:a16="http://schemas.microsoft.com/office/drawing/2014/main" id="{4451FEE7-2C96-4F24-B5AA-6195F81525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91" y="3434977"/>
            <a:ext cx="565240" cy="565240"/>
          </a:xfrm>
          <a:prstGeom prst="rect">
            <a:avLst/>
          </a:prstGeom>
        </p:spPr>
      </p:pic>
      <p:pic>
        <p:nvPicPr>
          <p:cNvPr id="62" name="Рисунок 24">
            <a:extLst>
              <a:ext uri="{FF2B5EF4-FFF2-40B4-BE49-F238E27FC236}">
                <a16:creationId xmlns="" xmlns:a16="http://schemas.microsoft.com/office/drawing/2014/main" id="{9C5C9F63-1BB8-9BE1-8373-2671FC6D4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2264" y="5726102"/>
            <a:ext cx="572084" cy="572084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631B1DE6-80A7-328D-28EB-1DCBDADDA662}"/>
              </a:ext>
            </a:extLst>
          </p:cNvPr>
          <p:cNvCxnSpPr>
            <a:cxnSpLocks/>
          </p:cNvCxnSpPr>
          <p:nvPr/>
        </p:nvCxnSpPr>
        <p:spPr>
          <a:xfrm>
            <a:off x="6618711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="" xmlns:a16="http://schemas.microsoft.com/office/drawing/2014/main" id="{5FC1FF1D-073F-970E-CE7E-7D8A039D1274}"/>
              </a:ext>
            </a:extLst>
          </p:cNvPr>
          <p:cNvCxnSpPr>
            <a:cxnSpLocks/>
          </p:cNvCxnSpPr>
          <p:nvPr/>
        </p:nvCxnSpPr>
        <p:spPr>
          <a:xfrm>
            <a:off x="6618711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73559AD7-7543-6881-FBCA-2EE75E0BD3E4}"/>
              </a:ext>
            </a:extLst>
          </p:cNvPr>
          <p:cNvCxnSpPr>
            <a:cxnSpLocks/>
          </p:cNvCxnSpPr>
          <p:nvPr/>
        </p:nvCxnSpPr>
        <p:spPr>
          <a:xfrm>
            <a:off x="6618711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E8418F-1247-2F89-CD41-80F60EC3F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670" y="200155"/>
            <a:ext cx="11702530" cy="565012"/>
          </a:xfrm>
        </p:spPr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түсімдер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7405E2D-8B03-E087-9327-849DA0936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A2CC376D-61BF-5105-9772-E07B86855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633080"/>
              </p:ext>
            </p:extLst>
          </p:nvPr>
        </p:nvGraphicFramePr>
        <p:xfrm>
          <a:off x="190501" y="905742"/>
          <a:ext cx="11696699" cy="554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54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37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5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80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2183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арналған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01.09.2026ж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 на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қты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орындалуы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Алдыңғы</a:t>
                      </a:r>
                      <a:r>
                        <a:rPr lang="ru-RU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.2025ж.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.2024ж.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01.0</a:t>
                      </a:r>
                      <a:r>
                        <a:rPr lang="kk-KZ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9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.2023ж. 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92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01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506 955,6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347 480,2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284 748,4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327 447,3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255 890,4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/>
                        </a:rPr>
                        <a:t>210 854,3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429">
                <a:tc>
                  <a:txBody>
                    <a:bodyPr/>
                    <a:lstStyle/>
                    <a:p>
                      <a:pPr marL="10541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ішінде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8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122 069,6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103 610,1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49 461,9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47,74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138 405,4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135 421,3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109 294,3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4755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емес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12 998,9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7 594,7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13 170,0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173,41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44 333,0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7 464,9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3 744,3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1580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Негізгі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капиталды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сатудан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түсетін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110,4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2585077"/>
                  </a:ext>
                </a:extLst>
              </a:tr>
              <a:tr h="3881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Арнайы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12 434,9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4 776,7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3 252,1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68,08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Трансферттер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307 210,9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190 400,7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b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190 400,7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fontAlgn="ctr">
                        <a:buFont typeface="Arial" pitchFamily="34" charset="0"/>
                        <a:buNone/>
                      </a:pPr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173 013,4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133 012,8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499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Бюджеттік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кредиттерді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өтеу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9 144,8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1 330,3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2 070,3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155,63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2 219,2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1 868,1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1 047,0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Қарыздар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43 032,5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39 718,7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27 047,9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5 392,6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4 585,8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2 589,4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75967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қаражатының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пайдаланылатын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қалдықтары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0,1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0,1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-708,5</a:t>
                      </a:r>
                    </a:p>
                    <a:p>
                      <a:pPr algn="ctr" fontAlgn="b"/>
                      <a:endParaRPr lang="ru-RU" sz="1600" b="0" i="0" u="none" strike="noStrike" dirty="0">
                        <a:effectLst/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</a:t>
                      </a:r>
                    </a:p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flipH="1">
            <a:off x="10599864" y="514946"/>
            <a:ext cx="1191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102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4DD17D-0F72-AED4-3DE7-8DCF2044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34" y="187874"/>
            <a:ext cx="8022416" cy="565012"/>
          </a:xfrm>
        </p:spPr>
        <p:txBody>
          <a:bodyPr/>
          <a:lstStyle/>
          <a:p>
            <a:r>
              <a:rPr lang="ru-RU" sz="2800" dirty="0" err="1"/>
              <a:t>Облыстық</a:t>
            </a:r>
            <a:r>
              <a:rPr lang="ru-RU" sz="2800" dirty="0"/>
              <a:t> </a:t>
            </a:r>
            <a:r>
              <a:rPr lang="ru-RU" sz="2800" dirty="0" err="1"/>
              <a:t>бюджеттің</a:t>
            </a:r>
            <a:r>
              <a:rPr lang="ru-RU" sz="2800" dirty="0"/>
              <a:t> </a:t>
            </a:r>
            <a:r>
              <a:rPr lang="ru-RU" sz="2800" dirty="0" err="1"/>
              <a:t>шығыс</a:t>
            </a:r>
            <a:r>
              <a:rPr lang="ru-RU" sz="2800" dirty="0"/>
              <a:t> </a:t>
            </a:r>
            <a:r>
              <a:rPr lang="ru-RU" sz="2800" dirty="0" err="1"/>
              <a:t>құрылымы</a:t>
            </a:r>
            <a:endParaRPr lang="ru-RU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2C225FF-5C9E-B61C-4837-66D062A62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5751" y="6572250"/>
            <a:ext cx="476250" cy="285750"/>
          </a:xfrm>
        </p:spPr>
        <p:txBody>
          <a:bodyPr/>
          <a:lstStyle/>
          <a:p>
            <a:fld id="{CFCCB99F-92C9-44CB-BFF7-A591374D8AE5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C13A20D2-F1DB-773B-4BB5-D2497582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445052"/>
              </p:ext>
            </p:extLst>
          </p:nvPr>
        </p:nvGraphicFramePr>
        <p:xfrm>
          <a:off x="163204" y="802441"/>
          <a:ext cx="11791950" cy="5792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46685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5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1739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lang="kk-KZ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Есептік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1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01.09.2026ж.</a:t>
                      </a:r>
                    </a:p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орындалысы</a:t>
                      </a:r>
                      <a:endParaRPr kumimoji="0" lang="kk-KZ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8F8F8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</a:t>
                      </a:r>
                      <a:r>
                        <a:rPr lang="kk-KZ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ңғы</a:t>
                      </a:r>
                      <a:r>
                        <a:rPr lang="kk-KZ" sz="1600" b="1" baseline="0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4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.2025 ж.</a:t>
                      </a:r>
                      <a:r>
                        <a:rPr lang="ru-RU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01.0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9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.20</a:t>
                      </a:r>
                      <a:r>
                        <a:rPr lang="en-US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01.0</a:t>
                      </a:r>
                      <a:r>
                        <a:rPr lang="kk-KZ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9</a:t>
                      </a: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.2023 ж</a:t>
                      </a:r>
                      <a:r>
                        <a:rPr lang="en-US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856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523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Шығыстар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506 955,6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347 480,2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284 748,4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</a:rPr>
                        <a:t>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</a:rPr>
                        <a:t>327 447,3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255 890,4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210 854,3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4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kk-KZ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ішінде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 M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57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Жалпы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сипаттағы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13 112,6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10 355,4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9 574,2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92,46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7 752,7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3 966,1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2 325,5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Қорғаныс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3 142,9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1 107,2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857,6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77,46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3 214,2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350,9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275,7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79326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Қоғамдық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тәртіп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және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қауіпсіздік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25 786,4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19 459,2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13 155,0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12 282,0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 8 887,6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9 071,6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156687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Әлеуметтік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сала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332 015,2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216 241,0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199 005,0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218 855,9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178 194,0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138 075,3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1649319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Нақты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сектор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46 003,9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29 291,1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23 506,1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65 996,4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44 058,1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34 545,0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95741840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Трансферттер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 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3 560,9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4 333,4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5 114,5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3513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Борышқа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көрсету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4 146,4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1 579,0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1 561,0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98,86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934,5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933,2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932,2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8852156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Қарыздарды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өтеу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6 817,6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2 742,7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2 578,7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94,02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3 010,1</a:t>
                      </a:r>
                      <a:endParaRPr lang="en-US" sz="1600" baseline="0" dirty="0">
                        <a:solidFill>
                          <a:schemeClr val="tx1"/>
                        </a:solidFill>
                        <a:latin typeface="Arial M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4 453,8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419,9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97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Басқалар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27 452,2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24 539,7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7 058,2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3 180,9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4 096,3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2 759,5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Бюджеттік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кредиттер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43 532,5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37 218,7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22 506,6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60,47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5 392,6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4 585,8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2 589,4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4427102"/>
                  </a:ext>
                </a:extLst>
              </a:tr>
              <a:tr h="47997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активтерін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сатып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алу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12 186,8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11 924,1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5 509,0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 MT"/>
                        </a:rPr>
                        <a:t>46,2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3 267,2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2 031,2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2 878,3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313244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25150" y="346094"/>
            <a:ext cx="10477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989894C2-CFA7-461E-5809-9321F5F9AD18}"/>
              </a:ext>
            </a:extLst>
          </p:cNvPr>
          <p:cNvSpPr/>
          <p:nvPr/>
        </p:nvSpPr>
        <p:spPr>
          <a:xfrm>
            <a:off x="6235707" y="3865875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581,0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09D574E6-4364-ADC7-F271-7DF856538636}"/>
              </a:ext>
            </a:extLst>
          </p:cNvPr>
          <p:cNvSpPr/>
          <p:nvPr/>
        </p:nvSpPr>
        <p:spPr>
          <a:xfrm>
            <a:off x="215899" y="3866033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9A402EEF-CB5F-6E1D-2EF6-C580CDE7B71E}"/>
              </a:ext>
            </a:extLst>
          </p:cNvPr>
          <p:cNvSpPr/>
          <p:nvPr/>
        </p:nvSpPr>
        <p:spPr>
          <a:xfrm>
            <a:off x="6235707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C5F02EF3-DDE8-32C3-B527-91D9F0537A68}"/>
              </a:ext>
            </a:extLst>
          </p:cNvPr>
          <p:cNvSpPr/>
          <p:nvPr/>
        </p:nvSpPr>
        <p:spPr>
          <a:xfrm>
            <a:off x="215899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3FB1C83-DFEA-76DC-4832-93E56E3D2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E052EF-60C0-9BFF-268C-E8405B456AFD}"/>
              </a:ext>
            </a:extLst>
          </p:cNvPr>
          <p:cNvSpPr/>
          <p:nvPr/>
        </p:nvSpPr>
        <p:spPr>
          <a:xfrm>
            <a:off x="215899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99304C-03D9-7D9C-627F-E458102F19DF}"/>
              </a:ext>
            </a:extLst>
          </p:cNvPr>
          <p:cNvSpPr txBox="1"/>
          <p:nvPr/>
        </p:nvSpPr>
        <p:spPr>
          <a:xfrm>
            <a:off x="630946" y="281573"/>
            <a:ext cx="475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Жалпы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сипаттағы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мемлекеттік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қызметтер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C031676-DE0E-7477-65D1-DDB4B88D1171}"/>
              </a:ext>
            </a:extLst>
          </p:cNvPr>
          <p:cNvCxnSpPr/>
          <p:nvPr/>
        </p:nvCxnSpPr>
        <p:spPr>
          <a:xfrm>
            <a:off x="6096000" y="139700"/>
            <a:ext cx="0" cy="6591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B32D8B7-DA88-FAB7-B488-2356429C2EDD}"/>
              </a:ext>
            </a:extLst>
          </p:cNvPr>
          <p:cNvCxnSpPr/>
          <p:nvPr/>
        </p:nvCxnSpPr>
        <p:spPr>
          <a:xfrm>
            <a:off x="152400" y="3200400"/>
            <a:ext cx="118618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610D2B-5237-796E-B171-7E8ABD0B4DAA}"/>
              </a:ext>
            </a:extLst>
          </p:cNvPr>
          <p:cNvSpPr txBox="1"/>
          <p:nvPr/>
        </p:nvSpPr>
        <p:spPr>
          <a:xfrm>
            <a:off x="177802" y="1536700"/>
            <a:ext cx="424385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Өкілдік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,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атқарушы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басқару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функцияларын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орындайтын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органдар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Қаржылық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Жоспарлау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статистикалық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сипаттағы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3389B6-EF45-342D-C3CD-0728D44F4EF3}"/>
              </a:ext>
            </a:extLst>
          </p:cNvPr>
          <p:cNvSpPr txBox="1"/>
          <p:nvPr/>
        </p:nvSpPr>
        <p:spPr>
          <a:xfrm>
            <a:off x="2241897" y="878329"/>
            <a:ext cx="15359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9 574,2</a:t>
            </a:r>
          </a:p>
        </p:txBody>
      </p:sp>
      <p:pic>
        <p:nvPicPr>
          <p:cNvPr id="18" name="Рисунок 18">
            <a:extLst>
              <a:ext uri="{FF2B5EF4-FFF2-40B4-BE49-F238E27FC236}">
                <a16:creationId xmlns="" xmlns:a16="http://schemas.microsoft.com/office/drawing/2014/main" id="{77048BCE-4C40-5EDE-B4F6-49341AFE95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20362" y="1012880"/>
            <a:ext cx="421535" cy="3731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EAE7E44-C3D6-DA8B-C684-774C5D5E1F4F}"/>
              </a:ext>
            </a:extLst>
          </p:cNvPr>
          <p:cNvSpPr txBox="1"/>
          <p:nvPr/>
        </p:nvSpPr>
        <p:spPr>
          <a:xfrm>
            <a:off x="3702768" y="1078267"/>
            <a:ext cx="1250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 err="1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800" b="1" dirty="0" err="1">
              <a:solidFill>
                <a:schemeClr val="tx2">
                  <a:lumMod val="75000"/>
                </a:schemeClr>
              </a:solidFill>
              <a:latin typeface="Arial MT"/>
              <a:cs typeface="Segoe UI Semibold" panose="020B07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78D23B-4605-0486-A0DB-52C0E5AF0DE2}"/>
              </a:ext>
            </a:extLst>
          </p:cNvPr>
          <p:cNvSpPr txBox="1"/>
          <p:nvPr/>
        </p:nvSpPr>
        <p:spPr>
          <a:xfrm>
            <a:off x="4268791" y="1603939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3 459,7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5B38581-93FC-699F-B8F0-E04543E12AF8}"/>
              </a:ext>
            </a:extLst>
          </p:cNvPr>
          <p:cNvSpPr txBox="1"/>
          <p:nvPr/>
        </p:nvSpPr>
        <p:spPr>
          <a:xfrm>
            <a:off x="5077692" y="160393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5372D64-4251-0C75-0377-23C91998A78E}"/>
              </a:ext>
            </a:extLst>
          </p:cNvPr>
          <p:cNvSpPr txBox="1"/>
          <p:nvPr/>
        </p:nvSpPr>
        <p:spPr>
          <a:xfrm>
            <a:off x="4459548" y="1909863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300,3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D35F267-E934-FCC7-BA7C-0EB4590BF652}"/>
              </a:ext>
            </a:extLst>
          </p:cNvPr>
          <p:cNvSpPr txBox="1"/>
          <p:nvPr/>
        </p:nvSpPr>
        <p:spPr>
          <a:xfrm>
            <a:off x="5077692" y="1909863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DFDBCB1-82E6-C38D-4072-0C242F0956FD}"/>
              </a:ext>
            </a:extLst>
          </p:cNvPr>
          <p:cNvSpPr txBox="1"/>
          <p:nvPr/>
        </p:nvSpPr>
        <p:spPr>
          <a:xfrm>
            <a:off x="4398507" y="2182653"/>
            <a:ext cx="750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335,0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AB27882-209E-D07B-8B53-F4326A3F1968}"/>
              </a:ext>
            </a:extLst>
          </p:cNvPr>
          <p:cNvSpPr txBox="1"/>
          <p:nvPr/>
        </p:nvSpPr>
        <p:spPr>
          <a:xfrm>
            <a:off x="5077692" y="2198022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B5D88EA-DAD1-11B3-DAC2-92935F70FBDC}"/>
              </a:ext>
            </a:extLst>
          </p:cNvPr>
          <p:cNvSpPr txBox="1"/>
          <p:nvPr/>
        </p:nvSpPr>
        <p:spPr>
          <a:xfrm>
            <a:off x="4231731" y="2444641"/>
            <a:ext cx="917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5 479,2</a:t>
            </a:r>
          </a:p>
          <a:p>
            <a:pPr algn="r"/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E157CD1-D0BB-BF59-A5E9-76B7CE0F7518}"/>
              </a:ext>
            </a:extLst>
          </p:cNvPr>
          <p:cNvSpPr txBox="1"/>
          <p:nvPr/>
        </p:nvSpPr>
        <p:spPr>
          <a:xfrm>
            <a:off x="5080772" y="246546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8319642D-D196-8EE9-C688-E65E7D67A9CD}"/>
              </a:ext>
            </a:extLst>
          </p:cNvPr>
          <p:cNvSpPr/>
          <p:nvPr/>
        </p:nvSpPr>
        <p:spPr>
          <a:xfrm>
            <a:off x="6235707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181FE6B-40A0-B060-2844-16704E9F9F92}"/>
              </a:ext>
            </a:extLst>
          </p:cNvPr>
          <p:cNvSpPr txBox="1"/>
          <p:nvPr/>
        </p:nvSpPr>
        <p:spPr>
          <a:xfrm>
            <a:off x="6508273" y="281573"/>
            <a:ext cx="504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Қорғаныс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қоғамдық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тәртіп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қауіпсіздік</a:t>
            </a:r>
            <a:endParaRPr lang="ru-RU" sz="1800" b="1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83C9B78-ACA9-C464-3C5E-6313640D0A79}"/>
              </a:ext>
            </a:extLst>
          </p:cNvPr>
          <p:cNvSpPr txBox="1"/>
          <p:nvPr/>
        </p:nvSpPr>
        <p:spPr>
          <a:xfrm>
            <a:off x="6364718" y="1536699"/>
            <a:ext cx="407095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Әскери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қажеттіліктер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Төтенше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жағдайлар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бойынша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жұмыстарды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ұйымдастыру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Құқық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қорғау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қызметі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3574714-27C1-37A6-3B51-8C04FDB811C6}"/>
              </a:ext>
            </a:extLst>
          </p:cNvPr>
          <p:cNvSpPr txBox="1"/>
          <p:nvPr/>
        </p:nvSpPr>
        <p:spPr>
          <a:xfrm>
            <a:off x="8188754" y="843608"/>
            <a:ext cx="18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14 012,7</a:t>
            </a:r>
          </a:p>
        </p:txBody>
      </p:sp>
      <p:pic>
        <p:nvPicPr>
          <p:cNvPr id="37" name="Рисунок 18">
            <a:extLst>
              <a:ext uri="{FF2B5EF4-FFF2-40B4-BE49-F238E27FC236}">
                <a16:creationId xmlns="" xmlns:a16="http://schemas.microsoft.com/office/drawing/2014/main" id="{3C55A79C-2254-D48B-ADD7-1E34F456A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0597" y="843608"/>
            <a:ext cx="603555" cy="5342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98CF7333-FD5E-3111-CC57-65DA1BE06740}"/>
              </a:ext>
            </a:extLst>
          </p:cNvPr>
          <p:cNvSpPr txBox="1"/>
          <p:nvPr/>
        </p:nvSpPr>
        <p:spPr>
          <a:xfrm>
            <a:off x="9740137" y="1032216"/>
            <a:ext cx="1386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C26E29B-92BD-7D8B-CC62-5CE097F0B083}"/>
              </a:ext>
            </a:extLst>
          </p:cNvPr>
          <p:cNvSpPr txBox="1"/>
          <p:nvPr/>
        </p:nvSpPr>
        <p:spPr>
          <a:xfrm>
            <a:off x="10363123" y="160617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158,9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8C559E4-D40E-9DCE-2B8F-56FB065D6F74}"/>
              </a:ext>
            </a:extLst>
          </p:cNvPr>
          <p:cNvSpPr txBox="1"/>
          <p:nvPr/>
        </p:nvSpPr>
        <p:spPr>
          <a:xfrm>
            <a:off x="11001124" y="159544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5CB108F-DAA3-29BD-5695-1D988FFD438F}"/>
              </a:ext>
            </a:extLst>
          </p:cNvPr>
          <p:cNvSpPr txBox="1"/>
          <p:nvPr/>
        </p:nvSpPr>
        <p:spPr>
          <a:xfrm>
            <a:off x="10276561" y="2167244"/>
            <a:ext cx="745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698,8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83622EC9-0E35-0E23-9006-34236EABFF5A}"/>
              </a:ext>
            </a:extLst>
          </p:cNvPr>
          <p:cNvSpPr txBox="1"/>
          <p:nvPr/>
        </p:nvSpPr>
        <p:spPr>
          <a:xfrm>
            <a:off x="11022278" y="218846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510D52D-2A7D-E6E0-146B-E1F3A68CE4F7}"/>
              </a:ext>
            </a:extLst>
          </p:cNvPr>
          <p:cNvSpPr txBox="1"/>
          <p:nvPr/>
        </p:nvSpPr>
        <p:spPr>
          <a:xfrm>
            <a:off x="10163051" y="2679913"/>
            <a:ext cx="968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13 155,0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64F29A9-95E5-E9BC-3081-CE5D8E3F05A5}"/>
              </a:ext>
            </a:extLst>
          </p:cNvPr>
          <p:cNvSpPr txBox="1"/>
          <p:nvPr/>
        </p:nvSpPr>
        <p:spPr>
          <a:xfrm>
            <a:off x="11001124" y="2719450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729FC63F-D7FC-D226-AAF4-879A36CB9412}"/>
              </a:ext>
            </a:extLst>
          </p:cNvPr>
          <p:cNvSpPr/>
          <p:nvPr/>
        </p:nvSpPr>
        <p:spPr>
          <a:xfrm>
            <a:off x="21589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A2765DD-872D-8F24-21F6-7D82EBA538AA}"/>
              </a:ext>
            </a:extLst>
          </p:cNvPr>
          <p:cNvSpPr txBox="1"/>
          <p:nvPr/>
        </p:nvSpPr>
        <p:spPr>
          <a:xfrm>
            <a:off x="2037290" y="330203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сала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B1ECA99-6CE8-8F70-70DE-0AA4617FC1BF}"/>
              </a:ext>
            </a:extLst>
          </p:cNvPr>
          <p:cNvSpPr txBox="1"/>
          <p:nvPr/>
        </p:nvSpPr>
        <p:spPr>
          <a:xfrm>
            <a:off x="1944689" y="3863786"/>
            <a:ext cx="1930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199 005,0</a:t>
            </a:r>
          </a:p>
        </p:txBody>
      </p:sp>
      <p:pic>
        <p:nvPicPr>
          <p:cNvPr id="51" name="Рисунок 18">
            <a:extLst>
              <a:ext uri="{FF2B5EF4-FFF2-40B4-BE49-F238E27FC236}">
                <a16:creationId xmlns="" xmlns:a16="http://schemas.microsoft.com/office/drawing/2014/main" id="{A173B2BF-735C-4B6D-5C10-ABB55E3C6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20745" y="3969591"/>
            <a:ext cx="421535" cy="37316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9BD947B-EAB1-2DE7-1BD6-D2946D3ECF77}"/>
              </a:ext>
            </a:extLst>
          </p:cNvPr>
          <p:cNvSpPr txBox="1"/>
          <p:nvPr/>
        </p:nvSpPr>
        <p:spPr>
          <a:xfrm>
            <a:off x="3777895" y="4021892"/>
            <a:ext cx="1012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r">
              <a:defRPr sz="32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ru-RU" sz="1400" dirty="0" err="1"/>
              <a:t>млн.теңге</a:t>
            </a:r>
            <a:endParaRPr lang="en-US" sz="1600" dirty="0" err="1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7066FAB-4BE5-943B-6892-C7A6D2486526}"/>
              </a:ext>
            </a:extLst>
          </p:cNvPr>
          <p:cNvSpPr txBox="1"/>
          <p:nvPr/>
        </p:nvSpPr>
        <p:spPr>
          <a:xfrm>
            <a:off x="779423" y="4965278"/>
            <a:ext cx="1023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171 252,0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C3FA0285-C420-85DA-8A14-FDB1713924B7}"/>
              </a:ext>
            </a:extLst>
          </p:cNvPr>
          <p:cNvSpPr txBox="1"/>
          <p:nvPr/>
        </p:nvSpPr>
        <p:spPr>
          <a:xfrm>
            <a:off x="1694264" y="5005086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6" name="Рисунок 3">
            <a:extLst>
              <a:ext uri="{FF2B5EF4-FFF2-40B4-BE49-F238E27FC236}">
                <a16:creationId xmlns="" xmlns:a16="http://schemas.microsoft.com/office/drawing/2014/main" id="{E9BE41F2-856A-36B7-DA94-7CA22EA49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919" y="4414559"/>
            <a:ext cx="654389" cy="654389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="" xmlns:a16="http://schemas.microsoft.com/office/drawing/2014/main" id="{690EA03C-5A3B-180D-D8D8-5A8CCA2D9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933" y="5432465"/>
            <a:ext cx="461665" cy="461665"/>
          </a:xfrm>
          <a:prstGeom prst="rect">
            <a:avLst/>
          </a:prstGeom>
        </p:spPr>
      </p:pic>
      <p:pic>
        <p:nvPicPr>
          <p:cNvPr id="79" name="Рисунок 68" descr="Изображение выглядит как небо, внешний, здание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615F2B6E-3FD1-B4F3-D9D6-5086103911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05" y="4524654"/>
            <a:ext cx="499363" cy="499363"/>
          </a:xfrm>
          <a:prstGeom prst="rect">
            <a:avLst/>
          </a:prstGeom>
        </p:spPr>
      </p:pic>
      <p:pic>
        <p:nvPicPr>
          <p:cNvPr id="80" name="Рисунок 40">
            <a:extLst>
              <a:ext uri="{FF2B5EF4-FFF2-40B4-BE49-F238E27FC236}">
                <a16:creationId xmlns="" xmlns:a16="http://schemas.microsoft.com/office/drawing/2014/main" id="{F61AEBDC-9012-5043-30B6-23726A8716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07" y="5336370"/>
            <a:ext cx="523221" cy="52322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C48EA94-51FC-F72D-968B-E0E37ABAD77F}"/>
              </a:ext>
            </a:extLst>
          </p:cNvPr>
          <p:cNvSpPr txBox="1"/>
          <p:nvPr/>
        </p:nvSpPr>
        <p:spPr>
          <a:xfrm>
            <a:off x="1048955" y="4620448"/>
            <a:ext cx="1069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Білім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беру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4F48E3BE-D437-CDDE-E4CF-FE445CD79742}"/>
              </a:ext>
            </a:extLst>
          </p:cNvPr>
          <p:cNvSpPr txBox="1"/>
          <p:nvPr/>
        </p:nvSpPr>
        <p:spPr>
          <a:xfrm>
            <a:off x="913212" y="5444093"/>
            <a:ext cx="1756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Денсаулық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сақтау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6D7928F-9359-3837-7F87-27B84273DD38}"/>
              </a:ext>
            </a:extLst>
          </p:cNvPr>
          <p:cNvSpPr txBox="1"/>
          <p:nvPr/>
        </p:nvSpPr>
        <p:spPr>
          <a:xfrm>
            <a:off x="3749538" y="4506495"/>
            <a:ext cx="1954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көмек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286DFC0B-CB3B-30B4-F2CF-1570F55F5954}"/>
              </a:ext>
            </a:extLst>
          </p:cNvPr>
          <p:cNvSpPr txBox="1"/>
          <p:nvPr/>
        </p:nvSpPr>
        <p:spPr>
          <a:xfrm>
            <a:off x="3790872" y="5444093"/>
            <a:ext cx="2291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Мәдениет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, спорт, туризм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1E3E913F-BBE6-5983-A546-B8518AD47F50}"/>
              </a:ext>
            </a:extLst>
          </p:cNvPr>
          <p:cNvSpPr txBox="1"/>
          <p:nvPr/>
        </p:nvSpPr>
        <p:spPr>
          <a:xfrm>
            <a:off x="661766" y="5802688"/>
            <a:ext cx="1140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4 329,2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C3D1356-E98A-7265-0E1F-911DD1BBB48A}"/>
              </a:ext>
            </a:extLst>
          </p:cNvPr>
          <p:cNvSpPr txBox="1"/>
          <p:nvPr/>
        </p:nvSpPr>
        <p:spPr>
          <a:xfrm>
            <a:off x="1694264" y="5822988"/>
            <a:ext cx="1467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AFAAAE56-4172-59C1-74BC-0397F5A4C594}"/>
              </a:ext>
            </a:extLst>
          </p:cNvPr>
          <p:cNvSpPr txBox="1"/>
          <p:nvPr/>
        </p:nvSpPr>
        <p:spPr>
          <a:xfrm>
            <a:off x="3886313" y="4922976"/>
            <a:ext cx="859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9 382,6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7D870245-85AA-E17C-2722-7CCEFD3D0DAE}"/>
              </a:ext>
            </a:extLst>
          </p:cNvPr>
          <p:cNvSpPr txBox="1"/>
          <p:nvPr/>
        </p:nvSpPr>
        <p:spPr>
          <a:xfrm>
            <a:off x="4664218" y="4953753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0FB39468-BEC8-1FB0-64E0-C16C3DBCEDE3}"/>
              </a:ext>
            </a:extLst>
          </p:cNvPr>
          <p:cNvSpPr txBox="1"/>
          <p:nvPr/>
        </p:nvSpPr>
        <p:spPr>
          <a:xfrm>
            <a:off x="3634768" y="5769910"/>
            <a:ext cx="1102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14 041,1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B162E355-3157-BB9D-B46D-AD6519490234}"/>
              </a:ext>
            </a:extLst>
          </p:cNvPr>
          <p:cNvSpPr txBox="1"/>
          <p:nvPr/>
        </p:nvSpPr>
        <p:spPr>
          <a:xfrm>
            <a:off x="4667299" y="5817182"/>
            <a:ext cx="1051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161B0E26-7D51-5200-C8E8-C29281BA21DE}"/>
              </a:ext>
            </a:extLst>
          </p:cNvPr>
          <p:cNvSpPr/>
          <p:nvPr/>
        </p:nvSpPr>
        <p:spPr>
          <a:xfrm>
            <a:off x="622102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146AB272-54DC-BDF2-28C5-D5441F2DB1C4}"/>
              </a:ext>
            </a:extLst>
          </p:cNvPr>
          <p:cNvSpPr txBox="1"/>
          <p:nvPr/>
        </p:nvSpPr>
        <p:spPr>
          <a:xfrm>
            <a:off x="8179159" y="3302038"/>
            <a:ext cx="1671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Нақты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сектор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113294C-B97F-043A-400F-CAD007693882}"/>
              </a:ext>
            </a:extLst>
          </p:cNvPr>
          <p:cNvSpPr txBox="1"/>
          <p:nvPr/>
        </p:nvSpPr>
        <p:spPr>
          <a:xfrm>
            <a:off x="6664021" y="4904094"/>
            <a:ext cx="1173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7 676,7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C74E426A-002F-0FB8-DD99-BECF6362DB17}"/>
              </a:ext>
            </a:extLst>
          </p:cNvPr>
          <p:cNvSpPr txBox="1"/>
          <p:nvPr/>
        </p:nvSpPr>
        <p:spPr>
          <a:xfrm>
            <a:off x="7777513" y="4919704"/>
            <a:ext cx="1237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C0729F99-504C-A962-9C65-BD3B9E5C5F01}"/>
              </a:ext>
            </a:extLst>
          </p:cNvPr>
          <p:cNvSpPr txBox="1"/>
          <p:nvPr/>
        </p:nvSpPr>
        <p:spPr>
          <a:xfrm>
            <a:off x="6950500" y="4620448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ТКШ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68DA866-FC21-7A0A-0944-27623A3D5F50}"/>
              </a:ext>
            </a:extLst>
          </p:cNvPr>
          <p:cNvSpPr txBox="1"/>
          <p:nvPr/>
        </p:nvSpPr>
        <p:spPr>
          <a:xfrm>
            <a:off x="6948256" y="5340128"/>
            <a:ext cx="2310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Ауыл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шаруашылығы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61BB7E17-80A1-E107-31C9-D765BDF82257}"/>
              </a:ext>
            </a:extLst>
          </p:cNvPr>
          <p:cNvSpPr txBox="1"/>
          <p:nvPr/>
        </p:nvSpPr>
        <p:spPr>
          <a:xfrm>
            <a:off x="9467898" y="4697309"/>
            <a:ext cx="2754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коммуникациялар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C185CCD-5BBA-F94C-83DC-A5768F404A11}"/>
              </a:ext>
            </a:extLst>
          </p:cNvPr>
          <p:cNvSpPr txBox="1"/>
          <p:nvPr/>
        </p:nvSpPr>
        <p:spPr>
          <a:xfrm>
            <a:off x="6850849" y="5647905"/>
            <a:ext cx="101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5 615,2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D1500235-F214-B86F-9F0C-76C670192F62}"/>
              </a:ext>
            </a:extLst>
          </p:cNvPr>
          <p:cNvSpPr txBox="1"/>
          <p:nvPr/>
        </p:nvSpPr>
        <p:spPr>
          <a:xfrm>
            <a:off x="7780720" y="5663297"/>
            <a:ext cx="906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8252B945-0DBF-05C1-763F-ACFA520D4772}"/>
              </a:ext>
            </a:extLst>
          </p:cNvPr>
          <p:cNvSpPr txBox="1"/>
          <p:nvPr/>
        </p:nvSpPr>
        <p:spPr>
          <a:xfrm>
            <a:off x="9889848" y="5058203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5 771,2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66552" y="5073371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" name="Рисунок 16">
            <a:extLst>
              <a:ext uri="{FF2B5EF4-FFF2-40B4-BE49-F238E27FC236}">
                <a16:creationId xmlns="" xmlns:a16="http://schemas.microsoft.com/office/drawing/2014/main" id="{1D493931-9449-4A81-BC65-D6003F1BA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4718" y="5389224"/>
            <a:ext cx="486131" cy="373769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="" xmlns:a16="http://schemas.microsoft.com/office/drawing/2014/main" id="{3993ACCA-6689-D6C8-FA1B-4AF189D116D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103926" y="4699909"/>
            <a:ext cx="392344" cy="392344"/>
          </a:xfrm>
          <a:prstGeom prst="rect">
            <a:avLst/>
          </a:prstGeom>
        </p:spPr>
      </p:pic>
      <p:pic>
        <p:nvPicPr>
          <p:cNvPr id="125" name="Рисунок 44">
            <a:extLst>
              <a:ext uri="{FF2B5EF4-FFF2-40B4-BE49-F238E27FC236}">
                <a16:creationId xmlns="" xmlns:a16="http://schemas.microsoft.com/office/drawing/2014/main" id="{E9A528D1-881C-76FE-49F2-4CD1D135E34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92026" y="4634471"/>
            <a:ext cx="523223" cy="523221"/>
          </a:xfrm>
          <a:prstGeom prst="rect">
            <a:avLst/>
          </a:prstGeom>
        </p:spPr>
      </p:pic>
      <p:pic>
        <p:nvPicPr>
          <p:cNvPr id="95" name="Рисунок 18">
            <a:extLst>
              <a:ext uri="{FF2B5EF4-FFF2-40B4-BE49-F238E27FC236}">
                <a16:creationId xmlns="" xmlns:a16="http://schemas.microsoft.com/office/drawing/2014/main" id="{95E54A92-2D59-59EF-5B5C-513968FEE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690597" y="3921355"/>
            <a:ext cx="557135" cy="49320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56AD1F7A-8FF9-F8CC-8D2D-1906E8B8CC84}"/>
              </a:ext>
            </a:extLst>
          </p:cNvPr>
          <p:cNvSpPr txBox="1"/>
          <p:nvPr/>
        </p:nvSpPr>
        <p:spPr>
          <a:xfrm>
            <a:off x="8290260" y="3869014"/>
            <a:ext cx="1685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23 506,1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5A5AB3FD-B858-D696-D30D-A664BFF63E27}"/>
              </a:ext>
            </a:extLst>
          </p:cNvPr>
          <p:cNvSpPr txBox="1"/>
          <p:nvPr/>
        </p:nvSpPr>
        <p:spPr>
          <a:xfrm>
            <a:off x="9910784" y="4074579"/>
            <a:ext cx="1376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ru-RU" sz="14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7905" y="5469586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Өнеркәсіп және құрылыс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18088" y="5840607"/>
            <a:ext cx="69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552,9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32003" y="5852264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3" name="Graphic 120">
            <a:extLst>
              <a:ext uri="{FF2B5EF4-FFF2-40B4-BE49-F238E27FC236}">
                <a16:creationId xmlns="" xmlns:a16="http://schemas.microsoft.com/office/drawing/2014/main" id="{52F5C4AC-080A-8D54-20F7-FBC3E0982AE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22822" y="5487806"/>
            <a:ext cx="480220" cy="480220"/>
          </a:xfrm>
          <a:prstGeom prst="rect">
            <a:avLst/>
          </a:prstGeom>
        </p:spPr>
      </p:pic>
      <p:pic>
        <p:nvPicPr>
          <p:cNvPr id="94" name="Рисунок 9">
            <a:extLst>
              <a:ext uri="{FF2B5EF4-FFF2-40B4-BE49-F238E27FC236}">
                <a16:creationId xmlns="" xmlns:a16="http://schemas.microsoft.com/office/drawing/2014/main" id="{298C4BD4-C85A-9314-4A48-1DD144248CF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35" y="6009884"/>
            <a:ext cx="523220" cy="523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36270" y="6032628"/>
            <a:ext cx="22768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Отын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-энергетика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кешені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739" y="6300084"/>
            <a:ext cx="856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3 890,1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807398" y="6338067"/>
            <a:ext cx="8946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4091E08-0DCB-B60F-D236-E43BA5049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77F2A27-A5DA-B43A-AE39-1C71BAC9E8F0}"/>
              </a:ext>
            </a:extLst>
          </p:cNvPr>
          <p:cNvSpPr/>
          <p:nvPr/>
        </p:nvSpPr>
        <p:spPr>
          <a:xfrm>
            <a:off x="215899" y="230774"/>
            <a:ext cx="5661570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73F0B8-3384-0715-CCEA-97B7D2977048}"/>
              </a:ext>
            </a:extLst>
          </p:cNvPr>
          <p:cNvSpPr txBox="1"/>
          <p:nvPr/>
        </p:nvSpPr>
        <p:spPr>
          <a:xfrm>
            <a:off x="-83842" y="203753"/>
            <a:ext cx="617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Трансферттер</a:t>
            </a:r>
            <a:r>
              <a:rPr lang="ru-RU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F8F8F8"/>
                </a:solidFill>
                <a:cs typeface="Arial" panose="020B0604020202020204" pitchFamily="34" charset="0"/>
              </a:rPr>
              <a:t>4 946,0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млн.те</a:t>
            </a:r>
            <a:r>
              <a:rPr lang="kk-KZ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ңге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9A83A9-A7AD-DEA4-872C-48A3C081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758210"/>
            <a:ext cx="118110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млн </a:t>
            </a:r>
            <a:r>
              <a:rPr lang="ru-RU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те</a:t>
            </a:r>
            <a:r>
              <a:rPr lang="kk-KZ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ңге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8" y="1155903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06895"/>
              </p:ext>
            </p:extLst>
          </p:nvPr>
        </p:nvGraphicFramePr>
        <p:xfrm>
          <a:off x="215899" y="1874285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CCA4996-ED87-364F-E85C-805DDC7F9E27}"/>
              </a:ext>
            </a:extLst>
          </p:cNvPr>
          <p:cNvCxnSpPr/>
          <p:nvPr/>
        </p:nvCxnSpPr>
        <p:spPr>
          <a:xfrm>
            <a:off x="5877469" y="835571"/>
            <a:ext cx="0" cy="576471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F0E304E-3707-6A3F-E67B-B250B2A07AFE}"/>
              </a:ext>
            </a:extLst>
          </p:cNvPr>
          <p:cNvSpPr/>
          <p:nvPr/>
        </p:nvSpPr>
        <p:spPr>
          <a:xfrm>
            <a:off x="6095999" y="230774"/>
            <a:ext cx="5857301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3B96B8B-6FE3-6C53-313C-DAB74C4C4064}"/>
              </a:ext>
            </a:extLst>
          </p:cNvPr>
          <p:cNvSpPr txBox="1"/>
          <p:nvPr/>
        </p:nvSpPr>
        <p:spPr>
          <a:xfrm>
            <a:off x="7820312" y="203753"/>
            <a:ext cx="2236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Қарызды</a:t>
            </a:r>
            <a:r>
              <a:rPr lang="ru-RU" sz="24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өтеу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28EB11A-24CB-DDF2-9171-BD7DE24BD971}"/>
              </a:ext>
            </a:extLst>
          </p:cNvPr>
          <p:cNvSpPr/>
          <p:nvPr/>
        </p:nvSpPr>
        <p:spPr>
          <a:xfrm>
            <a:off x="6095999" y="3717929"/>
            <a:ext cx="5857299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095B364-9845-A229-D709-4078DE0F49E0}"/>
              </a:ext>
            </a:extLst>
          </p:cNvPr>
          <p:cNvSpPr txBox="1"/>
          <p:nvPr/>
        </p:nvSpPr>
        <p:spPr>
          <a:xfrm>
            <a:off x="8433395" y="3697161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Басқа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FE3A4838-DB54-54BA-FC9A-3874FD299D28}"/>
              </a:ext>
            </a:extLst>
          </p:cNvPr>
          <p:cNvSpPr/>
          <p:nvPr/>
        </p:nvSpPr>
        <p:spPr>
          <a:xfrm>
            <a:off x="6131055" y="851897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221,2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E33EA9A-60CB-C01C-AE01-E36FEF5ED707}"/>
              </a:ext>
            </a:extLst>
          </p:cNvPr>
          <p:cNvSpPr/>
          <p:nvPr/>
        </p:nvSpPr>
        <p:spPr>
          <a:xfrm>
            <a:off x="6131103" y="4525051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31103" y="1683751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Жергілікті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атқарушы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органның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жоғары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тұрған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бюджет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алдындағы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қарызын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170961" y="1720656"/>
            <a:ext cx="994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2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578,1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r"/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390484AB-481C-E238-3066-CAE623F33610}"/>
              </a:ext>
            </a:extLst>
          </p:cNvPr>
          <p:cNvSpPr txBox="1"/>
          <p:nvPr/>
        </p:nvSpPr>
        <p:spPr>
          <a:xfrm>
            <a:off x="11009610" y="1751434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 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4392D5-A487-434E-D996-C247D96F4C47}"/>
              </a:ext>
            </a:extLst>
          </p:cNvPr>
          <p:cNvSpPr txBox="1"/>
          <p:nvPr/>
        </p:nvSpPr>
        <p:spPr>
          <a:xfrm>
            <a:off x="6095999" y="5388409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Кәсіпкерлік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қызметті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қолдау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және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бәсекелестікті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қорғау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A989958-3D04-37CB-EF61-274948AA39C5}"/>
              </a:ext>
            </a:extLst>
          </p:cNvPr>
          <p:cNvSpPr txBox="1"/>
          <p:nvPr/>
        </p:nvSpPr>
        <p:spPr>
          <a:xfrm>
            <a:off x="10413081" y="5480742"/>
            <a:ext cx="526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828A14C-1F9B-9AB2-3DB2-6FA4876291F2}"/>
              </a:ext>
            </a:extLst>
          </p:cNvPr>
          <p:cNvSpPr txBox="1"/>
          <p:nvPr/>
        </p:nvSpPr>
        <p:spPr>
          <a:xfrm>
            <a:off x="10966559" y="5511519"/>
            <a:ext cx="142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FF73DD6-3E98-92F1-320D-F5DEB608CF52}"/>
              </a:ext>
            </a:extLst>
          </p:cNvPr>
          <p:cNvSpPr txBox="1"/>
          <p:nvPr/>
        </p:nvSpPr>
        <p:spPr>
          <a:xfrm>
            <a:off x="6095998" y="6086190"/>
            <a:ext cx="4243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Басқалары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C4237FE-1D84-67C4-8C33-04179B96F9D1}"/>
              </a:ext>
            </a:extLst>
          </p:cNvPr>
          <p:cNvSpPr txBox="1"/>
          <p:nvPr/>
        </p:nvSpPr>
        <p:spPr>
          <a:xfrm>
            <a:off x="10057006" y="6140914"/>
            <a:ext cx="915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6 558,2</a:t>
            </a:r>
          </a:p>
          <a:p>
            <a:pPr algn="r"/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56F2B8A7-71B0-429A-EAC0-F5359517A02B}"/>
              </a:ext>
            </a:extLst>
          </p:cNvPr>
          <p:cNvSpPr txBox="1"/>
          <p:nvPr/>
        </p:nvSpPr>
        <p:spPr>
          <a:xfrm>
            <a:off x="10939186" y="6140914"/>
            <a:ext cx="1112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48" y="1000942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625" y="4649061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610" y="2892771"/>
            <a:ext cx="908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69222" y="2671168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Республикалық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берілген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пайдаланылмаған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кредиттерді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536415" y="2893583"/>
            <a:ext cx="57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</a:t>
            </a:r>
            <a:r>
              <a:rPr lang="kk-KZ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20312" y="930812"/>
            <a:ext cx="3811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</a:t>
            </a:r>
            <a:r>
              <a:rPr lang="ru-RU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578,7</a:t>
            </a:r>
            <a:r>
              <a:rPr lang="en-US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67966" y="4603965"/>
            <a:ext cx="480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</a:t>
            </a:r>
            <a:r>
              <a:rPr lang="kk-KZ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058,2</a:t>
            </a:r>
            <a:r>
              <a:rPr lang="en-US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9" y="3291215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РБ-дан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0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897688"/>
              </p:ext>
            </p:extLst>
          </p:nvPr>
        </p:nvGraphicFramePr>
        <p:xfrm>
          <a:off x="215899" y="3945962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01.09.26ж.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lain_white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lain_white" id="{D8F416F7-7DC0-4489-B20F-574B482FA31D}" vid="{74359549-7B9F-4322-AD6B-3F7F515F515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Center for Strategic Initiatives</Template>
  <TotalTime>57196</TotalTime>
  <Words>822</Words>
  <Application>Microsoft Office PowerPoint</Application>
  <PresentationFormat>Произвольный</PresentationFormat>
  <Paragraphs>326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Plain_white</vt:lpstr>
      <vt:lpstr>think-cell Slide</vt:lpstr>
      <vt:lpstr>«Азаматтық бюджет» 2026 жылғы 1 қыркүйек жағдайына орындалуы</vt:lpstr>
      <vt:lpstr>Бюджеттік процесті іске асыру</vt:lpstr>
      <vt:lpstr>Облыстық бюджеттің түсімдер құрылымы</vt:lpstr>
      <vt:lpstr>Облыстық бюджеттің шығыс құрылымы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Kz Kairat</dc:creator>
  <cp:lastModifiedBy>Шамелеева Есенгул</cp:lastModifiedBy>
  <cp:revision>1763</cp:revision>
  <cp:lastPrinted>2025-03-04T13:29:16Z</cp:lastPrinted>
  <dcterms:created xsi:type="dcterms:W3CDTF">2018-04-03T16:50:53Z</dcterms:created>
  <dcterms:modified xsi:type="dcterms:W3CDTF">2026-09-04T10:12:42Z</dcterms:modified>
</cp:coreProperties>
</file>