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9" r:id="rId2"/>
    <p:sldId id="261" r:id="rId3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ru-RU" dirty="0" smtClean="0"/>
            <a:t>Поступления</a:t>
          </a:r>
        </a:p>
        <a:p>
          <a:r>
            <a:rPr lang="ru-RU" dirty="0" smtClean="0"/>
            <a:t>77586,3</a:t>
          </a:r>
          <a:endParaRPr lang="ru-RU" dirty="0" smtClean="0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Налоги и платежи </a:t>
          </a:r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15735,3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 smtClean="0"/>
            <a:t>Расходы</a:t>
          </a:r>
        </a:p>
        <a:p>
          <a:r>
            <a:rPr lang="ru-RU" dirty="0" smtClean="0"/>
            <a:t>78866,5</a:t>
          </a:r>
          <a:endParaRPr lang="ru-RU" dirty="0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  <dgm:t>
        <a:bodyPr/>
        <a:lstStyle/>
        <a:p>
          <a:endParaRPr lang="ru-RU"/>
        </a:p>
      </dgm:t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-48076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-4633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D3DC736D-8D46-4E27-A16F-D807B36C8E20}" type="presOf" srcId="{C13D7380-5C41-47B6-88CA-C46338293A08}" destId="{B7948204-05CF-42AA-92E0-7EBFE3E37489}" srcOrd="0" destOrd="0" presId="urn:microsoft.com/office/officeart/2005/8/layout/hProcess9"/>
    <dgm:cxn modelId="{D979F3E4-8689-41FB-B2B9-E5AA7428C737}" type="presOf" srcId="{1BCADB52-3C80-4DDE-AA00-7493C628CCE0}" destId="{94998ECC-1C06-4FB8-B1D2-3FF96530BC0B}" srcOrd="0" destOrd="0" presId="urn:microsoft.com/office/officeart/2005/8/layout/hProcess9"/>
    <dgm:cxn modelId="{13B24FDC-366B-44DF-B59F-B8FCA4E2DF0C}" type="presOf" srcId="{8F78ED7F-1B33-49D1-AD13-14E9573CB8A6}" destId="{7A7068E3-381C-45E7-9CF4-24781F783586}" srcOrd="0" destOrd="0" presId="urn:microsoft.com/office/officeart/2005/8/layout/hProcess9"/>
    <dgm:cxn modelId="{2421C38F-7F20-4FBC-8DE9-6F66C4981087}" type="presOf" srcId="{E68E0715-B60E-4B3E-B64D-0915C6C6863F}" destId="{10CB45E8-E2B1-470F-BD31-507883A50E13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DD83FF00-0F4A-4172-971B-33C16D7EC499}" type="presParOf" srcId="{10CB45E8-E2B1-470F-BD31-507883A50E13}" destId="{A6D933C2-8539-4736-A15F-8A343C91B3B7}" srcOrd="0" destOrd="0" presId="urn:microsoft.com/office/officeart/2005/8/layout/hProcess9"/>
    <dgm:cxn modelId="{F48A7058-1424-486E-B6A4-3F9F33E9386F}" type="presParOf" srcId="{10CB45E8-E2B1-470F-BD31-507883A50E13}" destId="{AA8CC410-84D7-4A79-A3CD-9991FF279F47}" srcOrd="1" destOrd="0" presId="urn:microsoft.com/office/officeart/2005/8/layout/hProcess9"/>
    <dgm:cxn modelId="{A224D359-6D12-466C-AF34-A5835B87B07F}" type="presParOf" srcId="{AA8CC410-84D7-4A79-A3CD-9991FF279F47}" destId="{94998ECC-1C06-4FB8-B1D2-3FF96530BC0B}" srcOrd="0" destOrd="0" presId="urn:microsoft.com/office/officeart/2005/8/layout/hProcess9"/>
    <dgm:cxn modelId="{A455C35E-8F7D-492E-B661-7C921FE07AC0}" type="presParOf" srcId="{AA8CC410-84D7-4A79-A3CD-9991FF279F47}" destId="{839878D3-4D96-4CB2-86F5-064A80067891}" srcOrd="1" destOrd="0" presId="urn:microsoft.com/office/officeart/2005/8/layout/hProcess9"/>
    <dgm:cxn modelId="{6A3C3396-6065-4E01-9278-423869EC0650}" type="presParOf" srcId="{AA8CC410-84D7-4A79-A3CD-9991FF279F47}" destId="{7A7068E3-381C-45E7-9CF4-24781F783586}" srcOrd="2" destOrd="0" presId="urn:microsoft.com/office/officeart/2005/8/layout/hProcess9"/>
    <dgm:cxn modelId="{5172B9BD-FD4C-40DA-AD73-94068449D4D2}" type="presParOf" srcId="{AA8CC410-84D7-4A79-A3CD-9991FF279F47}" destId="{3BC23EB7-02D7-4DD6-BE56-598398F9A4DD}" srcOrd="3" destOrd="0" presId="urn:microsoft.com/office/officeart/2005/8/layout/hProcess9"/>
    <dgm:cxn modelId="{075D3FD4-27FE-41D1-8878-1483D69DFD69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Налоги и платежи </a:t>
          </a:r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14557,1</a:t>
          </a:r>
          <a:endParaRPr lang="ru-RU" dirty="0" smtClean="0">
            <a:solidFill>
              <a:srgbClr val="FF0000"/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 smtClean="0"/>
            <a:t>Расходы</a:t>
          </a:r>
          <a:r>
            <a:rPr lang="en-US" dirty="0" smtClean="0"/>
            <a:t> </a:t>
          </a:r>
          <a:endParaRPr lang="ru-RU" dirty="0" smtClean="0"/>
        </a:p>
        <a:p>
          <a:r>
            <a:rPr lang="ru-RU" dirty="0" smtClean="0">
              <a:solidFill>
                <a:schemeClr val="tx1"/>
              </a:solidFill>
            </a:rPr>
            <a:t>30716,0</a:t>
          </a:r>
          <a:endParaRPr lang="ru-RU" dirty="0">
            <a:solidFill>
              <a:schemeClr val="tx1"/>
            </a:solidFill>
          </a:endParaRPr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BCADB52-3C80-4DDE-AA00-7493C628CCE0}">
      <dgm:prSet phldrT="[Текст]"/>
      <dgm:spPr/>
      <dgm:t>
        <a:bodyPr/>
        <a:lstStyle/>
        <a:p>
          <a:r>
            <a:rPr lang="ru-RU" dirty="0" smtClean="0"/>
            <a:t>Поступления</a:t>
          </a:r>
          <a:endParaRPr lang="en-US" dirty="0" smtClean="0"/>
        </a:p>
        <a:p>
          <a:r>
            <a:rPr lang="ru-RU" dirty="0" smtClean="0">
              <a:solidFill>
                <a:schemeClr val="tx1"/>
              </a:solidFill>
            </a:rPr>
            <a:t>33620,4</a:t>
          </a:r>
          <a:endParaRPr lang="ru-RU" dirty="0">
            <a:solidFill>
              <a:schemeClr val="tx1"/>
            </a:solidFill>
          </a:endParaRPr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 custLinFactNeighborX="4622"/>
      <dgm:spPr/>
      <dgm:t>
        <a:bodyPr/>
        <a:lstStyle/>
        <a:p>
          <a:endParaRPr lang="ru-RU"/>
        </a:p>
      </dgm:t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X="644" custLinFactNeighborX="100000" custLinFactNeighborY="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97C31452-2D05-4433-8994-85AAF627D7C7}" type="presOf" srcId="{8F78ED7F-1B33-49D1-AD13-14E9573CB8A6}" destId="{7A7068E3-381C-45E7-9CF4-24781F783586}" srcOrd="0" destOrd="0" presId="urn:microsoft.com/office/officeart/2005/8/layout/hProcess9"/>
    <dgm:cxn modelId="{F048CAAD-6CEE-42CC-B4A0-C3BF63531281}" type="presOf" srcId="{C13D7380-5C41-47B6-88CA-C46338293A08}" destId="{B7948204-05CF-42AA-92E0-7EBFE3E37489}" srcOrd="0" destOrd="0" presId="urn:microsoft.com/office/officeart/2005/8/layout/hProcess9"/>
    <dgm:cxn modelId="{34CCA914-9B9B-461B-86BB-D1DB884B2B4D}" type="presOf" srcId="{E68E0715-B60E-4B3E-B64D-0915C6C6863F}" destId="{10CB45E8-E2B1-470F-BD31-507883A50E13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7F878F07-F589-48BE-A0A2-49BE9C17265B}" type="presOf" srcId="{1BCADB52-3C80-4DDE-AA00-7493C628CCE0}" destId="{94998ECC-1C06-4FB8-B1D2-3FF96530BC0B}" srcOrd="0" destOrd="0" presId="urn:microsoft.com/office/officeart/2005/8/layout/hProcess9"/>
    <dgm:cxn modelId="{D3A6CDA9-4CC7-4761-8D4D-CE1034E65EEB}" type="presParOf" srcId="{10CB45E8-E2B1-470F-BD31-507883A50E13}" destId="{A6D933C2-8539-4736-A15F-8A343C91B3B7}" srcOrd="0" destOrd="0" presId="urn:microsoft.com/office/officeart/2005/8/layout/hProcess9"/>
    <dgm:cxn modelId="{E5D7EE0E-2F52-4D41-A874-62837871870C}" type="presParOf" srcId="{10CB45E8-E2B1-470F-BD31-507883A50E13}" destId="{AA8CC410-84D7-4A79-A3CD-9991FF279F47}" srcOrd="1" destOrd="0" presId="urn:microsoft.com/office/officeart/2005/8/layout/hProcess9"/>
    <dgm:cxn modelId="{F0C8E87D-ECAB-4712-8C07-3EA02F6408FC}" type="presParOf" srcId="{AA8CC410-84D7-4A79-A3CD-9991FF279F47}" destId="{94998ECC-1C06-4FB8-B1D2-3FF96530BC0B}" srcOrd="0" destOrd="0" presId="urn:microsoft.com/office/officeart/2005/8/layout/hProcess9"/>
    <dgm:cxn modelId="{552A15BC-90FB-4522-B8CE-0570C6C6FF00}" type="presParOf" srcId="{AA8CC410-84D7-4A79-A3CD-9991FF279F47}" destId="{839878D3-4D96-4CB2-86F5-064A80067891}" srcOrd="1" destOrd="0" presId="urn:microsoft.com/office/officeart/2005/8/layout/hProcess9"/>
    <dgm:cxn modelId="{57571017-CC46-474E-82C5-6F4EAEF0EA2C}" type="presParOf" srcId="{AA8CC410-84D7-4A79-A3CD-9991FF279F47}" destId="{7A7068E3-381C-45E7-9CF4-24781F783586}" srcOrd="2" destOrd="0" presId="urn:microsoft.com/office/officeart/2005/8/layout/hProcess9"/>
    <dgm:cxn modelId="{DCE2CB3F-EC37-486B-9C40-E1781B325CA5}" type="presParOf" srcId="{AA8CC410-84D7-4A79-A3CD-9991FF279F47}" destId="{3BC23EB7-02D7-4DD6-BE56-598398F9A4DD}" srcOrd="3" destOrd="0" presId="urn:microsoft.com/office/officeart/2005/8/layout/hProcess9"/>
    <dgm:cxn modelId="{94D47A86-CF56-4B07-9C27-984678E9920E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68945" y="0"/>
          <a:ext cx="6448046" cy="3600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122057" y="1080119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Поступления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77586,3</a:t>
          </a:r>
          <a:endParaRPr lang="ru-RU" sz="2600" kern="1200" dirty="0" smtClean="0"/>
        </a:p>
      </dsp:txBody>
      <dsp:txXfrm>
        <a:off x="122057" y="1080119"/>
        <a:ext cx="2275781" cy="1440160"/>
      </dsp:txXfrm>
    </dsp:sp>
    <dsp:sp modelId="{7A7068E3-381C-45E7-9CF4-24781F783586}">
      <dsp:nvSpPr>
        <dsp:cNvPr id="0" name=""/>
        <dsp:cNvSpPr/>
      </dsp:nvSpPr>
      <dsp:spPr>
        <a:xfrm>
          <a:off x="2647029" y="1080119"/>
          <a:ext cx="2275781" cy="1440160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2">
                  <a:lumMod val="75000"/>
                </a:schemeClr>
              </a:solidFill>
            </a:rPr>
            <a:t>Налоги и платежи </a:t>
          </a:r>
          <a:r>
            <a:rPr lang="ru-RU" sz="2600" kern="1200" dirty="0" smtClean="0">
              <a:solidFill>
                <a:schemeClr val="tx2">
                  <a:lumMod val="75000"/>
                </a:schemeClr>
              </a:solidFill>
            </a:rPr>
            <a:t>15735,3</a:t>
          </a:r>
          <a:endParaRPr lang="ru-RU" sz="26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647029" y="1080119"/>
        <a:ext cx="2275781" cy="1440160"/>
      </dsp:txXfrm>
    </dsp:sp>
    <dsp:sp modelId="{B7948204-05CF-42AA-92E0-7EBFE3E37489}">
      <dsp:nvSpPr>
        <dsp:cNvPr id="0" name=""/>
        <dsp:cNvSpPr/>
      </dsp:nvSpPr>
      <dsp:spPr>
        <a:xfrm>
          <a:off x="5104579" y="1080119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Расходы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78866,5</a:t>
          </a:r>
          <a:endParaRPr lang="ru-RU" sz="2600" kern="1200" dirty="0"/>
        </a:p>
      </dsp:txBody>
      <dsp:txXfrm>
        <a:off x="5104579" y="1080119"/>
        <a:ext cx="2275781" cy="144016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888794" y="0"/>
          <a:ext cx="6610334" cy="37254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205054" y="1117624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Поступления</a:t>
          </a:r>
          <a:endParaRPr lang="en-US" sz="2700" kern="1200" dirty="0" smtClean="0"/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chemeClr val="tx1"/>
              </a:solidFill>
            </a:rPr>
            <a:t>33620,4</a:t>
          </a:r>
          <a:endParaRPr lang="ru-RU" sz="2700" kern="1200" dirty="0">
            <a:solidFill>
              <a:schemeClr val="tx1"/>
            </a:solidFill>
          </a:endParaRPr>
        </a:p>
      </dsp:txBody>
      <dsp:txXfrm>
        <a:off x="205054" y="1117624"/>
        <a:ext cx="2333059" cy="1490166"/>
      </dsp:txXfrm>
    </dsp:sp>
    <dsp:sp modelId="{7A7068E3-381C-45E7-9CF4-24781F783586}">
      <dsp:nvSpPr>
        <dsp:cNvPr id="0" name=""/>
        <dsp:cNvSpPr/>
      </dsp:nvSpPr>
      <dsp:spPr>
        <a:xfrm>
          <a:off x="2721902" y="1117624"/>
          <a:ext cx="2333059" cy="1490166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chemeClr val="tx2">
                  <a:lumMod val="75000"/>
                </a:schemeClr>
              </a:solidFill>
            </a:rPr>
            <a:t>Налоги и платежи </a:t>
          </a:r>
          <a:r>
            <a:rPr lang="ru-RU" sz="2700" kern="1200" dirty="0" smtClean="0">
              <a:solidFill>
                <a:schemeClr val="tx2">
                  <a:lumMod val="75000"/>
                </a:schemeClr>
              </a:solidFill>
            </a:rPr>
            <a:t>14557,1</a:t>
          </a:r>
          <a:endParaRPr lang="ru-RU" sz="2700" kern="1200" dirty="0" smtClean="0">
            <a:solidFill>
              <a:srgbClr val="FF0000"/>
            </a:solidFill>
          </a:endParaRPr>
        </a:p>
      </dsp:txBody>
      <dsp:txXfrm>
        <a:off x="2721902" y="1117624"/>
        <a:ext cx="2333059" cy="1490166"/>
      </dsp:txXfrm>
    </dsp:sp>
    <dsp:sp modelId="{B7948204-05CF-42AA-92E0-7EBFE3E37489}">
      <dsp:nvSpPr>
        <dsp:cNvPr id="0" name=""/>
        <dsp:cNvSpPr/>
      </dsp:nvSpPr>
      <dsp:spPr>
        <a:xfrm>
          <a:off x="5437564" y="1120769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Расходы</a:t>
          </a:r>
          <a:r>
            <a:rPr lang="en-US" sz="2700" kern="1200" dirty="0" smtClean="0"/>
            <a:t> </a:t>
          </a:r>
          <a:endParaRPr lang="ru-RU" sz="2700" kern="1200" dirty="0" smtClean="0"/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chemeClr val="tx1"/>
              </a:solidFill>
            </a:rPr>
            <a:t>30716,0</a:t>
          </a:r>
          <a:endParaRPr lang="ru-RU" sz="2700" kern="1200" dirty="0">
            <a:solidFill>
              <a:schemeClr val="tx1"/>
            </a:solidFill>
          </a:endParaRPr>
        </a:p>
      </dsp:txBody>
      <dsp:txXfrm>
        <a:off x="5437564" y="1120769"/>
        <a:ext cx="2333059" cy="14901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F1A54-E219-4D8A-ACAD-2C59CE781029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6DA1E-390C-433A-B01A-F4EF802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96692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263E-C3CC-4BA7-ADE7-AA90223842B2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3911336059"/>
              </p:ext>
            </p:extLst>
          </p:nvPr>
        </p:nvGraphicFramePr>
        <p:xfrm>
          <a:off x="1331639" y="476672"/>
          <a:ext cx="7585937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421378" y="188640"/>
            <a:ext cx="63094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 smtClean="0"/>
              <a:t>Исполнение бюджета сельского округа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96336" y="836712"/>
            <a:ext cx="1212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Тыс.тенге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504" y="422108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1.09.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2025 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0551" y="134076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01.09.2026 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="" xmlns:p14="http://schemas.microsoft.com/office/powerpoint/2010/main" val="654280142"/>
              </p:ext>
            </p:extLst>
          </p:nvPr>
        </p:nvGraphicFramePr>
        <p:xfrm>
          <a:off x="1187624" y="3284984"/>
          <a:ext cx="7776864" cy="372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1 (граница и черта) 3"/>
          <p:cNvSpPr/>
          <p:nvPr/>
        </p:nvSpPr>
        <p:spPr>
          <a:xfrm>
            <a:off x="4343819" y="633697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270393"/>
              <a:gd name="adj4" fmla="val -6114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611560" y="1196752"/>
            <a:ext cx="1224136" cy="5832648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-1606967" y="3095964"/>
            <a:ext cx="56166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Поступления в  бюджет </a:t>
            </a:r>
          </a:p>
          <a:p>
            <a:pPr algn="ctr"/>
            <a:r>
              <a:rPr lang="ru-RU" sz="2800" b="1" dirty="0" smtClean="0"/>
              <a:t>77586,3</a:t>
            </a:r>
            <a:r>
              <a:rPr lang="en-US" sz="2800" b="1" dirty="0" smtClean="0"/>
              <a:t> </a:t>
            </a:r>
            <a:r>
              <a:rPr lang="ru-RU" sz="2800" dirty="0" smtClean="0"/>
              <a:t>тенге</a:t>
            </a:r>
            <a:endParaRPr lang="ru-RU" sz="2800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757788"/>
            <a:ext cx="36504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Доходы  </a:t>
            </a:r>
            <a:r>
              <a:rPr lang="ru-RU" dirty="0" smtClean="0"/>
              <a:t>77586,3т</a:t>
            </a:r>
            <a:r>
              <a:rPr lang="ru-RU" b="1" dirty="0" smtClean="0"/>
              <a:t>ыс</a:t>
            </a:r>
            <a:r>
              <a:rPr lang="ru-RU" b="1" dirty="0" smtClean="0"/>
              <a:t>. </a:t>
            </a:r>
            <a:r>
              <a:rPr lang="ru-RU" dirty="0" smtClean="0"/>
              <a:t>тенге</a:t>
            </a:r>
            <a:endParaRPr lang="ru-RU" i="1" dirty="0"/>
          </a:p>
        </p:txBody>
      </p:sp>
      <p:sp>
        <p:nvSpPr>
          <p:cNvPr id="9" name="Выноска 1 (граница и черта) 8"/>
          <p:cNvSpPr/>
          <p:nvPr/>
        </p:nvSpPr>
        <p:spPr>
          <a:xfrm>
            <a:off x="4263143" y="4646413"/>
            <a:ext cx="4248472" cy="643800"/>
          </a:xfrm>
          <a:prstGeom prst="accentBorderCallout1">
            <a:avLst>
              <a:gd name="adj1" fmla="val 18750"/>
              <a:gd name="adj2" fmla="val -8333"/>
              <a:gd name="adj3" fmla="val -233578"/>
              <a:gd name="adj4" fmla="val -5908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343819" y="4675337"/>
            <a:ext cx="41526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</a:t>
            </a:r>
            <a:r>
              <a:rPr lang="ru-RU" dirty="0" smtClean="0"/>
              <a:t>огашение бюджетных кредитов </a:t>
            </a:r>
          </a:p>
          <a:p>
            <a:pPr algn="ctr"/>
            <a:r>
              <a:rPr lang="ru-RU" b="1" dirty="0" smtClean="0"/>
              <a:t>0</a:t>
            </a:r>
            <a:r>
              <a:rPr lang="ru-RU" dirty="0" smtClean="0"/>
              <a:t>тенге</a:t>
            </a:r>
            <a:endParaRPr lang="ru-RU" dirty="0"/>
          </a:p>
        </p:txBody>
      </p:sp>
      <p:sp>
        <p:nvSpPr>
          <p:cNvPr id="12" name="Выноска 1 (граница и черта) 11"/>
          <p:cNvSpPr/>
          <p:nvPr/>
        </p:nvSpPr>
        <p:spPr>
          <a:xfrm>
            <a:off x="4263143" y="5361832"/>
            <a:ext cx="4248472" cy="613081"/>
          </a:xfrm>
          <a:prstGeom prst="accentBorderCallout1">
            <a:avLst>
              <a:gd name="adj1" fmla="val 18750"/>
              <a:gd name="adj2" fmla="val -8333"/>
              <a:gd name="adj3" fmla="val -261168"/>
              <a:gd name="adj4" fmla="val -5937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175956" y="5290213"/>
            <a:ext cx="4320480" cy="657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</a:t>
            </a:r>
            <a:r>
              <a:rPr lang="ru-RU" dirty="0" smtClean="0"/>
              <a:t>оступления от продажи финансовых активов </a:t>
            </a:r>
            <a:r>
              <a:rPr lang="ru-RU" b="1" dirty="0" smtClean="0"/>
              <a:t>0 </a:t>
            </a:r>
            <a:r>
              <a:rPr lang="ru-RU" dirty="0" smtClean="0"/>
              <a:t>тенге </a:t>
            </a:r>
            <a:endParaRPr lang="ru-RU" dirty="0"/>
          </a:p>
        </p:txBody>
      </p:sp>
      <p:sp>
        <p:nvSpPr>
          <p:cNvPr id="20" name="Выноска 2 (граница и черта) 19"/>
          <p:cNvSpPr/>
          <p:nvPr/>
        </p:nvSpPr>
        <p:spPr>
          <a:xfrm>
            <a:off x="5364088" y="3699595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97718"/>
              <a:gd name="adj6" fmla="val -2322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Выноска 2 (граница и черта) 20"/>
          <p:cNvSpPr/>
          <p:nvPr/>
        </p:nvSpPr>
        <p:spPr>
          <a:xfrm>
            <a:off x="5364088" y="1517551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41358"/>
              <a:gd name="adj6" fmla="val -22959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Выноска 2 (граница и черта) 21"/>
          <p:cNvSpPr/>
          <p:nvPr/>
        </p:nvSpPr>
        <p:spPr>
          <a:xfrm>
            <a:off x="5364088" y="2244950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Выноска 2 (граница и черта) 22"/>
          <p:cNvSpPr/>
          <p:nvPr/>
        </p:nvSpPr>
        <p:spPr>
          <a:xfrm>
            <a:off x="5364088" y="2960369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451485" y="2982585"/>
            <a:ext cx="3168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/>
              <a:t>Поступления от продажи основного капитала</a:t>
            </a:r>
            <a:r>
              <a:rPr lang="en-US" sz="1400" i="1" dirty="0" smtClean="0"/>
              <a:t> </a:t>
            </a:r>
            <a:r>
              <a:rPr lang="ru-RU" sz="1400" b="1" i="1" dirty="0" smtClean="0"/>
              <a:t>0 </a:t>
            </a:r>
            <a:r>
              <a:rPr lang="ru-RU" sz="1400" i="1" dirty="0" smtClean="0"/>
              <a:t> тенге </a:t>
            </a:r>
            <a:endParaRPr lang="ru-RU" sz="1400" i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472100" y="2262505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/>
              <a:t>Неналоговые поступления</a:t>
            </a:r>
            <a:r>
              <a:rPr lang="en-US" sz="1400" i="1" dirty="0" smtClean="0"/>
              <a:t> </a:t>
            </a:r>
            <a:r>
              <a:rPr lang="ru-RU" sz="1400" i="1" dirty="0" smtClean="0"/>
              <a:t> </a:t>
            </a:r>
          </a:p>
          <a:p>
            <a:r>
              <a:rPr lang="ru-RU" sz="1400" b="1" i="1" dirty="0" smtClean="0"/>
              <a:t>23,6 </a:t>
            </a:r>
            <a:r>
              <a:rPr lang="ru-RU" sz="1400" i="1" dirty="0" smtClean="0"/>
              <a:t>тенге </a:t>
            </a:r>
            <a:endParaRPr lang="ru-RU" sz="1400" i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436096" y="1526916"/>
            <a:ext cx="30963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/>
              <a:t>Налоговые поступления</a:t>
            </a:r>
            <a:r>
              <a:rPr lang="en-US" sz="1400" i="1" dirty="0" smtClean="0"/>
              <a:t> </a:t>
            </a:r>
            <a:endParaRPr lang="ru-RU" sz="1400" i="1" dirty="0" smtClean="0"/>
          </a:p>
          <a:p>
            <a:r>
              <a:rPr lang="ru-RU" sz="1400" b="1" i="1" dirty="0" smtClean="0"/>
              <a:t>15711,7 </a:t>
            </a:r>
            <a:r>
              <a:rPr lang="ru-RU" sz="1400" b="1" i="1" dirty="0" smtClean="0"/>
              <a:t>тыс</a:t>
            </a:r>
            <a:r>
              <a:rPr lang="ru-RU" sz="1400" i="1" dirty="0" smtClean="0"/>
              <a:t>. тенге </a:t>
            </a:r>
            <a:endParaRPr lang="ru-RU" sz="1400" i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5476381" y="3727848"/>
            <a:ext cx="25122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 smtClean="0"/>
              <a:t>Поступления трансфертов</a:t>
            </a:r>
            <a:r>
              <a:rPr lang="en-US" sz="1400" i="1" dirty="0" smtClean="0"/>
              <a:t> </a:t>
            </a:r>
            <a:endParaRPr lang="ru-RU" sz="1400" i="1" dirty="0" smtClean="0"/>
          </a:p>
          <a:p>
            <a:r>
              <a:rPr lang="ru-RU" sz="1400" b="1" i="1" dirty="0" smtClean="0"/>
              <a:t>61851 </a:t>
            </a:r>
            <a:r>
              <a:rPr lang="ru-RU" sz="1400" b="1" i="1" dirty="0" smtClean="0"/>
              <a:t>тыс.</a:t>
            </a:r>
            <a:r>
              <a:rPr lang="ru-RU" sz="1400" i="1" dirty="0" smtClean="0"/>
              <a:t> тенге </a:t>
            </a:r>
            <a:endParaRPr lang="ru-RU" sz="1400" i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133419" y="134016"/>
            <a:ext cx="6579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 smtClean="0"/>
              <a:t>Поступления  в бюджет по состоянию на 1  сентября </a:t>
            </a:r>
            <a:r>
              <a:rPr lang="ru-RU" b="1" u="sng" dirty="0" smtClean="0"/>
              <a:t>2026 </a:t>
            </a:r>
            <a:r>
              <a:rPr lang="ru-RU" b="1" u="sng" dirty="0" smtClean="0"/>
              <a:t>года</a:t>
            </a:r>
            <a:endParaRPr lang="ru-RU" b="1" u="sng" dirty="0"/>
          </a:p>
        </p:txBody>
      </p:sp>
      <p:sp>
        <p:nvSpPr>
          <p:cNvPr id="19" name="Выноска 1 (граница и черта) 18"/>
          <p:cNvSpPr/>
          <p:nvPr/>
        </p:nvSpPr>
        <p:spPr>
          <a:xfrm>
            <a:off x="4263143" y="6046532"/>
            <a:ext cx="4248472" cy="667174"/>
          </a:xfrm>
          <a:prstGeom prst="accentBorderCallout1">
            <a:avLst>
              <a:gd name="adj1" fmla="val 18750"/>
              <a:gd name="adj2" fmla="val -8333"/>
              <a:gd name="adj3" fmla="val -274221"/>
              <a:gd name="adj4" fmla="val -592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/>
              <a:t>Поступления </a:t>
            </a:r>
            <a:r>
              <a:rPr lang="ru-RU" dirty="0" smtClean="0"/>
              <a:t>займов 0</a:t>
            </a:r>
            <a:r>
              <a:rPr lang="ru-RU" b="1" dirty="0" smtClean="0"/>
              <a:t> </a:t>
            </a:r>
            <a:r>
              <a:rPr lang="ru-RU" dirty="0" smtClean="0"/>
              <a:t>тенге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523195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1704</TotalTime>
  <Words>84</Words>
  <Application>Microsoft Office PowerPoint</Application>
  <PresentationFormat>Экран (4:3)</PresentationFormat>
  <Paragraphs>29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Камшат</cp:lastModifiedBy>
  <cp:revision>196</cp:revision>
  <cp:lastPrinted>2020-01-13T03:48:35Z</cp:lastPrinted>
  <dcterms:created xsi:type="dcterms:W3CDTF">2017-09-08T10:51:51Z</dcterms:created>
  <dcterms:modified xsi:type="dcterms:W3CDTF">2026-09-03T13:32:23Z</dcterms:modified>
</cp:coreProperties>
</file>