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88" autoAdjust="0"/>
  </p:normalViewPr>
  <p:slideViewPr>
    <p:cSldViewPr>
      <p:cViewPr>
        <p:scale>
          <a:sx n="118" d="100"/>
          <a:sy n="118" d="100"/>
        </p:scale>
        <p:origin x="-14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936104"/>
          </a:xfrm>
        </p:spPr>
        <p:txBody>
          <a:bodyPr>
            <a:noAutofit/>
          </a:bodyPr>
          <a:lstStyle/>
          <a:p>
            <a:r>
              <a:rPr lang="kk-KZ" sz="2000" dirty="0" smtClean="0"/>
              <a:t>Охват профилактическими прививками населения области                                 за январь 2026 года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119174"/>
              </p:ext>
            </p:extLst>
          </p:nvPr>
        </p:nvGraphicFramePr>
        <p:xfrm>
          <a:off x="179514" y="980727"/>
          <a:ext cx="8784973" cy="5697254"/>
        </p:xfrm>
        <a:graphic>
          <a:graphicData uri="http://schemas.openxmlformats.org/drawingml/2006/table">
            <a:tbl>
              <a:tblPr/>
              <a:tblGrid>
                <a:gridCol w="2834249"/>
                <a:gridCol w="823225"/>
                <a:gridCol w="564495"/>
                <a:gridCol w="611539"/>
                <a:gridCol w="564495"/>
                <a:gridCol w="564495"/>
                <a:gridCol w="564495"/>
                <a:gridCol w="564495"/>
                <a:gridCol w="564495"/>
                <a:gridCol w="564495"/>
                <a:gridCol w="564495"/>
              </a:tblGrid>
              <a:tr h="2583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территорий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Подлежит вакцинации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привито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детей до 16 лет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до 1 года</a:t>
                      </a:r>
                    </a:p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1 год</a:t>
                      </a:r>
                    </a:p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6 лет</a:t>
                      </a:r>
                    </a:p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 в 16 лет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БЦЖ роддом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АбКДС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АДС-М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Акмолинская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44243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136.42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Коргалжынская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"Шортандинская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"Биржан Сал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"Ерейментауская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71.43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6.74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10.53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10.53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"Буландынская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14.29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7.16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"Астраханская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"Атбасарская ММБ"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"Жаркаинская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9.32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11.28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11.28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"Аккольская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10.86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"Сандыктауская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19.23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"Бурабайская районная поликлиника"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"Есильская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"Аршалынская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6.61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"Казахстанская социально-медицинская компания "Жанұя"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2822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"Целиноградская РП"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3758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32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"Центр ПМСП" при управлении здравоохранения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Эндохирургии"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"Жаксынская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Панацея"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9.09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13.16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13.16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32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"Городская поликлиника"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4678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"Егиндыкольская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6.74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6.74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32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ГККП "Степногорская многопрофильная городская больница"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"Зерендинская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9319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 Kosshy"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6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"Авиценна-Бурабай"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211.76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2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936104"/>
          </a:xfrm>
        </p:spPr>
        <p:txBody>
          <a:bodyPr>
            <a:noAutofit/>
          </a:bodyPr>
          <a:lstStyle/>
          <a:p>
            <a:r>
              <a:rPr lang="kk-KZ" sz="1600" dirty="0" smtClean="0"/>
              <a:t>Охват профилактическими прививками населения области                                                                за </a:t>
            </a:r>
            <a:r>
              <a:rPr lang="kk-KZ" sz="1600" dirty="0"/>
              <a:t>2 </a:t>
            </a:r>
            <a:r>
              <a:rPr lang="kk-KZ" sz="1600" dirty="0" smtClean="0"/>
              <a:t>месяца и февраль 2026 года</a:t>
            </a:r>
            <a:endParaRPr lang="ru-RU" sz="1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7983901"/>
              </p:ext>
            </p:extLst>
          </p:nvPr>
        </p:nvGraphicFramePr>
        <p:xfrm>
          <a:off x="179515" y="980052"/>
          <a:ext cx="8712968" cy="5401268"/>
        </p:xfrm>
        <a:graphic>
          <a:graphicData uri="http://schemas.openxmlformats.org/drawingml/2006/table">
            <a:tbl>
              <a:tblPr/>
              <a:tblGrid>
                <a:gridCol w="2641291"/>
                <a:gridCol w="767179"/>
                <a:gridCol w="526066"/>
                <a:gridCol w="569904"/>
                <a:gridCol w="526066"/>
                <a:gridCol w="526066"/>
                <a:gridCol w="526066"/>
                <a:gridCol w="526066"/>
                <a:gridCol w="526066"/>
                <a:gridCol w="526066"/>
                <a:gridCol w="526066"/>
                <a:gridCol w="526066"/>
              </a:tblGrid>
              <a:tr h="2173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территорий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Подлежит вакцинации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привито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детей до 16 лет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до 1 года</a:t>
                      </a:r>
                    </a:p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1 год</a:t>
                      </a:r>
                    </a:p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6 лет</a:t>
                      </a:r>
                    </a:p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 в 16 лет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Общий охват за февраль 2026 года</a:t>
                      </a:r>
                    </a:p>
                  </a:txBody>
                  <a:tcPr marL="4690" marR="4690" marT="4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</a:tr>
              <a:tr h="326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БЦЖ роддом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АбКДС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АДС-М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Акмолинская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44428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2143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93.71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9,26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3,33</a:t>
                      </a:r>
                    </a:p>
                  </a:txBody>
                  <a:tcPr marL="4690" marR="4690" marT="46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223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ГККП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Степногорская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многопрофильная городская больница"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86.84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Аккольская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12.77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Аршалынская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"Астраханская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6.71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Атбасарская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ММБ"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7.82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Биржан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Сал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6.60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Буландынская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9.38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8.15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0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"Бурабайская районная поликлиника"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90.48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3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"Городская поликлиника"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4678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"Егиндыкольская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13.56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11.24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8.99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Ерейментауская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9.49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Есильская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13.45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"Жаксынская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9.25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7.11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9.09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Жаркаинская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66.67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7.77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9.02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9.86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"Зерендинская РБ" при УЗ Акмолинской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13.30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Коргалжынская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Сандыктауская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8.53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3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"Целиноградская РП"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3758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3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"Центр ПМСП" при управлении здравоохранения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7.45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10.40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7.91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22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Шортандинская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РБ" при УЗ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области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0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Kosshy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8.20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0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9319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12.87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0.71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0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"Авиценна-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Бурабай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90.48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3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"Казахстанская социально-медицинская компания "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Жанұя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2822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0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Панацея"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10.07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14.63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12.20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2.33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0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Эндохирургии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"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1244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10.09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1.48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3.32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2.30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4.26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7,7</a:t>
                      </a:r>
                    </a:p>
                  </a:txBody>
                  <a:tcPr marL="4690" marR="4690" marT="46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536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936104"/>
          </a:xfrm>
        </p:spPr>
        <p:txBody>
          <a:bodyPr>
            <a:noAutofit/>
          </a:bodyPr>
          <a:lstStyle/>
          <a:p>
            <a:r>
              <a:rPr lang="kk-KZ" sz="2000" dirty="0" smtClean="0"/>
              <a:t>Охват профилактическими прививками населения области                                 за </a:t>
            </a:r>
            <a:r>
              <a:rPr lang="kk-KZ" sz="2000" dirty="0"/>
              <a:t>3 </a:t>
            </a:r>
            <a:r>
              <a:rPr lang="kk-KZ" sz="2000" dirty="0" smtClean="0"/>
              <a:t>месяца и март 2026 года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6841212"/>
              </p:ext>
            </p:extLst>
          </p:nvPr>
        </p:nvGraphicFramePr>
        <p:xfrm>
          <a:off x="467544" y="1052732"/>
          <a:ext cx="8352929" cy="5073435"/>
        </p:xfrm>
        <a:graphic>
          <a:graphicData uri="http://schemas.openxmlformats.org/drawingml/2006/table">
            <a:tbl>
              <a:tblPr/>
              <a:tblGrid>
                <a:gridCol w="2780231"/>
                <a:gridCol w="638767"/>
                <a:gridCol w="469898"/>
                <a:gridCol w="548216"/>
                <a:gridCol w="469898"/>
                <a:gridCol w="469898"/>
                <a:gridCol w="469898"/>
                <a:gridCol w="469898"/>
                <a:gridCol w="469898"/>
                <a:gridCol w="469898"/>
                <a:gridCol w="469898"/>
                <a:gridCol w="626531"/>
              </a:tblGrid>
              <a:tr h="25521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территорий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Подлежит вакцинации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привито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детей до 16 лет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до 1 года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1 год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6 лет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 в 16 лет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Общий охват за март 2026 года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</a:tr>
              <a:tr h="440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БЦЖ роддом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АбКДС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АДС-М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Акмолинская область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44680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7217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92,62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"Аккольская районная больница" .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83.33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"Аршалынская 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81.25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"Астраханская 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90.38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"Атбасарская многопрофильная межрайонная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"Больница района Биржан сал"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67.44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"Буландынская 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"Бурабайская районная поликлиника"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3523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"Городская поликлиника"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"Есильская 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"Жаксынская 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"Жаркаинская 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"Зерендинская 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88.24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"Сандыктауская районная больница"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"Целиноградская районная поликлиника"  .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"Центр первичной медико - санитарной помощи"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"Шортандинская районная больница" .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«Егиндыкольская районная больница» "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33.33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«Ерейментауская районная больница»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«Коргалжынская районная больница» 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 Kosshy"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1683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Viamedis"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9382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"Авиценна-Бурабай"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3525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93.70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"Казахстанская социально-медицинская компания "Жанұя" Акмолинская область (производственная база)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2921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Панацея"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1744</a:t>
                      </a:r>
                    </a:p>
                  </a:txBody>
                  <a:tcPr marL="6899" marR="6899" marT="68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428</a:t>
                      </a:r>
                    </a:p>
                  </a:txBody>
                  <a:tcPr marL="6899" marR="6899" marT="68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24,5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Эндохирургии"</a:t>
                      </a:r>
                    </a:p>
                  </a:txBody>
                  <a:tcPr marL="6899" marR="6899" marT="68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1248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20,1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"Кокшетауская железнодорожная больница"</a:t>
                      </a:r>
                    </a:p>
                  </a:txBody>
                  <a:tcPr marL="6899" marR="6899" marT="68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899" marR="6899" marT="68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52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936104"/>
          </a:xfrm>
        </p:spPr>
        <p:txBody>
          <a:bodyPr>
            <a:noAutofit/>
          </a:bodyPr>
          <a:lstStyle/>
          <a:p>
            <a:r>
              <a:rPr lang="kk-KZ" sz="2000" dirty="0" smtClean="0"/>
              <a:t>Охват профилактическими прививками населения области                                 за </a:t>
            </a:r>
            <a:r>
              <a:rPr lang="kk-KZ" sz="2000" dirty="0"/>
              <a:t>4 </a:t>
            </a:r>
            <a:r>
              <a:rPr lang="kk-KZ" sz="2000" dirty="0" smtClean="0"/>
              <a:t>месяца и апрель 2026 года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289725"/>
              </p:ext>
            </p:extLst>
          </p:nvPr>
        </p:nvGraphicFramePr>
        <p:xfrm>
          <a:off x="467542" y="1124743"/>
          <a:ext cx="8352934" cy="5033332"/>
        </p:xfrm>
        <a:graphic>
          <a:graphicData uri="http://schemas.openxmlformats.org/drawingml/2006/table">
            <a:tbl>
              <a:tblPr/>
              <a:tblGrid>
                <a:gridCol w="2805714"/>
                <a:gridCol w="644623"/>
                <a:gridCol w="474206"/>
                <a:gridCol w="553239"/>
                <a:gridCol w="474206"/>
                <a:gridCol w="474206"/>
                <a:gridCol w="474206"/>
                <a:gridCol w="474206"/>
                <a:gridCol w="474206"/>
                <a:gridCol w="474206"/>
                <a:gridCol w="474206"/>
                <a:gridCol w="555710"/>
              </a:tblGrid>
              <a:tr h="24085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территорий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Подлежит вакцинации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привито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детей до 16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до 1 года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1 год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 в 16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Общий охват за апрель 2026 года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</a:tr>
              <a:tr h="391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БЦЖ роддом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АбКДС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АДС-М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Акмолинская область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44020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95,81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Панацея"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"Астраханская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«Ерейментауская районная больница»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"Аккольская районная больница"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"Шортандинская районная больница"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"Жаркаинская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"Бурабайская районная поликлиника"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3478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"Буландынская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"Центр первичной медико - санитарной помощи"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"Есильская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"Жаксынская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"Больница района Биржан сал"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"Атбасарская многопрофильная межрайонная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1923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"Аршалынская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«Егиндыкольская районная больница» 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"Городская поликлиника"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4674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«Коргалжынская районная больница»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"Сандыктауская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"Зерендинская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"Целиноградская районная поликлиника" 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3730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"Казахстанская социально-медицинская компания "Жанұя" Акмолинская область (производственная база)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2770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 Kosshy"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"Кокшетауская железнодорожная больница"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9258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Эндохирургии"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"Многопрофильная областная больница №2" при управлении здравоохранения Акмолинской области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99,52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 «Многопрофильная областная больница» при управлении здравоохранения Акмолинской области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96,08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"Авиценна-Бурабай"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736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936104"/>
          </a:xfrm>
        </p:spPr>
        <p:txBody>
          <a:bodyPr>
            <a:noAutofit/>
          </a:bodyPr>
          <a:lstStyle/>
          <a:p>
            <a:r>
              <a:rPr lang="kk-KZ" sz="2000" dirty="0" smtClean="0"/>
              <a:t>Охват профилактическими прививками населения области                                 за 5 месяцев и май 2026 года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0675035"/>
              </p:ext>
            </p:extLst>
          </p:nvPr>
        </p:nvGraphicFramePr>
        <p:xfrm>
          <a:off x="251524" y="1124741"/>
          <a:ext cx="8640953" cy="5033332"/>
        </p:xfrm>
        <a:graphic>
          <a:graphicData uri="http://schemas.openxmlformats.org/drawingml/2006/table">
            <a:tbl>
              <a:tblPr/>
              <a:tblGrid>
                <a:gridCol w="2858511"/>
                <a:gridCol w="656752"/>
                <a:gridCol w="613977"/>
                <a:gridCol w="563650"/>
                <a:gridCol w="483128"/>
                <a:gridCol w="483128"/>
                <a:gridCol w="483128"/>
                <a:gridCol w="483128"/>
                <a:gridCol w="483128"/>
                <a:gridCol w="483128"/>
                <a:gridCol w="483128"/>
                <a:gridCol w="566167"/>
              </a:tblGrid>
              <a:tr h="24085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территорий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Подлежит вакцинации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привито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детей до 16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до 1 года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1 год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 в 16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Общий охват за май 2026 года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</a:tr>
              <a:tr h="3918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БЦЖ роддом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АбКДС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АДС-М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Акмолинская область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43831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12516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95,30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Панацея"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«Ерейментауская районная больница»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"Жаркаинская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"Шортандинская районная больница"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"Атбасарская многопрофильная межрайонная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«Егиндыкольская районная больница» 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"Аккольская районная больница"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"Больница района Биржан сал"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"Жаксынская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"Есильская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"Буландынская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"Городская поликлиника"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4684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1463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"Бурабайская районная поликлиника"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3478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"Центр первичной медико - санитарной помощи"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"Сандыктауская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«Коргалжынская районная больница»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"Аршалынская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"Астраханская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"Казахстанская социально-медицинская компания "Жанұя" Акмолинская область (производственная база)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2772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"Целиноградская районная поликлиника" 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"Зерендинская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 Kosshy"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9264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2083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Эндохирургии"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"Кокшетауская железнодорожная больница"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"Многопрофильная областная больница №2" при управлении здравоохранения Акмолинской области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98,88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8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 «Многопрофильная областная больница» при управлении здравоохранения Акмолинской области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95,15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"Авиценна-Бурабай"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9715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936104"/>
          </a:xfrm>
        </p:spPr>
        <p:txBody>
          <a:bodyPr>
            <a:noAutofit/>
          </a:bodyPr>
          <a:lstStyle/>
          <a:p>
            <a:r>
              <a:rPr lang="kk-KZ" sz="2000" dirty="0" smtClean="0"/>
              <a:t>Охват профилактическими прививками населения области                                 за 6 месяцев и июнь 2026 года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741922"/>
              </p:ext>
            </p:extLst>
          </p:nvPr>
        </p:nvGraphicFramePr>
        <p:xfrm>
          <a:off x="395534" y="1052748"/>
          <a:ext cx="8568955" cy="5083323"/>
        </p:xfrm>
        <a:graphic>
          <a:graphicData uri="http://schemas.openxmlformats.org/drawingml/2006/table">
            <a:tbl>
              <a:tblPr/>
              <a:tblGrid>
                <a:gridCol w="2834691"/>
                <a:gridCol w="651281"/>
                <a:gridCol w="608860"/>
                <a:gridCol w="558953"/>
                <a:gridCol w="479103"/>
                <a:gridCol w="479103"/>
                <a:gridCol w="479103"/>
                <a:gridCol w="479103"/>
                <a:gridCol w="479103"/>
                <a:gridCol w="479103"/>
                <a:gridCol w="479103"/>
                <a:gridCol w="561449"/>
              </a:tblGrid>
              <a:tr h="41633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территорий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Подлежит вакцинации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привито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охвата детей до 16 лет за 6 месяцев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охвата до 1 года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охвата в 1 год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охвата в 6 лет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охвата  в 16 лет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Общий охват за июнь 2026 года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4176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БЦЖ роддом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АКДС 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ККП 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АКДС 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ККП 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АбКДС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АДС-М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Акмолинская область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43742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15374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94,30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КокшетаускаяЖД больница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Клиника Панацея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1427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Ерейментауская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Шортандинская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Атбасарская ММБ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1933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Жаркаинская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Больница района Биржан сал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Есильская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Егиндыкольская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Буландынская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Городская поликлиника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4663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1794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Жаксынская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Бурабайская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3400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Центр ПМСП 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Аккольская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Аршалынская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Сандыктауская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Целиноградская РП 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3753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1273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Коргалжынская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Астраханская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КСМК "Жанұя" 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2713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Зерендинская РБ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42,5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Viamedis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9173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2620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Viamedis Kosshy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1912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Клиника Эндохирургии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0.00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31,7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38,9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41,6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15,4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7,1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94,34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 №2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97,66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Авиценна-Бурабай</a:t>
                      </a:r>
                    </a:p>
                  </a:txBody>
                  <a:tcPr marL="6552" marR="6552" marT="65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90,8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6552" marR="6552" marT="65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481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936104"/>
          </a:xfrm>
        </p:spPr>
        <p:txBody>
          <a:bodyPr>
            <a:noAutofit/>
          </a:bodyPr>
          <a:lstStyle/>
          <a:p>
            <a:r>
              <a:rPr lang="kk-KZ" sz="2000" dirty="0" smtClean="0"/>
              <a:t>Охват профилактическими прививками населения области                                 за 7 месяцев и июль 2026 года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226886"/>
              </p:ext>
            </p:extLst>
          </p:nvPr>
        </p:nvGraphicFramePr>
        <p:xfrm>
          <a:off x="395540" y="1052730"/>
          <a:ext cx="8352923" cy="5105343"/>
        </p:xfrm>
        <a:graphic>
          <a:graphicData uri="http://schemas.openxmlformats.org/drawingml/2006/table">
            <a:tbl>
              <a:tblPr/>
              <a:tblGrid>
                <a:gridCol w="2763227"/>
                <a:gridCol w="634860"/>
                <a:gridCol w="593511"/>
                <a:gridCol w="544862"/>
                <a:gridCol w="467024"/>
                <a:gridCol w="467024"/>
                <a:gridCol w="467024"/>
                <a:gridCol w="467024"/>
                <a:gridCol w="467024"/>
                <a:gridCol w="467024"/>
                <a:gridCol w="467024"/>
                <a:gridCol w="547295"/>
              </a:tblGrid>
              <a:tr h="24429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территорий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Подлежит вакцинации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привито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детей до 16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до 1 года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1 год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 в 16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Общий охват за июль 2026 года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</a:tr>
              <a:tr h="3974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БЦЖ роддом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АбКДС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АДС-М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Акмолинская область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43716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18089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94,93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"Кокшетауская железнодорожная больница"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Панацея"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816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«Ерейментауская районная больница»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"Жаркаинская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"Больница района Биржан сал"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«Егиндыкольская районная больница» 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"Шортандинская районная больница"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"Атбасарская многопрофильная межрайонная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"Буландынская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"Центр первичной медико - санитарной помощи"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"Жаксынская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"Сандыктауская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"Городская поликлиника"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"Бурабайская районная поликлиника"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3418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"Есильская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"Аршалынская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"Аккольская районная больница"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"Целиноградская районная поликлиника" 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3713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«Коргалжынская районная больница»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"Астраханская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"Казахстанская социально-медицинская компания "Жанұя" Акмолинская область (производственная база)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2678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"Зерендинская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9253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 Kosshy"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Эндохирургии"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 «Многопрофильная областная больница» при управлении здравоохранения Акмолинской области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95,14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2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"Многопрофильная областная больница №2" при управлении здравоохранения Акмолинской области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98,24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"Авиценна-Бурабай"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377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4027</Words>
  <Application>Microsoft Office PowerPoint</Application>
  <PresentationFormat>Экран (4:3)</PresentationFormat>
  <Paragraphs>2461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Охват профилактическими прививками населения области                                 за январь 2026 года</vt:lpstr>
      <vt:lpstr>Охват профилактическими прививками населения области                                                                за 2 месяца и февраль 2026 года</vt:lpstr>
      <vt:lpstr>Охват профилактическими прививками населения области                                 за 3 месяца и март 2026 года</vt:lpstr>
      <vt:lpstr>Охват профилактическими прививками населения области                                 за 4 месяца и апрель 2026 года</vt:lpstr>
      <vt:lpstr>Охват профилактическими прививками населения области                                 за 5 месяцев и май 2026 года</vt:lpstr>
      <vt:lpstr>Охват профилактическими прививками населения области                                 за 6 месяцев и июнь 2026 года</vt:lpstr>
      <vt:lpstr>Охват профилактическими прививками населения области                                 за 7 месяцев и июль 2026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Охват профилактическими прививками населения области                                 за январь 2026 года</dc:title>
  <dc:creator>Samal</dc:creator>
  <cp:lastModifiedBy>канцелярия</cp:lastModifiedBy>
  <cp:revision>5</cp:revision>
  <dcterms:created xsi:type="dcterms:W3CDTF">2026-08-11T10:55:12Z</dcterms:created>
  <dcterms:modified xsi:type="dcterms:W3CDTF">2026-09-03T07:35:49Z</dcterms:modified>
</cp:coreProperties>
</file>