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4"/>
  </p:notesMasterIdLst>
  <p:handoutMasterIdLst>
    <p:handoutMasterId r:id="rId15"/>
  </p:handoutMasterIdLst>
  <p:sldIdLst>
    <p:sldId id="256" r:id="rId2"/>
    <p:sldId id="316" r:id="rId3"/>
    <p:sldId id="293" r:id="rId4"/>
    <p:sldId id="317" r:id="rId5"/>
    <p:sldId id="318" r:id="rId6"/>
    <p:sldId id="319" r:id="rId7"/>
    <p:sldId id="337" r:id="rId8"/>
    <p:sldId id="338" r:id="rId9"/>
    <p:sldId id="324" r:id="rId10"/>
    <p:sldId id="325" r:id="rId11"/>
    <p:sldId id="328" r:id="rId12"/>
    <p:sldId id="336" r:id="rId13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EAD5"/>
    <a:srgbClr val="33CCFF"/>
    <a:srgbClr val="008000"/>
    <a:srgbClr val="33CC33"/>
    <a:srgbClr val="0000FF"/>
    <a:srgbClr val="0066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46" autoAdjust="0"/>
    <p:restoredTop sz="80616" autoAdjust="0"/>
  </p:normalViewPr>
  <p:slideViewPr>
    <p:cSldViewPr>
      <p:cViewPr varScale="1">
        <p:scale>
          <a:sx n="69" d="100"/>
          <a:sy n="69" d="100"/>
        </p:scale>
        <p:origin x="48" y="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67557278581955"/>
          <c:y val="0.17676733101642861"/>
          <c:w val="0.38010987130462226"/>
          <c:h val="0.6638538597432838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FFFF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C6D-4BE7-838A-13CDF2E855D5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C6D-4BE7-838A-13CDF2E855D5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C6D-4BE7-838A-13CDF2E855D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3C6D-4BE7-838A-13CDF2E855D5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3C6D-4BE7-838A-13CDF2E855D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C6D-4BE7-838A-13CDF2E855D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3C6D-4BE7-838A-13CDF2E855D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3C6D-4BE7-838A-13CDF2E855D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D1D-49DE-93EE-15F23693D0F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D1D-49DE-93EE-15F23693D0F1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3D1D-49DE-93EE-15F23693D0F1}"/>
              </c:ext>
            </c:extLst>
          </c:dPt>
          <c:dLbls>
            <c:dLbl>
              <c:idx val="0"/>
              <c:layout>
                <c:manualLayout>
                  <c:x val="-0.45395922192220195"/>
                  <c:y val="-0.1003948279251024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C6D-4BE7-838A-13CDF2E855D5}"/>
                </c:ext>
              </c:extLst>
            </c:dLbl>
            <c:dLbl>
              <c:idx val="1"/>
              <c:layout>
                <c:manualLayout>
                  <c:x val="0.22544596494109354"/>
                  <c:y val="9.10435165323508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6D-4BE7-838A-13CDF2E855D5}"/>
                </c:ext>
              </c:extLst>
            </c:dLbl>
            <c:dLbl>
              <c:idx val="2"/>
              <c:layout>
                <c:manualLayout>
                  <c:x val="-7.0759333619015895E-5"/>
                  <c:y val="-2.122680813242973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C6D-4BE7-838A-13CDF2E855D5}"/>
                </c:ext>
              </c:extLst>
            </c:dLbl>
            <c:dLbl>
              <c:idx val="3"/>
              <c:layout>
                <c:manualLayout>
                  <c:x val="-8.5884297879945712E-2"/>
                  <c:y val="-0.14037414646235888"/>
                </c:manualLayout>
              </c:layout>
              <c:tx>
                <c:rich>
                  <a:bodyPr rot="0" spcFirstLastPara="1" vertOverflow="clip" horzOverflow="clip" vert="horz" wrap="none" lIns="36576" tIns="18288" rIns="36576" bIns="18288" anchor="ctr" anchorCtr="0">
                    <a:spAutoFit/>
                  </a:bodyPr>
                  <a:lstStyle/>
                  <a:p>
                    <a:pPr>
                      <a:defRPr sz="93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err="1"/>
                      <a:t>Мәдениет</a:t>
                    </a:r>
                    <a:r>
                      <a:rPr lang="ru-RU" dirty="0"/>
                      <a:t>, спорт, туризм </a:t>
                    </a:r>
                    <a:r>
                      <a:rPr lang="ru-RU" dirty="0" err="1"/>
                      <a:t>және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ақпараттық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кеңістік</a:t>
                    </a:r>
                    <a:r>
                      <a:rPr lang="ru-RU" dirty="0"/>
                      <a:t>; 20,2</a:t>
                    </a:r>
                  </a:p>
                </c:rich>
              </c:tx>
              <c:spPr>
                <a:solidFill>
                  <a:srgbClr val="FFFFFF"/>
                </a:solidFill>
                <a:ln>
                  <a:solidFill>
                    <a:srgbClr val="000000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none" lIns="36576" tIns="18288" rIns="36576" bIns="18288" anchor="ctr" anchorCtr="0">
                  <a:spAutoFit/>
                </a:bodyPr>
                <a:lstStyle/>
                <a:p>
                  <a:pPr>
                    <a:defRPr sz="93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C-3C6D-4BE7-838A-13CDF2E855D5}"/>
                </c:ext>
              </c:extLst>
            </c:dLbl>
            <c:dLbl>
              <c:idx val="4"/>
              <c:layout>
                <c:manualLayout>
                  <c:x val="9.3272486631920004E-2"/>
                  <c:y val="-9.700973396118384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C6D-4BE7-838A-13CDF2E855D5}"/>
                </c:ext>
              </c:extLst>
            </c:dLbl>
            <c:dLbl>
              <c:idx val="5"/>
              <c:layout>
                <c:manualLayout>
                  <c:x val="6.4720224322901337E-2"/>
                  <c:y val="-6.5462384521378078E-2"/>
                </c:manualLayout>
              </c:layout>
              <c:spPr>
                <a:solidFill>
                  <a:srgbClr val="FFFFFF"/>
                </a:solidFill>
                <a:ln>
                  <a:solidFill>
                    <a:srgbClr val="000000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overflow" horzOverflow="overflow" vert="horz" wrap="none" lIns="36576" tIns="18288" rIns="36576" bIns="18288" anchor="ctr" anchorCtr="0">
                  <a:spAutoFit/>
                </a:bodyPr>
                <a:lstStyle/>
                <a:p>
                  <a:pPr>
                    <a:defRPr sz="93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3C6D-4BE7-838A-13CDF2E855D5}"/>
                </c:ext>
              </c:extLst>
            </c:dLbl>
            <c:dLbl>
              <c:idx val="6"/>
              <c:layout>
                <c:manualLayout>
                  <c:x val="0.11348980548055036"/>
                  <c:y val="0.1491926110774015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6D-4BE7-838A-13CDF2E855D5}"/>
                </c:ext>
              </c:extLst>
            </c:dLbl>
            <c:dLbl>
              <c:idx val="7"/>
              <c:layout>
                <c:manualLayout>
                  <c:x val="-3.0672920400148782E-3"/>
                  <c:y val="-0.3831911838855513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C6D-4BE7-838A-13CDF2E855D5}"/>
                </c:ext>
              </c:extLst>
            </c:dLbl>
            <c:dLbl>
              <c:idx val="8"/>
              <c:layout>
                <c:manualLayout>
                  <c:x val="-2.310202248059395E-2"/>
                  <c:y val="0.2051987813319888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D1D-49DE-93EE-15F23693D0F1}"/>
                </c:ext>
              </c:extLst>
            </c:dLbl>
            <c:dLbl>
              <c:idx val="9"/>
              <c:layout>
                <c:manualLayout>
                  <c:x val="5.017836182453158E-2"/>
                  <c:y val="-3.390905284028270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D1D-49DE-93EE-15F23693D0F1}"/>
                </c:ext>
              </c:extLst>
            </c:dLbl>
            <c:dLbl>
              <c:idx val="10"/>
              <c:layout>
                <c:manualLayout>
                  <c:x val="4.2962376161102871E-2"/>
                  <c:y val="2.561552989838735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D1D-49DE-93EE-15F23693D0F1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none" lIns="36576" tIns="18288" rIns="36576" bIns="18288" anchor="ctr" anchorCtr="0">
                <a:spAutoFit/>
              </a:bodyPr>
              <a:lstStyle/>
              <a:p>
                <a:pPr>
                  <a:defRPr sz="9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Лист1!$A$2:$A$11</c:f>
              <c:strCache>
                <c:ptCount val="10"/>
                <c:pt idx="0">
                  <c:v>Трансферттер</c:v>
                </c:pt>
                <c:pt idx="1">
                  <c:v>Әлеуметтік көмек және әлеуметтік қамсыздандыру</c:v>
                </c:pt>
                <c:pt idx="2">
                  <c:v>Жалпы сипаттағы мемлекеттік қызметтер</c:v>
                </c:pt>
                <c:pt idx="3">
                  <c:v>Мәдениет, спорт, туризм және ақпараттық кеңістік</c:v>
                </c:pt>
                <c:pt idx="4">
                  <c:v>Транспорт және коммуникациялар</c:v>
                </c:pt>
                <c:pt idx="5">
                  <c:v>Тұрғын үй коммуналдық шаруашылық</c:v>
                </c:pt>
                <c:pt idx="6">
                  <c:v>Қарызға қызмет көрсету</c:v>
                </c:pt>
                <c:pt idx="7">
                  <c:v>Ауыл, су, орман, балық шаруашылығы және басқалар</c:v>
                </c:pt>
                <c:pt idx="8">
                  <c:v>Басқалар</c:v>
                </c:pt>
                <c:pt idx="9">
                  <c:v>Қорғаныс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13</c:v>
                </c:pt>
                <c:pt idx="1">
                  <c:v>11</c:v>
                </c:pt>
                <c:pt idx="2">
                  <c:v>29.2</c:v>
                </c:pt>
                <c:pt idx="3">
                  <c:v>20.2</c:v>
                </c:pt>
                <c:pt idx="4">
                  <c:v>1.3</c:v>
                </c:pt>
                <c:pt idx="5">
                  <c:v>12.6</c:v>
                </c:pt>
                <c:pt idx="6">
                  <c:v>4.5999999999999996</c:v>
                </c:pt>
                <c:pt idx="7">
                  <c:v>1.7</c:v>
                </c:pt>
                <c:pt idx="8">
                  <c:v>4.7</c:v>
                </c:pt>
                <c:pt idx="9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6D-4BE7-838A-13CDF2E85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35"/>
      </c:pieChart>
      <c:spPr>
        <a:noFill/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Әлеуметтік көмек және әлеуметтік қамсыздандыру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г</c:v>
                </c:pt>
                <c:pt idx="1">
                  <c:v>2026 г</c:v>
                </c:pt>
                <c:pt idx="2">
                  <c:v>2027 г</c:v>
                </c:pt>
                <c:pt idx="3">
                  <c:v>2028 г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433630</c:v>
                </c:pt>
                <c:pt idx="1">
                  <c:v>438731</c:v>
                </c:pt>
                <c:pt idx="2">
                  <c:v>444977</c:v>
                </c:pt>
                <c:pt idx="3">
                  <c:v>462293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2F-4CAE-966A-5B1EEDA89D8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nМәдениет, спорт, туризм және ақпараттық кеңістік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г</c:v>
                </c:pt>
                <c:pt idx="1">
                  <c:v>2026 г</c:v>
                </c:pt>
                <c:pt idx="2">
                  <c:v>2027 г</c:v>
                </c:pt>
                <c:pt idx="3">
                  <c:v>2028 г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774153</c:v>
                </c:pt>
                <c:pt idx="1">
                  <c:v>807769</c:v>
                </c:pt>
                <c:pt idx="2">
                  <c:v>819103</c:v>
                </c:pt>
                <c:pt idx="3">
                  <c:v>829818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2F-4CAE-966A-5B1EEDA89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497008"/>
        <c:axId val="174495832"/>
      </c:barChart>
      <c:catAx>
        <c:axId val="17449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495832"/>
        <c:crosses val="autoZero"/>
        <c:auto val="1"/>
        <c:lblAlgn val="ctr"/>
        <c:lblOffset val="100"/>
        <c:noMultiLvlLbl val="0"/>
      </c:catAx>
      <c:valAx>
        <c:axId val="17449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49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8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FFFFFF"/>
        </a:solidFill>
        <a:ln w="25400">
          <a:noFill/>
        </a:ln>
      </c:spPr>
    </c:sideWall>
    <c:backWall>
      <c:thickness val="0"/>
      <c:spPr>
        <a:solidFill>
          <a:srgbClr val="FFFFFF"/>
        </a:solidFill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8.2352941176470601E-2"/>
          <c:y val="5.6179775280898868E-2"/>
          <c:w val="0.58151260504201652"/>
          <c:h val="0.6928838951310862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Автомобиль жолдарының жұмыс істеуін қамтамасыз ету                              млн. тенге</c:v>
                </c:pt>
              </c:strCache>
            </c:strRef>
          </c:tx>
          <c:spPr>
            <a:solidFill>
              <a:srgbClr val="9999FF"/>
            </a:solidFill>
            <a:ln w="16505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4675488449302379E-2"/>
                  <c:y val="-2.4670600892148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CC3-4246-A77C-D0862F5D8452}"/>
                </c:ext>
              </c:extLst>
            </c:dLbl>
            <c:dLbl>
              <c:idx val="1"/>
              <c:layout>
                <c:manualLayout>
                  <c:x val="2.4437081111467401E-2"/>
                  <c:y val="-1.340264633462696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38,1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161890397184514"/>
                      <c:h val="6.437395207411465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ACC3-4246-A77C-D0862F5D8452}"/>
                </c:ext>
              </c:extLst>
            </c:dLbl>
            <c:dLbl>
              <c:idx val="2"/>
              <c:layout>
                <c:manualLayout>
                  <c:x val="1.4206631212747187E-2"/>
                  <c:y val="-2.0823766456385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C3-4246-A77C-D0862F5D8452}"/>
                </c:ext>
              </c:extLst>
            </c:dLbl>
            <c:dLbl>
              <c:idx val="3"/>
              <c:layout>
                <c:manualLayout>
                  <c:x val="1.9909731120449789E-2"/>
                  <c:y val="-2.2032314060622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CC3-4246-A77C-D0862F5D8452}"/>
                </c:ext>
              </c:extLst>
            </c:dLbl>
            <c:spPr>
              <a:noFill/>
              <a:ln w="33011">
                <a:noFill/>
              </a:ln>
            </c:spPr>
            <c:txPr>
              <a:bodyPr/>
              <a:lstStyle/>
              <a:p>
                <a:pPr>
                  <a:defRPr sz="13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Sheet1!$B$2:$E$2</c:f>
              <c:numCache>
                <c:formatCode>#,##0</c:formatCode>
                <c:ptCount val="4"/>
                <c:pt idx="0" formatCode="General">
                  <c:v>1083</c:v>
                </c:pt>
                <c:pt idx="1">
                  <c:v>38.1</c:v>
                </c:pt>
                <c:pt idx="2" formatCode="General">
                  <c:v>47</c:v>
                </c:pt>
                <c:pt idx="3" formatCode="0.0">
                  <c:v>49</c:v>
                </c:pt>
              </c:numCache>
            </c:numRef>
          </c:val>
          <c:shape val="cone"/>
          <c:extLst>
            <c:ext xmlns:c16="http://schemas.microsoft.com/office/drawing/2014/chart" uri="{C3380CC4-5D6E-409C-BE32-E72D297353CC}">
              <c16:uniqueId val="{00000004-ACC3-4246-A77C-D0862F5D8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174497792"/>
        <c:axId val="174491912"/>
        <c:axId val="0"/>
      </c:bar3DChart>
      <c:catAx>
        <c:axId val="174497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412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27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744919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4491912"/>
        <c:scaling>
          <c:orientation val="minMax"/>
          <c:max val="50"/>
          <c:min val="15"/>
        </c:scaling>
        <c:delete val="0"/>
        <c:axPos val="l"/>
        <c:majorGridlines>
          <c:spPr>
            <a:ln w="16505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412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27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74497792"/>
        <c:crosses val="autoZero"/>
        <c:crossBetween val="between"/>
      </c:valAx>
      <c:spPr>
        <a:noFill/>
        <a:ln w="33011">
          <a:noFill/>
        </a:ln>
      </c:spPr>
    </c:plotArea>
    <c:legend>
      <c:legendPos val="b"/>
      <c:layout>
        <c:manualLayout>
          <c:xMode val="edge"/>
          <c:yMode val="edge"/>
          <c:x val="7.0723199102044415E-2"/>
          <c:y val="0.90636700765458744"/>
          <c:w val="0.73732756784534592"/>
          <c:h val="6.8149606299212601E-2"/>
        </c:manualLayout>
      </c:layout>
      <c:overlay val="0"/>
      <c:spPr>
        <a:noFill/>
        <a:ln w="16505">
          <a:solidFill>
            <a:srgbClr val="FFFFFF"/>
          </a:solidFill>
          <a:prstDash val="solid"/>
        </a:ln>
      </c:spPr>
      <c:txPr>
        <a:bodyPr/>
        <a:lstStyle/>
        <a:p>
          <a:pPr>
            <a:defRPr sz="1072" b="0" i="1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27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185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6C76B82-19EE-43EE-A693-603799D03F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0817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8753A47-FC1A-4C80-84BA-1530BE109A89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185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E9FD685-28C7-4E75-982A-BF0EC875B8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7888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/>
              <a:t>Образец заголовка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BBD9B-C926-404C-9B56-C8AB4C9363C8}" type="datetimeFigureOut">
              <a:rPr lang="ru-RU"/>
              <a:pPr>
                <a:defRPr/>
              </a:pPr>
              <a:t>01.09.2026</a:t>
            </a:fld>
            <a:endParaRPr lang="ru-R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AF33C-D690-4710-86D6-D0F0FC94C94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125208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131B1-1903-4321-8FEB-369F1052871C}" type="datetimeFigureOut">
              <a:rPr lang="ru-RU"/>
              <a:pPr>
                <a:defRPr/>
              </a:pPr>
              <a:t>01.09.2026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FA912-6FD3-4284-973F-623555592DA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449834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51AAA-65C4-4413-8B64-8CED691F254B}" type="datetimeFigureOut">
              <a:rPr lang="ru-RU"/>
              <a:pPr>
                <a:defRPr/>
              </a:pPr>
              <a:t>01.09.2026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6E16D-C2DC-4D71-B1D8-FE151F3A97B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16238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ECEA8-1E8C-41F7-B774-6FE19D7E8219}" type="datetimeFigureOut">
              <a:rPr lang="ru-RU"/>
              <a:pPr>
                <a:defRPr/>
              </a:pPr>
              <a:t>01.09.2026</a:t>
            </a:fld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72192-FD0E-49C8-B191-6B5FC220639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7476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2BA70-A59E-4F47-93D0-B21309339778}" type="datetimeFigureOut">
              <a:rPr lang="ru-RU"/>
              <a:pPr>
                <a:defRPr/>
              </a:pPr>
              <a:t>01.09.2026</a:t>
            </a:fld>
            <a:endParaRPr lang="ru-R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18D23-AA62-4DDD-A2DD-9AA32B8485F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09900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5E194-8685-4CA8-8B13-FB449EC6D2B4}" type="datetimeFigureOut">
              <a:rPr lang="ru-RU"/>
              <a:pPr>
                <a:defRPr/>
              </a:pPr>
              <a:t>01.09.2026</a:t>
            </a:fld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BE3A0-4A6F-4110-9DC5-CF212B04C1C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20313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E5C19-51A3-41E4-8EF3-9F6EE56D4CF6}" type="datetimeFigureOut">
              <a:rPr lang="ru-RU"/>
              <a:pPr>
                <a:defRPr/>
              </a:pPr>
              <a:t>01.09.2026</a:t>
            </a:fld>
            <a:endParaRPr lang="ru-R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55FF5-0FB9-43B8-9CBB-511FDB0FC27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24343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B75C5-F90E-49C3-B1ED-0DFC59343FF0}" type="datetimeFigureOut">
              <a:rPr lang="ru-RU"/>
              <a:pPr>
                <a:defRPr/>
              </a:pPr>
              <a:t>01.09.2026</a:t>
            </a:fld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2AAD5-DC68-4172-BAE5-811FA6BDA59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65848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FFB82-98B0-4A15-A7A6-87B80DE0A10C}" type="datetimeFigureOut">
              <a:rPr lang="ru-RU"/>
              <a:pPr>
                <a:defRPr/>
              </a:pPr>
              <a:t>01.09.2026</a:t>
            </a:fld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ECBB0-E6A3-4306-8DCA-0D967E079AB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203723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5F920-F874-416A-A9B7-F9F3FA55A233}" type="datetimeFigureOut">
              <a:rPr lang="ru-RU"/>
              <a:pPr>
                <a:defRPr/>
              </a:pPr>
              <a:t>01.09.2026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FEA5A-180B-42A7-8FBD-AAC319ECD66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92869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FE02F-4F0B-4736-B9A8-F7986C3DE81C}" type="datetimeFigureOut">
              <a:rPr lang="ru-RU"/>
              <a:pPr>
                <a:defRPr/>
              </a:pPr>
              <a:t>01.09.2026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DFB4A-E547-4BBD-A292-BADE7C3A48E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86496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19F0C-2C3F-4E0E-8E47-2B51E0904E17}" type="datetimeFigureOut">
              <a:rPr lang="ru-RU"/>
              <a:pPr>
                <a:defRPr/>
              </a:pPr>
              <a:t>01.09.2026</a:t>
            </a:fld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343D1-73E3-4C19-AE4F-3540D5FCE98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696537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4B298-A536-4379-A24D-DB28417FE743}" type="datetimeFigureOut">
              <a:rPr lang="ru-RU"/>
              <a:pPr>
                <a:defRPr/>
              </a:pPr>
              <a:t>01.09.2026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BDF48-8F38-42E8-B8D7-65B219586D7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666563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fld id="{34CD1EDA-BCA3-48FB-B293-8B77456BEF69}" type="datetimeFigureOut">
              <a:rPr lang="ru-RU"/>
              <a:pPr>
                <a:defRPr/>
              </a:pPr>
              <a:t>01.09.2026</a:t>
            </a:fld>
            <a:endParaRPr lang="ru-RU" altLang="en-US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1202B0F7-AC45-4FC1-A5F7-467A8422DB2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6277">
              <a:srgbClr val="80FFFF"/>
            </a:gs>
            <a:gs pos="0">
              <a:srgbClr val="66FF66"/>
            </a:gs>
            <a:gs pos="37000">
              <a:srgbClr val="A6FFFF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4213" y="1341438"/>
            <a:ext cx="7848227" cy="3816350"/>
          </a:xfrm>
        </p:spPr>
        <p:txBody>
          <a:bodyPr anchor="ctr"/>
          <a:lstStyle/>
          <a:p>
            <a:pPr algn="ctr" eaLnBrk="1" hangingPunct="1"/>
            <a:r>
              <a:rPr lang="ru-RU" sz="4400" b="1" dirty="0">
                <a:solidFill>
                  <a:schemeClr val="tx2">
                    <a:lumMod val="50000"/>
                  </a:schemeClr>
                </a:solidFill>
              </a:rPr>
              <a:t>2026-2028 </a:t>
            </a:r>
            <a:r>
              <a:rPr lang="ru-RU" sz="4400" b="1" dirty="0" err="1">
                <a:solidFill>
                  <a:schemeClr val="tx2">
                    <a:lumMod val="50000"/>
                  </a:schemeClr>
                </a:solidFill>
              </a:rPr>
              <a:t>жылдарға</a:t>
            </a:r>
            <a:r>
              <a:rPr lang="ru-RU" sz="44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50000"/>
                  </a:schemeClr>
                </a:solidFill>
              </a:rPr>
              <a:t>арналған</a:t>
            </a:r>
            <a:r>
              <a:rPr lang="ru-RU" sz="44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4400" b="1" dirty="0" err="1">
                <a:solidFill>
                  <a:schemeClr val="tx2">
                    <a:lumMod val="50000"/>
                  </a:schemeClr>
                </a:solidFill>
              </a:rPr>
              <a:t>Азаматтық</a:t>
            </a:r>
            <a:r>
              <a:rPr lang="ru-RU" sz="4400" b="1" dirty="0">
                <a:solidFill>
                  <a:schemeClr val="tx2">
                    <a:lumMod val="50000"/>
                  </a:schemeClr>
                </a:solidFill>
              </a:rPr>
              <a:t> бюджет </a:t>
            </a:r>
            <a:br>
              <a:rPr lang="ru-RU" sz="44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kk-KZ" sz="2800" b="1" dirty="0">
                <a:solidFill>
                  <a:schemeClr val="tx2">
                    <a:lumMod val="75000"/>
                  </a:schemeClr>
                </a:solidFill>
              </a:rPr>
              <a:t>2026 жылғы 13 шілдедегі өзгерістерімен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)</a:t>
            </a:r>
            <a:br>
              <a:rPr lang="ru-RU" sz="4400" b="1" dirty="0">
                <a:solidFill>
                  <a:schemeClr val="tx2">
                    <a:lumMod val="50000"/>
                  </a:schemeClr>
                </a:solidFill>
              </a:rPr>
            </a:br>
            <a:endParaRPr lang="ru-RU" sz="5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 eaLnBrk="1" hangingPunct="1"/>
            <a:r>
              <a:rPr lang="ru-RU" sz="3600" b="1" dirty="0" err="1"/>
              <a:t>Құрметті сайтқа кірішулер</a:t>
            </a:r>
            <a:r>
              <a:rPr lang="ru-RU" sz="3600" b="1" dirty="0"/>
              <a:t>!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847725"/>
            <a:ext cx="8229600" cy="5677619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   </a:t>
            </a:r>
          </a:p>
          <a:p>
            <a:pPr algn="just" eaLnBrk="1" hangingPunct="1">
              <a:lnSpc>
                <a:spcPct val="90000"/>
              </a:lnSpc>
              <a:buNone/>
            </a:pPr>
            <a:r>
              <a:rPr lang="ru-RU" dirty="0"/>
              <a:t>	 	</a:t>
            </a:r>
            <a:r>
              <a:rPr lang="ru-RU" sz="1800" dirty="0" err="1"/>
              <a:t>Сіздердің</a:t>
            </a:r>
            <a:r>
              <a:rPr lang="ru-RU" sz="1800" dirty="0"/>
              <a:t>  </a:t>
            </a:r>
            <a:r>
              <a:rPr lang="ru-RU" sz="1800" dirty="0" err="1"/>
              <a:t>назарларыңызға</a:t>
            </a:r>
            <a:r>
              <a:rPr lang="ru-RU" sz="1800" dirty="0"/>
              <a:t> 2026-2028 </a:t>
            </a:r>
            <a:r>
              <a:rPr lang="ru-RU" sz="1800" dirty="0" err="1"/>
              <a:t>жылдарға</a:t>
            </a:r>
            <a:r>
              <a:rPr lang="ru-RU" sz="1800" dirty="0"/>
              <a:t> </a:t>
            </a:r>
            <a:r>
              <a:rPr lang="ru-RU" sz="1800" dirty="0" err="1"/>
              <a:t>арналған</a:t>
            </a:r>
            <a:r>
              <a:rPr lang="ru-RU" sz="1800" dirty="0"/>
              <a:t> Железин </a:t>
            </a:r>
            <a:r>
              <a:rPr lang="ru-RU" sz="1800" dirty="0" err="1"/>
              <a:t>ауданының</a:t>
            </a:r>
            <a:r>
              <a:rPr lang="ru-RU" sz="1800" dirty="0"/>
              <a:t> </a:t>
            </a:r>
            <a:r>
              <a:rPr lang="ru-RU" sz="1800" dirty="0" err="1"/>
              <a:t>Азаматтық</a:t>
            </a:r>
            <a:r>
              <a:rPr lang="ru-RU" sz="1800" dirty="0"/>
              <a:t> </a:t>
            </a:r>
            <a:r>
              <a:rPr lang="ru-RU" sz="1800" dirty="0" err="1"/>
              <a:t>бюджеті</a:t>
            </a:r>
            <a:r>
              <a:rPr lang="ru-RU" sz="1800" dirty="0"/>
              <a:t> </a:t>
            </a:r>
            <a:r>
              <a:rPr lang="ru-RU" sz="1800" dirty="0" err="1"/>
              <a:t>ұсынылған</a:t>
            </a:r>
            <a:r>
              <a:rPr lang="ru-RU" sz="1800" dirty="0"/>
              <a:t>, </a:t>
            </a:r>
            <a:r>
              <a:rPr lang="ru-RU" sz="1800" dirty="0" err="1"/>
              <a:t>онда</a:t>
            </a:r>
            <a:r>
              <a:rPr lang="ru-RU" sz="1800" dirty="0"/>
              <a:t> </a:t>
            </a:r>
            <a:r>
              <a:rPr lang="ru-RU" sz="1800" dirty="0" err="1"/>
              <a:t>аудан</a:t>
            </a:r>
            <a:r>
              <a:rPr lang="ru-RU" sz="1800" dirty="0"/>
              <a:t> </a:t>
            </a:r>
            <a:r>
              <a:rPr lang="ru-RU" sz="1800" dirty="0" err="1"/>
              <a:t>бюджетінің</a:t>
            </a:r>
            <a:r>
              <a:rPr lang="ru-RU" sz="1800" dirty="0"/>
              <a:t> </a:t>
            </a:r>
            <a:r>
              <a:rPr lang="ru-RU" sz="1800" dirty="0" err="1"/>
              <a:t>негізгі</a:t>
            </a:r>
            <a:r>
              <a:rPr lang="ru-RU" sz="1800" dirty="0"/>
              <a:t> </a:t>
            </a:r>
            <a:r>
              <a:rPr lang="ru-RU" sz="1800" dirty="0" err="1"/>
              <a:t>көрсеткіштері</a:t>
            </a:r>
            <a:r>
              <a:rPr lang="ru-RU" sz="1800" dirty="0"/>
              <a:t>, оны </a:t>
            </a:r>
            <a:r>
              <a:rPr lang="ru-RU" sz="1800" dirty="0" err="1"/>
              <a:t>қалыптастыру</a:t>
            </a:r>
            <a:r>
              <a:rPr lang="ru-RU" sz="1800" dirty="0"/>
              <a:t> </a:t>
            </a:r>
            <a:r>
              <a:rPr lang="ru-RU" sz="1800" dirty="0" err="1"/>
              <a:t>параметрлері</a:t>
            </a:r>
            <a:r>
              <a:rPr lang="ru-RU" sz="1800" dirty="0"/>
              <a:t> </a:t>
            </a:r>
            <a:r>
              <a:rPr lang="ru-RU" sz="1800" dirty="0" err="1"/>
              <a:t>және</a:t>
            </a:r>
            <a:r>
              <a:rPr lang="ru-RU" sz="1800" dirty="0"/>
              <a:t> бюджет </a:t>
            </a:r>
            <a:r>
              <a:rPr lang="ru-RU" sz="1800" dirty="0" err="1"/>
              <a:t>қаражатын</a:t>
            </a:r>
            <a:r>
              <a:rPr lang="ru-RU" sz="1800" dirty="0"/>
              <a:t> </a:t>
            </a:r>
            <a:r>
              <a:rPr lang="ru-RU" sz="1800" dirty="0" err="1"/>
              <a:t>жұмсау</a:t>
            </a:r>
            <a:r>
              <a:rPr lang="ru-RU" sz="1800" dirty="0"/>
              <a:t> </a:t>
            </a:r>
            <a:r>
              <a:rPr lang="ru-RU" sz="1800" dirty="0" err="1"/>
              <a:t>бағыттары</a:t>
            </a:r>
            <a:r>
              <a:rPr lang="ru-RU" sz="1800" dirty="0"/>
              <a:t> </a:t>
            </a:r>
            <a:r>
              <a:rPr lang="ru-RU" sz="1800" dirty="0" err="1"/>
              <a:t>туралы</a:t>
            </a:r>
            <a:r>
              <a:rPr lang="ru-RU" sz="1800" dirty="0"/>
              <a:t> </a:t>
            </a:r>
            <a:r>
              <a:rPr lang="ru-RU" sz="1800" dirty="0" err="1"/>
              <a:t>ақпарат</a:t>
            </a:r>
            <a:r>
              <a:rPr lang="ru-RU" sz="1800" dirty="0"/>
              <a:t> бар.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ru-RU" sz="1800" dirty="0"/>
              <a:t>		</a:t>
            </a:r>
            <a:r>
              <a:rPr lang="ru-RU" sz="1800" dirty="0" err="1"/>
              <a:t>Бұл құжат келесі</a:t>
            </a:r>
            <a:r>
              <a:rPr lang="ru-RU" sz="1800" dirty="0"/>
              <a:t> </a:t>
            </a:r>
            <a:r>
              <a:rPr lang="ru-RU" sz="1800" dirty="0" err="1"/>
              <a:t>бөлімдерді қамтиды:</a:t>
            </a:r>
            <a:r>
              <a:rPr lang="ru-RU" sz="1800" dirty="0"/>
              <a:t>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ru-RU" sz="1800" dirty="0"/>
              <a:t> 	-  </a:t>
            </a:r>
            <a:r>
              <a:rPr lang="ru-RU" sz="1800" dirty="0" err="1"/>
              <a:t>бюджеттік</a:t>
            </a:r>
            <a:r>
              <a:rPr lang="ru-RU" sz="1800" dirty="0"/>
              <a:t> </a:t>
            </a:r>
            <a:r>
              <a:rPr lang="ru-RU" sz="1800" dirty="0" err="1"/>
              <a:t>процестің заңнамалық базасы</a:t>
            </a:r>
            <a:r>
              <a:rPr lang="ru-RU" sz="1800" dirty="0"/>
              <a:t>;</a:t>
            </a:r>
          </a:p>
          <a:p>
            <a:pPr algn="just" eaLnBrk="1" hangingPunct="1">
              <a:lnSpc>
                <a:spcPct val="90000"/>
              </a:lnSpc>
              <a:buNone/>
            </a:pPr>
            <a:r>
              <a:rPr lang="ru-RU" sz="1800" dirty="0"/>
              <a:t>	-  </a:t>
            </a:r>
            <a:r>
              <a:rPr lang="ru-RU" sz="1800" dirty="0" err="1"/>
              <a:t>бюджеттік</a:t>
            </a:r>
            <a:r>
              <a:rPr lang="ru-RU" sz="1800" dirty="0"/>
              <a:t> </a:t>
            </a:r>
            <a:r>
              <a:rPr lang="ru-RU" sz="1800" dirty="0" err="1"/>
              <a:t>процестің схемасы</a:t>
            </a:r>
            <a:r>
              <a:rPr lang="ru-RU" sz="1800" dirty="0"/>
              <a:t>;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1800" dirty="0"/>
              <a:t>	-  </a:t>
            </a:r>
            <a:r>
              <a:rPr lang="ru-RU" sz="1800" dirty="0" err="1"/>
              <a:t>аудандық бюджетті</a:t>
            </a:r>
            <a:r>
              <a:rPr lang="ru-RU" sz="1800" dirty="0"/>
              <a:t> </a:t>
            </a:r>
            <a:r>
              <a:rPr lang="ru-RU" sz="1800" dirty="0" err="1"/>
              <a:t>жоспарлау</a:t>
            </a:r>
            <a:r>
              <a:rPr lang="ru-RU" sz="1800" dirty="0"/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1800" dirty="0"/>
          </a:p>
          <a:p>
            <a:pPr algn="just" eaLnBrk="1" hangingPunct="1">
              <a:lnSpc>
                <a:spcPct val="90000"/>
              </a:lnSpc>
              <a:buNone/>
            </a:pPr>
            <a:r>
              <a:rPr lang="ru-RU" sz="1800" dirty="0"/>
              <a:t>	   Железин </a:t>
            </a:r>
            <a:r>
              <a:rPr lang="ru-RU" sz="1800" dirty="0" err="1"/>
              <a:t>ауданының</a:t>
            </a:r>
            <a:r>
              <a:rPr lang="ru-RU" sz="1800" dirty="0"/>
              <a:t> 2026-2028 </a:t>
            </a:r>
            <a:r>
              <a:rPr lang="ru-RU" sz="1800" dirty="0" err="1"/>
              <a:t>жылдарға</a:t>
            </a:r>
            <a:r>
              <a:rPr lang="ru-RU" sz="1800" dirty="0"/>
              <a:t> </a:t>
            </a:r>
            <a:r>
              <a:rPr lang="ru-RU" sz="1800" dirty="0" err="1"/>
              <a:t>арналған</a:t>
            </a:r>
            <a:r>
              <a:rPr lang="ru-RU" sz="1800" dirty="0"/>
              <a:t> </a:t>
            </a:r>
            <a:r>
              <a:rPr lang="ru-RU" sz="1800" dirty="0" err="1"/>
              <a:t>бюджеті</a:t>
            </a:r>
            <a:r>
              <a:rPr lang="ru-RU" sz="1800" dirty="0"/>
              <a:t> </a:t>
            </a:r>
            <a:r>
              <a:rPr lang="ru-RU" sz="1800" dirty="0" err="1"/>
              <a:t>Қазақстан</a:t>
            </a:r>
            <a:r>
              <a:rPr lang="ru-RU" sz="1800" dirty="0"/>
              <a:t> </a:t>
            </a:r>
            <a:r>
              <a:rPr lang="ru-RU" sz="1800" dirty="0" err="1"/>
              <a:t>Республикасының</a:t>
            </a:r>
            <a:r>
              <a:rPr lang="ru-RU" sz="1800" dirty="0"/>
              <a:t> Бюджет және </a:t>
            </a:r>
            <a:r>
              <a:rPr lang="ru-RU" sz="1800" dirty="0" err="1"/>
              <a:t>Салық</a:t>
            </a:r>
            <a:r>
              <a:rPr lang="ru-RU" sz="1800" dirty="0"/>
              <a:t> </a:t>
            </a:r>
            <a:r>
              <a:rPr lang="ru-RU" sz="1800" dirty="0" err="1"/>
              <a:t>кодекстеріне</a:t>
            </a:r>
            <a:r>
              <a:rPr lang="ru-RU" sz="1800" dirty="0"/>
              <a:t> </a:t>
            </a:r>
            <a:r>
              <a:rPr lang="ru-RU" sz="1800" dirty="0" err="1"/>
              <a:t>сәйкес</a:t>
            </a:r>
            <a:r>
              <a:rPr lang="ru-RU" sz="1800" dirty="0"/>
              <a:t> </a:t>
            </a:r>
            <a:r>
              <a:rPr lang="ru-RU" sz="1800" dirty="0" err="1"/>
              <a:t>қалыптастырылды</a:t>
            </a:r>
            <a:r>
              <a:rPr lang="ru-RU" sz="1800" dirty="0"/>
              <a:t> </a:t>
            </a:r>
            <a:r>
              <a:rPr lang="kk-KZ" sz="1800" i="1" dirty="0"/>
              <a:t>(2026 жылғы 13 шілдедегі өзгерістерімен)</a:t>
            </a:r>
            <a:r>
              <a:rPr lang="ru-RU" sz="1800" dirty="0"/>
              <a:t>.</a:t>
            </a:r>
          </a:p>
          <a:p>
            <a:pPr algn="just" eaLnBrk="1" hangingPunct="1">
              <a:lnSpc>
                <a:spcPct val="90000"/>
              </a:lnSpc>
              <a:buNone/>
            </a:pPr>
            <a:endParaRPr lang="ru-RU" sz="1800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18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1800" dirty="0"/>
              <a:t>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61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2400" b="1" dirty="0">
                <a:solidFill>
                  <a:srgbClr val="0033CC"/>
                </a:solidFill>
              </a:rPr>
              <a:t>БЮДЖЕТТІК ПРОЦЕСТІҢ СХЕМАСЫ</a:t>
            </a:r>
          </a:p>
        </p:txBody>
      </p:sp>
      <p:sp>
        <p:nvSpPr>
          <p:cNvPr id="6147" name="Прямоугольник 16"/>
          <p:cNvSpPr>
            <a:spLocks noChangeArrowheads="1"/>
          </p:cNvSpPr>
          <p:nvPr/>
        </p:nvSpPr>
        <p:spPr bwMode="auto">
          <a:xfrm>
            <a:off x="611188" y="2060575"/>
            <a:ext cx="3240087" cy="4000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000" dirty="0" err="1"/>
              <a:t>Ауданның </a:t>
            </a:r>
            <a:r>
              <a:rPr lang="ru-RU" sz="1000" dirty="0"/>
              <a:t>5 </a:t>
            </a:r>
            <a:r>
              <a:rPr lang="ru-RU" sz="1000" dirty="0" err="1"/>
              <a:t>жылдық кезеңге арналған әлеуметтік-экономикалық </a:t>
            </a:r>
            <a:r>
              <a:rPr lang="ru-RU" sz="1000" dirty="0"/>
              <a:t>даму </a:t>
            </a:r>
            <a:r>
              <a:rPr lang="ru-RU" sz="1000" dirty="0" err="1"/>
              <a:t>көрсеткіштерін әзірлеу</a:t>
            </a:r>
            <a:endParaRPr lang="ru-RU" sz="1000" dirty="0"/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684213" y="4149725"/>
            <a:ext cx="3167062" cy="553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000" b="1" dirty="0"/>
              <a:t>1 </a:t>
            </a:r>
            <a:r>
              <a:rPr lang="ru-RU" sz="1000" b="1" dirty="0" err="1"/>
              <a:t>қарашаға </a:t>
            </a:r>
            <a:r>
              <a:rPr lang="ru-RU" sz="1000" dirty="0" err="1"/>
              <a:t>дейін</a:t>
            </a:r>
            <a:r>
              <a:rPr lang="ru-RU" sz="1000" dirty="0"/>
              <a:t> </a:t>
            </a:r>
            <a:r>
              <a:rPr lang="ru-RU" sz="1000" dirty="0" err="1"/>
              <a:t>аудандық бюджеттің жобасын</a:t>
            </a:r>
            <a:r>
              <a:rPr lang="ru-RU" sz="1000" dirty="0"/>
              <a:t> </a:t>
            </a:r>
            <a:r>
              <a:rPr lang="ru-RU" sz="1000" dirty="0" err="1"/>
              <a:t>жасау</a:t>
            </a:r>
            <a:r>
              <a:rPr lang="ru-RU" sz="1000" dirty="0"/>
              <a:t> </a:t>
            </a:r>
            <a:r>
              <a:rPr lang="ru-RU" sz="1000" dirty="0" err="1"/>
              <a:t>және </a:t>
            </a:r>
            <a:r>
              <a:rPr lang="ru-RU" sz="1000" dirty="0"/>
              <a:t>оны </a:t>
            </a:r>
            <a:r>
              <a:rPr lang="ru-RU" sz="1000" dirty="0" err="1"/>
              <a:t>аудандық мәслихаттың қарауына енгізу</a:t>
            </a:r>
            <a:endParaRPr lang="ru-RU" sz="1000" b="1" dirty="0"/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684213" y="5229225"/>
            <a:ext cx="3167062" cy="861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000" dirty="0" err="1"/>
              <a:t>Мәслихаттың үш жылдық кезеңге арналған аудан</a:t>
            </a:r>
            <a:r>
              <a:rPr lang="ru-RU" sz="1000" dirty="0"/>
              <a:t> </a:t>
            </a:r>
            <a:r>
              <a:rPr lang="ru-RU" sz="1000" dirty="0" err="1"/>
              <a:t>бюджетін</a:t>
            </a:r>
            <a:r>
              <a:rPr lang="ru-RU" sz="1000" dirty="0"/>
              <a:t> </a:t>
            </a:r>
            <a:r>
              <a:rPr lang="ru-RU" sz="1000" dirty="0" err="1"/>
              <a:t>бекітуі</a:t>
            </a:r>
            <a:r>
              <a:rPr lang="ru-RU" sz="1000" dirty="0"/>
              <a:t> </a:t>
            </a:r>
            <a:r>
              <a:rPr lang="ru-RU" sz="1000" dirty="0" err="1"/>
              <a:t>облыстық бюджетті</a:t>
            </a:r>
            <a:r>
              <a:rPr lang="ru-RU" sz="1000" dirty="0"/>
              <a:t> </a:t>
            </a:r>
            <a:r>
              <a:rPr lang="ru-RU" sz="1000" dirty="0" err="1"/>
              <a:t>бекіту</a:t>
            </a:r>
            <a:r>
              <a:rPr lang="ru-RU" sz="1000" dirty="0"/>
              <a:t> </a:t>
            </a:r>
            <a:r>
              <a:rPr lang="ru-RU" sz="1000" dirty="0" err="1"/>
              <a:t>туралы</a:t>
            </a:r>
            <a:r>
              <a:rPr lang="ru-RU" sz="1000" dirty="0"/>
              <a:t> </a:t>
            </a:r>
            <a:r>
              <a:rPr lang="ru-RU" sz="1000" dirty="0" err="1"/>
              <a:t>облыстық мәслихаттың шешіміне</a:t>
            </a:r>
            <a:r>
              <a:rPr lang="ru-RU" sz="1000" dirty="0"/>
              <a:t> </a:t>
            </a:r>
            <a:r>
              <a:rPr lang="ru-RU" sz="1000" dirty="0" err="1"/>
              <a:t>қол қойылғаннан кейін</a:t>
            </a:r>
            <a:r>
              <a:rPr lang="ru-RU" sz="1000" dirty="0"/>
              <a:t> </a:t>
            </a:r>
            <a:r>
              <a:rPr lang="ru-RU" sz="1000" b="1" dirty="0"/>
              <a:t>2 </a:t>
            </a:r>
            <a:r>
              <a:rPr lang="ru-RU" sz="1000" b="1" dirty="0" err="1"/>
              <a:t>апта</a:t>
            </a:r>
            <a:r>
              <a:rPr lang="ru-RU" sz="1000" b="1" dirty="0"/>
              <a:t> </a:t>
            </a:r>
            <a:r>
              <a:rPr lang="ru-RU" sz="1000" b="1" dirty="0" err="1"/>
              <a:t>мерзімнен</a:t>
            </a:r>
            <a:r>
              <a:rPr lang="ru-RU" sz="1000" b="1" dirty="0"/>
              <a:t> </a:t>
            </a:r>
            <a:r>
              <a:rPr lang="ru-RU" sz="1000" b="1" dirty="0" err="1"/>
              <a:t>кешіктірілмей</a:t>
            </a:r>
            <a:r>
              <a:rPr lang="ru-RU" sz="1000" b="1" dirty="0"/>
              <a:t> </a:t>
            </a:r>
            <a:r>
              <a:rPr lang="ru-RU" sz="1000" dirty="0" err="1"/>
              <a:t>жүргізіледі</a:t>
            </a:r>
            <a:endParaRPr lang="ru-RU" sz="1000" dirty="0"/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684213" y="3068638"/>
            <a:ext cx="3095625" cy="707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000" dirty="0" err="1"/>
              <a:t>Бюджеттік</a:t>
            </a:r>
            <a:r>
              <a:rPr lang="ru-RU" sz="1000" dirty="0"/>
              <a:t> </a:t>
            </a:r>
            <a:r>
              <a:rPr lang="ru-RU" sz="1000" dirty="0" err="1"/>
              <a:t>жоспарлау</a:t>
            </a:r>
            <a:r>
              <a:rPr lang="ru-RU" sz="1000" dirty="0"/>
              <a:t> </a:t>
            </a:r>
            <a:r>
              <a:rPr lang="ru-RU" sz="1000" dirty="0" err="1"/>
              <a:t>уәкілетті органының қарауына бюджеттік</a:t>
            </a:r>
            <a:r>
              <a:rPr lang="ru-RU" sz="1000" dirty="0"/>
              <a:t> </a:t>
            </a:r>
            <a:r>
              <a:rPr lang="ru-RU" sz="1000" dirty="0" err="1"/>
              <a:t>бағдарламалар әкімшілерінің бюджеттік</a:t>
            </a:r>
            <a:r>
              <a:rPr lang="ru-RU" sz="1000" dirty="0"/>
              <a:t> </a:t>
            </a:r>
            <a:r>
              <a:rPr lang="ru-RU" sz="1000" dirty="0" err="1"/>
              <a:t>өтінімдерін қалыптастыру</a:t>
            </a:r>
            <a:endParaRPr lang="ru-RU" sz="1000" dirty="0"/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395288" y="1052513"/>
            <a:ext cx="3528640" cy="576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1000" b="1" dirty="0"/>
              <a:t>БЮДЖЕТТІ ӘЗІРЛЕУ</a:t>
            </a:r>
          </a:p>
          <a:p>
            <a:pPr algn="ctr"/>
            <a:r>
              <a:rPr lang="ru-RU" sz="1000" i="1" dirty="0"/>
              <a:t>(</a:t>
            </a:r>
            <a:r>
              <a:rPr lang="ru-RU" sz="1000" dirty="0" err="1"/>
              <a:t>уәкілетті</a:t>
            </a:r>
            <a:r>
              <a:rPr lang="ru-RU" sz="1000" dirty="0"/>
              <a:t> орган - экономика және </a:t>
            </a:r>
            <a:r>
              <a:rPr lang="ru-RU" sz="1000" dirty="0" err="1"/>
              <a:t>бюджеттік</a:t>
            </a:r>
            <a:r>
              <a:rPr lang="ru-RU" sz="1000" dirty="0"/>
              <a:t> </a:t>
            </a:r>
            <a:r>
              <a:rPr lang="ru-RU" sz="1000" dirty="0" err="1"/>
              <a:t>жоспарлау</a:t>
            </a:r>
            <a:r>
              <a:rPr lang="ru-RU" sz="1000" dirty="0"/>
              <a:t> </a:t>
            </a:r>
          </a:p>
          <a:p>
            <a:pPr algn="ctr"/>
            <a:r>
              <a:rPr lang="ru-RU" sz="1000" dirty="0"/>
              <a:t>бөлімі</a:t>
            </a:r>
            <a:endParaRPr lang="ru-RU" sz="1000" i="1" dirty="0"/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5148263" y="1052513"/>
            <a:ext cx="3240087" cy="720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1000" b="1" dirty="0"/>
              <a:t>БЮДЖЕТТІҢ ОРЫНДАЛУЫ</a:t>
            </a:r>
          </a:p>
          <a:p>
            <a:pPr algn="ctr"/>
            <a:r>
              <a:rPr lang="ru-RU" sz="1000" i="1" dirty="0" err="1"/>
              <a:t>(</a:t>
            </a:r>
            <a:r>
              <a:rPr lang="ru-RU" sz="1000" dirty="0" err="1"/>
              <a:t>уәкілетті орган-қаржы бөлімі</a:t>
            </a:r>
            <a:r>
              <a:rPr lang="ru-RU" sz="1000" i="1" dirty="0"/>
              <a:t>)</a:t>
            </a:r>
          </a:p>
          <a:p>
            <a:pPr algn="ctr"/>
            <a:endParaRPr lang="ru-RU" sz="1000" i="1" dirty="0"/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00213"/>
            <a:ext cx="431800" cy="287337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ru-RU" sz="1800"/>
          </a:p>
        </p:txBody>
      </p:sp>
      <p:sp>
        <p:nvSpPr>
          <p:cNvPr id="6154" name="AutoShape 24"/>
          <p:cNvSpPr>
            <a:spLocks noChangeArrowheads="1"/>
          </p:cNvSpPr>
          <p:nvPr/>
        </p:nvSpPr>
        <p:spPr bwMode="auto">
          <a:xfrm>
            <a:off x="2051050" y="2595528"/>
            <a:ext cx="431800" cy="400085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ru-RU" sz="1800"/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51050" y="3789363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ru-RU" sz="1800"/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1979613" y="4868863"/>
            <a:ext cx="503237" cy="3603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ru-RU" sz="1800"/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553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000" dirty="0" err="1"/>
              <a:t>Төлемдер </a:t>
            </a:r>
            <a:r>
              <a:rPr lang="ru-RU" sz="1000" dirty="0"/>
              <a:t>мен </a:t>
            </a:r>
            <a:r>
              <a:rPr lang="ru-RU" sz="1000" dirty="0" err="1"/>
              <a:t>міндеттемелер</a:t>
            </a:r>
            <a:r>
              <a:rPr lang="ru-RU" sz="1000" dirty="0"/>
              <a:t> </a:t>
            </a:r>
            <a:r>
              <a:rPr lang="ru-RU" sz="1000" dirty="0" err="1"/>
              <a:t>бойынша</a:t>
            </a:r>
            <a:r>
              <a:rPr lang="ru-RU" sz="1000" dirty="0"/>
              <a:t> </a:t>
            </a:r>
            <a:r>
              <a:rPr lang="ru-RU" sz="1000" dirty="0" err="1"/>
              <a:t>түсімдер мен</a:t>
            </a:r>
            <a:r>
              <a:rPr lang="ru-RU" sz="1000" dirty="0"/>
              <a:t> </a:t>
            </a:r>
            <a:r>
              <a:rPr lang="ru-RU" sz="1000" dirty="0" err="1"/>
              <a:t>қаржыландырудың жиынтық жоспарын</a:t>
            </a:r>
            <a:r>
              <a:rPr lang="ru-RU" sz="1000" dirty="0"/>
              <a:t> </a:t>
            </a:r>
            <a:r>
              <a:rPr lang="ru-RU" sz="1000" dirty="0" err="1"/>
              <a:t>жасау</a:t>
            </a:r>
            <a:r>
              <a:rPr lang="ru-RU" sz="1000" dirty="0"/>
              <a:t>, </a:t>
            </a:r>
            <a:r>
              <a:rPr lang="ru-RU" sz="1000" dirty="0" err="1"/>
              <a:t>бекіту</a:t>
            </a:r>
            <a:endParaRPr lang="ru-RU" sz="1000" dirty="0"/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ru-RU" sz="1800"/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158720" y="3208256"/>
            <a:ext cx="3240087" cy="4000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000" b="1" dirty="0" err="1"/>
              <a:t>Қаржы жылы</a:t>
            </a:r>
            <a:r>
              <a:rPr lang="ru-RU" sz="1000" b="1" dirty="0"/>
              <a:t> </a:t>
            </a:r>
            <a:r>
              <a:rPr lang="ru-RU" sz="1000" b="1" dirty="0" err="1"/>
              <a:t>ішінде</a:t>
            </a:r>
            <a:r>
              <a:rPr lang="ru-RU" sz="1000" b="1" dirty="0"/>
              <a:t> </a:t>
            </a:r>
            <a:r>
              <a:rPr lang="ru-RU" sz="1000" dirty="0" err="1"/>
              <a:t>аудандық бюджеттің атқарылуы бойынша</a:t>
            </a:r>
            <a:r>
              <a:rPr lang="ru-RU" sz="1000" dirty="0"/>
              <a:t> </a:t>
            </a:r>
            <a:r>
              <a:rPr lang="ru-RU" sz="1000" dirty="0" err="1"/>
              <a:t>іс-шаралар</a:t>
            </a:r>
            <a:r>
              <a:rPr lang="ru-RU" sz="1000" dirty="0"/>
              <a:t> </a:t>
            </a:r>
            <a:r>
              <a:rPr lang="ru-RU" sz="1000" dirty="0" err="1"/>
              <a:t>кешенін</a:t>
            </a:r>
            <a:r>
              <a:rPr lang="ru-RU" sz="1000" dirty="0"/>
              <a:t> </a:t>
            </a:r>
            <a:r>
              <a:rPr lang="ru-RU" sz="1000" dirty="0" err="1"/>
              <a:t>өткізу</a:t>
            </a:r>
            <a:endParaRPr lang="ru-RU" sz="1000" b="1" dirty="0"/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5539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000" dirty="0"/>
              <a:t>Бюджет </a:t>
            </a:r>
            <a:r>
              <a:rPr lang="ru-RU" sz="1000" dirty="0" err="1"/>
              <a:t>қаражатын басқару тиімділігіне</a:t>
            </a:r>
            <a:r>
              <a:rPr lang="ru-RU" sz="1000" dirty="0"/>
              <a:t> </a:t>
            </a:r>
            <a:r>
              <a:rPr lang="ru-RU" sz="1000" dirty="0" err="1"/>
              <a:t>бюджеттік</a:t>
            </a:r>
            <a:r>
              <a:rPr lang="ru-RU" sz="1000" dirty="0"/>
              <a:t> мониторинг </a:t>
            </a:r>
            <a:r>
              <a:rPr lang="ru-RU" sz="1000" dirty="0" err="1"/>
              <a:t>және бағалау жүргізу</a:t>
            </a:r>
            <a:r>
              <a:rPr lang="ru-RU" sz="1000" dirty="0"/>
              <a:t>, </a:t>
            </a:r>
            <a:r>
              <a:rPr lang="ru-RU" sz="1000" dirty="0" err="1"/>
              <a:t>бюджеттің атқарылуы туралы</a:t>
            </a:r>
            <a:r>
              <a:rPr lang="ru-RU" sz="1000" dirty="0"/>
              <a:t> </a:t>
            </a:r>
            <a:r>
              <a:rPr lang="ru-RU" sz="1000" b="1" dirty="0"/>
              <a:t>ай </a:t>
            </a:r>
            <a:r>
              <a:rPr lang="ru-RU" sz="1000" b="1" dirty="0" err="1"/>
              <a:t>сайынғы есептерді</a:t>
            </a:r>
            <a:r>
              <a:rPr lang="ru-RU" sz="1000" dirty="0"/>
              <a:t> </a:t>
            </a:r>
            <a:r>
              <a:rPr lang="ru-RU" sz="1000" dirty="0" err="1"/>
              <a:t>жасау</a:t>
            </a:r>
            <a:r>
              <a:rPr lang="ru-RU" sz="1000" dirty="0"/>
              <a:t>  </a:t>
            </a: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219700" y="5373688"/>
            <a:ext cx="3240088" cy="707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000" dirty="0" err="1"/>
              <a:t>Аудандық мәслихатқа ағымдағы жылдың </a:t>
            </a:r>
            <a:r>
              <a:rPr lang="ru-RU" sz="1000" dirty="0"/>
              <a:t>1 </a:t>
            </a:r>
            <a:r>
              <a:rPr lang="ru-RU" sz="1000" dirty="0" err="1"/>
              <a:t>сәуірінен кешіктірмей</a:t>
            </a:r>
            <a:r>
              <a:rPr lang="ru-RU" sz="1000" dirty="0"/>
              <a:t> </a:t>
            </a:r>
            <a:r>
              <a:rPr lang="ru-RU" sz="1000" dirty="0" err="1"/>
              <a:t>есепті</a:t>
            </a:r>
            <a:r>
              <a:rPr lang="ru-RU" sz="1000" dirty="0"/>
              <a:t> </a:t>
            </a:r>
            <a:r>
              <a:rPr lang="ru-RU" sz="1000" dirty="0" err="1"/>
              <a:t>қаржы жылы</a:t>
            </a:r>
            <a:r>
              <a:rPr lang="ru-RU" sz="1000" dirty="0"/>
              <a:t> </a:t>
            </a:r>
            <a:r>
              <a:rPr lang="ru-RU" sz="1000" dirty="0" err="1"/>
              <a:t>үшін аудандық бюджеттің атқарылуы туралы</a:t>
            </a:r>
            <a:r>
              <a:rPr lang="ru-RU" sz="1000" dirty="0"/>
              <a:t> </a:t>
            </a:r>
            <a:r>
              <a:rPr lang="ru-RU" sz="1000" dirty="0" err="1"/>
              <a:t>жылдық есепті</a:t>
            </a:r>
            <a:r>
              <a:rPr lang="ru-RU" sz="1000" dirty="0"/>
              <a:t> </a:t>
            </a:r>
            <a:r>
              <a:rPr lang="ru-RU" sz="1000" dirty="0" err="1"/>
              <a:t>ұсыну</a:t>
            </a:r>
            <a:endParaRPr lang="ru-RU" sz="1000" dirty="0"/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80103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ru-RU" sz="1800"/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23844" y="4868863"/>
            <a:ext cx="431800" cy="428347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ru-RU" sz="1800"/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789363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ru-RU" sz="1800"/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76526" y="1211101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ru-RU"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77813"/>
            <a:ext cx="8135937" cy="774700"/>
          </a:xfrm>
        </p:spPr>
        <p:txBody>
          <a:bodyPr/>
          <a:lstStyle/>
          <a:p>
            <a:pPr algn="ctr" eaLnBrk="1" hangingPunct="1"/>
            <a:r>
              <a:rPr lang="ru-RU" sz="2400" b="1" dirty="0" err="1"/>
              <a:t>Ауданның</a:t>
            </a:r>
            <a:r>
              <a:rPr lang="ru-RU" sz="2400" b="1" dirty="0"/>
              <a:t> 2026-2028 </a:t>
            </a:r>
            <a:r>
              <a:rPr lang="ru-RU" sz="2400" b="1" dirty="0" err="1"/>
              <a:t>жылдарға</a:t>
            </a:r>
            <a:r>
              <a:rPr lang="ru-RU" sz="2400" b="1" dirty="0"/>
              <a:t> </a:t>
            </a:r>
            <a:r>
              <a:rPr lang="ru-RU" sz="2400" b="1" dirty="0" err="1"/>
              <a:t>арналған</a:t>
            </a:r>
            <a:r>
              <a:rPr lang="ru-RU" sz="2400" b="1" dirty="0"/>
              <a:t> </a:t>
            </a:r>
            <a:r>
              <a:rPr lang="ru-RU" sz="2400" b="1" dirty="0" err="1"/>
              <a:t>әлеуметтік-экономикалық</a:t>
            </a:r>
            <a:r>
              <a:rPr lang="ru-RU" sz="2400" b="1" dirty="0"/>
              <a:t> </a:t>
            </a:r>
            <a:r>
              <a:rPr lang="ru-RU" sz="2400" b="1" dirty="0" err="1"/>
              <a:t>дамуының</a:t>
            </a:r>
            <a:r>
              <a:rPr lang="ru-RU" sz="2400" b="1" dirty="0"/>
              <a:t> </a:t>
            </a:r>
            <a:r>
              <a:rPr lang="ru-RU" sz="2400" b="1" dirty="0" err="1"/>
              <a:t>негізгі</a:t>
            </a:r>
            <a:r>
              <a:rPr lang="ru-RU" sz="2400" b="1" dirty="0"/>
              <a:t> </a:t>
            </a:r>
            <a:r>
              <a:rPr lang="ru-RU" sz="2400" b="1" dirty="0" err="1"/>
              <a:t>көрсеткіштері</a:t>
            </a:r>
            <a:endParaRPr lang="ru-RU" sz="2100" b="1" dirty="0">
              <a:latin typeface="+mn-lt"/>
            </a:endParaRPr>
          </a:p>
        </p:txBody>
      </p:sp>
      <p:graphicFrame>
        <p:nvGraphicFramePr>
          <p:cNvPr id="113743" name="Group 79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621933737"/>
              </p:ext>
            </p:extLst>
          </p:nvPr>
        </p:nvGraphicFramePr>
        <p:xfrm>
          <a:off x="468313" y="1268413"/>
          <a:ext cx="8085137" cy="3672483"/>
        </p:xfrm>
        <a:graphic>
          <a:graphicData uri="http://schemas.openxmlformats.org/drawingml/2006/table">
            <a:tbl>
              <a:tblPr/>
              <a:tblGrid>
                <a:gridCol w="493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5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77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77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1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№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р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/с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Көрсеткіштердің атауы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2025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2026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2027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ru-RU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болжам</a:t>
                      </a: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2028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ru-RU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болжам</a:t>
                      </a: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8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Халық 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саны,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мың.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адам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14,8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14,8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14,8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14,8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Жұмыссыздық деңгейі,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Айлық есептік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көрсеткіш 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(АЕК),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теңге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3 932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4 325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4 541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4 768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8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Күнкөріс 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минимумы,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теңге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46 228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50 581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51 210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51 210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Ең төменгі жалақы, теңге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85 000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85 000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85 000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85 000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Орташа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айлық атаулы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жалақы, теңге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318 828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/>
                        <a:t>350 710</a:t>
                      </a:r>
                      <a:endParaRPr lang="ru-RU" sz="1200" dirty="0"/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385 781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385 781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Зейнетақының ең төменгі мөлшері, теңге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62 771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69 049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72 203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72 203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199" y="152400"/>
            <a:ext cx="8435975" cy="1139825"/>
          </a:xfrm>
        </p:spPr>
        <p:txBody>
          <a:bodyPr/>
          <a:lstStyle/>
          <a:p>
            <a:pPr algn="ctr" eaLnBrk="1" hangingPunct="1"/>
            <a:br>
              <a:rPr lang="ru-RU" sz="2000" b="1" i="1" dirty="0"/>
            </a:br>
            <a:r>
              <a:rPr lang="ru-RU" sz="2000" b="1" dirty="0">
                <a:latin typeface="Arial Black" pitchFamily="34" charset="0"/>
              </a:rPr>
              <a:t>2026-2028 </a:t>
            </a:r>
            <a:r>
              <a:rPr lang="ru-RU" sz="2000" b="1" dirty="0" err="1">
                <a:latin typeface="Arial Black" pitchFamily="34" charset="0"/>
              </a:rPr>
              <a:t>жылдарға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арналған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аудан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бюджеті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түсімдерінің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құрылымы</a:t>
            </a:r>
            <a:r>
              <a:rPr lang="ru-RU" sz="2000" b="1" dirty="0">
                <a:latin typeface="Arial Black" pitchFamily="34" charset="0"/>
              </a:rPr>
              <a:t> (</a:t>
            </a:r>
            <a:r>
              <a:rPr lang="ru-RU" sz="2000" b="1" dirty="0" err="1">
                <a:latin typeface="Arial Black" pitchFamily="34" charset="0"/>
              </a:rPr>
              <a:t>мың</a:t>
            </a:r>
            <a:r>
              <a:rPr lang="ru-RU" sz="2000" b="1" dirty="0">
                <a:latin typeface="Arial Black" pitchFamily="34" charset="0"/>
              </a:rPr>
              <a:t> </a:t>
            </a:r>
            <a:r>
              <a:rPr lang="ru-RU" sz="2000" b="1" dirty="0" err="1">
                <a:latin typeface="Arial Black" pitchFamily="34" charset="0"/>
              </a:rPr>
              <a:t>теңге</a:t>
            </a:r>
            <a:r>
              <a:rPr lang="ru-RU" sz="2000" b="1" dirty="0">
                <a:latin typeface="Arial Black" pitchFamily="34" charset="0"/>
              </a:rPr>
              <a:t>) </a:t>
            </a:r>
            <a:br>
              <a:rPr lang="ru-RU" sz="2000" b="1" dirty="0">
                <a:latin typeface="+mn-lt"/>
              </a:rPr>
            </a:br>
            <a:br>
              <a:rPr lang="ru-RU" sz="2000" b="1" dirty="0">
                <a:latin typeface="+mn-lt"/>
              </a:rPr>
            </a:br>
            <a:endParaRPr lang="ru-RU" sz="2000" b="1" dirty="0">
              <a:latin typeface="+mn-lt"/>
            </a:endParaRPr>
          </a:p>
        </p:txBody>
      </p:sp>
      <p:graphicFrame>
        <p:nvGraphicFramePr>
          <p:cNvPr id="115808" name="Group 9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4865302"/>
              </p:ext>
            </p:extLst>
          </p:nvPr>
        </p:nvGraphicFramePr>
        <p:xfrm>
          <a:off x="395287" y="1484784"/>
          <a:ext cx="8497887" cy="3921031"/>
        </p:xfrm>
        <a:graphic>
          <a:graphicData uri="http://schemas.openxmlformats.org/drawingml/2006/table">
            <a:tbl>
              <a:tblPr/>
              <a:tblGrid>
                <a:gridCol w="3573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1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1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Атауы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2025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ТҮСІМДЕР -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барлығы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4 992 589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4 332 713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2 684 104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2 760 389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Оның ішінде</a:t>
                      </a: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5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 түсімдері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1 908 060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2 664 011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2 478 325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2 674 292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8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Салықтық емес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34 415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41 246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46 253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48 585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64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Негізгі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капиталды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сатудан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түсетін түсімдер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20 294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29 639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31 004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32 665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4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Трансферттер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түсімдері,  </a:t>
                      </a:r>
                      <a:r>
                        <a:rPr kumimoji="0" lang="ru-RU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 ішінде</a:t>
                      </a: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3 029 820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1 597 817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128 522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4 847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05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субвенция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609 347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962 797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128 522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4 847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88640"/>
          </a:xfrm>
        </p:spPr>
        <p:txBody>
          <a:bodyPr/>
          <a:lstStyle/>
          <a:p>
            <a:pPr algn="ctr" eaLnBrk="1" hangingPunct="1"/>
            <a:br>
              <a:rPr lang="ru-RU" sz="2500" b="1" dirty="0"/>
            </a:br>
            <a:r>
              <a:rPr lang="ru-RU" sz="2000" b="1" dirty="0" err="1">
                <a:latin typeface="+mn-lt"/>
              </a:rPr>
              <a:t>Аудан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err="1">
                <a:latin typeface="+mn-lt"/>
              </a:rPr>
              <a:t>бюджетінің шығыстары </a:t>
            </a:r>
            <a:r>
              <a:rPr lang="ru-RU" sz="2000" i="1" dirty="0" err="1">
                <a:latin typeface="+mn-lt"/>
              </a:rPr>
              <a:t>(мың теңге</a:t>
            </a:r>
            <a:r>
              <a:rPr lang="ru-RU" sz="2000" i="1" dirty="0">
                <a:latin typeface="+mn-lt"/>
              </a:rPr>
              <a:t>)</a:t>
            </a:r>
          </a:p>
        </p:txBody>
      </p:sp>
      <p:graphicFrame>
        <p:nvGraphicFramePr>
          <p:cNvPr id="116883" name="Group 14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6180552"/>
              </p:ext>
            </p:extLst>
          </p:nvPr>
        </p:nvGraphicFramePr>
        <p:xfrm>
          <a:off x="395536" y="764704"/>
          <a:ext cx="8497887" cy="4472220"/>
        </p:xfrm>
        <a:graphic>
          <a:graphicData uri="http://schemas.openxmlformats.org/drawingml/2006/table">
            <a:tbl>
              <a:tblPr/>
              <a:tblGrid>
                <a:gridCol w="4392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1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3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Атауы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2025 </a:t>
                      </a: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 </a:t>
                      </a: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 </a:t>
                      </a: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 </a:t>
                      </a: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7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8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ШЫҒЫНДАР - </a:t>
                      </a: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барлығы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5 425 851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4 332 713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2 728 022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2 803 361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9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Оның ішінде</a:t>
                      </a: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8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Шығындар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5 295 911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3 994 497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2 684 104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2 760 389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3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Жалпы</a:t>
                      </a: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сипаттағы мемлекеттік</a:t>
                      </a: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қызметтер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1 315 998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1 167 673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273 940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278 947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Қорғаныс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67 465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70 939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102 966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127 176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1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 көмек және  әлеуметтік қамсыздандыру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433 630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438 731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444 977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462 293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1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Тұрғын үй-коммуналдық шаруашылық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885 485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503 748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20 000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20 000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Мәдениет, </a:t>
                      </a: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спорт, туризм </a:t>
                      </a:r>
                      <a:r>
                        <a:rPr kumimoji="0" lang="ru-RU" sz="1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 ақпараттық кеңістік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774 153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807 769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819 103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829 818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1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Отын-энергетика</a:t>
                      </a: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кешені</a:t>
                      </a: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және жер</a:t>
                      </a: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қойнауын пайдалан</a:t>
                      </a:r>
                      <a:r>
                        <a:rPr kumimoji="0" lang="ru-RU" sz="10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у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1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Ауыл</a:t>
                      </a: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су, </a:t>
                      </a:r>
                      <a:r>
                        <a:rPr lang="ru-RU" sz="10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орман</a:t>
                      </a:r>
                      <a:r>
                        <a:rPr lang="ru-RU" sz="1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0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балық шаруашылығы және басқалар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60 225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66 514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61 759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63 749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1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Көлік және коммуникациялар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1 083 946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50 546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47 088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49 443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1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Басқалар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23 667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186 145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55 480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59 671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9436">
                <a:tc>
                  <a:txBody>
                    <a:bodyPr/>
                    <a:lstStyle/>
                    <a:p>
                      <a:r>
                        <a:rPr lang="ru-RU" sz="1000" i="1" dirty="0" err="1">
                          <a:latin typeface="+mn-lt"/>
                        </a:rPr>
                        <a:t>Қарызға қызмет көрсету</a:t>
                      </a:r>
                      <a:endParaRPr lang="ru-RU" sz="1000" i="1" dirty="0">
                        <a:latin typeface="+mn-lt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67 630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182 691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67 394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67 394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9436">
                <a:tc>
                  <a:txBody>
                    <a:bodyPr/>
                    <a:lstStyle/>
                    <a:p>
                      <a:r>
                        <a:rPr lang="ru-RU" sz="1000" i="1" dirty="0" err="1">
                          <a:latin typeface="+mn-lt"/>
                        </a:rPr>
                        <a:t>Трансферттер</a:t>
                      </a:r>
                      <a:endParaRPr lang="ru-RU" sz="1000" i="1" dirty="0">
                        <a:latin typeface="+mn-lt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583 712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519 741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556 071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563 991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95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</a:t>
                      </a: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кредиттер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85 315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86 500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9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</a:t>
                      </a: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кредиттерді</a:t>
                      </a: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өтеу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44 625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49 948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43 918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42 972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5DE46-6DCA-0B52-CA21-8C17D9360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270867"/>
          </a:xfrm>
        </p:spPr>
        <p:txBody>
          <a:bodyPr/>
          <a:lstStyle/>
          <a:p>
            <a:pPr algn="ctr"/>
            <a:r>
              <a:rPr lang="ru-RU" sz="2500" b="1" dirty="0">
                <a:latin typeface="+mn-lt"/>
              </a:rPr>
              <a:t>2026 </a:t>
            </a:r>
            <a:r>
              <a:rPr lang="ru-RU" sz="2500" b="1" dirty="0" err="1">
                <a:latin typeface="+mn-lt"/>
              </a:rPr>
              <a:t>жылға</a:t>
            </a:r>
            <a:r>
              <a:rPr lang="ru-RU" sz="2500" b="1" dirty="0">
                <a:latin typeface="+mn-lt"/>
              </a:rPr>
              <a:t> </a:t>
            </a:r>
            <a:r>
              <a:rPr lang="ru-RU" sz="2500" b="1" dirty="0" err="1">
                <a:latin typeface="+mn-lt"/>
              </a:rPr>
              <a:t>арналған</a:t>
            </a:r>
            <a:r>
              <a:rPr lang="ru-RU" sz="2500" b="1" dirty="0">
                <a:latin typeface="+mn-lt"/>
              </a:rPr>
              <a:t> </a:t>
            </a:r>
            <a:r>
              <a:rPr lang="ru-RU" sz="2500" b="1" dirty="0" err="1">
                <a:latin typeface="+mn-lt"/>
              </a:rPr>
              <a:t>аудандық</a:t>
            </a:r>
            <a:r>
              <a:rPr lang="ru-RU" sz="2500" b="1" dirty="0">
                <a:latin typeface="+mn-lt"/>
              </a:rPr>
              <a:t> бюджет </a:t>
            </a:r>
            <a:br>
              <a:rPr lang="ru-RU" sz="2500" b="1" dirty="0">
                <a:latin typeface="+mn-lt"/>
              </a:rPr>
            </a:br>
            <a:r>
              <a:rPr lang="ru-RU" sz="2500" b="1" dirty="0" err="1">
                <a:latin typeface="+mn-lt"/>
              </a:rPr>
              <a:t>шығыстарының</a:t>
            </a:r>
            <a:r>
              <a:rPr lang="ru-RU" sz="2500" b="1" dirty="0">
                <a:latin typeface="+mn-lt"/>
              </a:rPr>
              <a:t> </a:t>
            </a:r>
            <a:r>
              <a:rPr lang="ru-RU" sz="2500" b="1" dirty="0" err="1">
                <a:latin typeface="+mn-lt"/>
              </a:rPr>
              <a:t>құрылымы</a:t>
            </a:r>
            <a:endParaRPr lang="x-none" sz="2500" dirty="0">
              <a:latin typeface="+mn-lt"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812D89DC-7C88-71E4-5209-6BC6BDAD34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1552634"/>
              </p:ext>
            </p:extLst>
          </p:nvPr>
        </p:nvGraphicFramePr>
        <p:xfrm>
          <a:off x="683568" y="1340768"/>
          <a:ext cx="828092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4992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8E856-31AA-52CF-2421-85246A2E6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39825"/>
          </a:xfrm>
        </p:spPr>
        <p:txBody>
          <a:bodyPr/>
          <a:lstStyle/>
          <a:p>
            <a:pPr algn="ctr"/>
            <a:r>
              <a: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sz="1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блок пен </a:t>
            </a:r>
            <a:r>
              <a:rPr lang="ru-RU" sz="1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мәдениет</a:t>
            </a:r>
            <a:br>
              <a: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саласына</a:t>
            </a:r>
            <a:r>
              <a: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</a:t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x-non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A8CA1A-1B3F-D415-585C-650BD1257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6145985"/>
            <a:ext cx="8229600" cy="676672"/>
          </a:xfrm>
        </p:spPr>
        <p:txBody>
          <a:bodyPr/>
          <a:lstStyle/>
          <a:p>
            <a:pPr eaLnBrk="1" hangingPunct="1"/>
            <a:r>
              <a:rPr lang="ru-RU" sz="1400" dirty="0" err="1"/>
              <a:t>Әлеуметтік көмек және әлеуметтік қамсыздандыру</a:t>
            </a:r>
            <a:r>
              <a:rPr lang="ru-RU" sz="1400" dirty="0"/>
              <a:t> </a:t>
            </a:r>
          </a:p>
          <a:p>
            <a:pPr eaLnBrk="1" hangingPunct="1"/>
            <a:r>
              <a:rPr lang="ru-RU" sz="1400" dirty="0" err="1"/>
              <a:t>Мәдениет, </a:t>
            </a:r>
            <a:r>
              <a:rPr lang="ru-RU" sz="1400" dirty="0"/>
              <a:t>спорт, туризм </a:t>
            </a:r>
            <a:r>
              <a:rPr lang="ru-RU" sz="1400" dirty="0" err="1"/>
              <a:t>және ақпараттық кеңістік</a:t>
            </a:r>
            <a:endParaRPr lang="ru-RU" sz="1400" dirty="0"/>
          </a:p>
          <a:p>
            <a:endParaRPr lang="x-none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0A8A995-13D0-DF85-325F-D72776DC24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040623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8337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304800"/>
            <a:ext cx="6019800" cy="1139825"/>
          </a:xfrm>
        </p:spPr>
        <p:txBody>
          <a:bodyPr/>
          <a:lstStyle/>
          <a:p>
            <a:pPr algn="ctr" eaLnBrk="1" hangingPunct="1"/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көмек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қамсыздандыру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саласындағы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іс-шараларды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асыруға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шығыстар</a:t>
            </a:r>
            <a:endParaRPr lang="ru-RU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9" name="Picture 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357313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5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57200"/>
            <a:ext cx="14287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7035" name="Group 5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3468399"/>
              </p:ext>
            </p:extLst>
          </p:nvPr>
        </p:nvGraphicFramePr>
        <p:xfrm>
          <a:off x="152400" y="1752600"/>
          <a:ext cx="8763000" cy="3954660"/>
        </p:xfrm>
        <a:graphic>
          <a:graphicData uri="http://schemas.openxmlformats.org/drawingml/2006/table">
            <a:tbl>
              <a:tblPr/>
              <a:tblGrid>
                <a:gridCol w="342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768">
                <a:tc gridSpan="5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мың теңге</a:t>
                      </a:r>
                      <a:endParaRPr kumimoji="0" lang="ru-RU" sz="13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Атауы</a:t>
                      </a:r>
                      <a:endParaRPr kumimoji="0" 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2025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жыл</a:t>
                      </a:r>
                      <a:endParaRPr kumimoji="0" 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6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0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 көмек </a:t>
                      </a: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пен </a:t>
                      </a:r>
                      <a:r>
                        <a:rPr kumimoji="0" lang="ru-RU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 қамсыздандыруға арналған шығыстар</a:t>
                      </a: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endParaRPr kumimoji="0" 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433 675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438 731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444 977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462 293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3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оның ішінде</a:t>
                      </a:r>
                      <a:r>
                        <a:rPr kumimoji="0" lang="ru-RU" sz="1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/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/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 қамсыздандыру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27 944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38 263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35 441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36 220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 көмек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313 450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268 028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297 826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311 513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72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Әлеуметтік көмек және әлеуметтік қамсыздандыру саласындағы өзге 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де </a:t>
                      </a:r>
                      <a:r>
                        <a:rPr lang="ru-RU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қызметтер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92 236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114 440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111 710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114 560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277813"/>
            <a:ext cx="5562600" cy="1139825"/>
          </a:xfrm>
        </p:spPr>
        <p:txBody>
          <a:bodyPr/>
          <a:lstStyle/>
          <a:p>
            <a:pPr algn="ctr" eaLnBrk="1" hangingPunct="1"/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Мәдениет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, спорт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ақпараттық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кеңістік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саласындағы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2026-2028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іс-шараларды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асыруға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шығыстар</a:t>
            </a:r>
            <a:endParaRPr lang="ru-RU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8070" name="Group 7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8352250"/>
              </p:ext>
            </p:extLst>
          </p:nvPr>
        </p:nvGraphicFramePr>
        <p:xfrm>
          <a:off x="228600" y="1752600"/>
          <a:ext cx="8763000" cy="3968751"/>
        </p:xfrm>
        <a:graphic>
          <a:graphicData uri="http://schemas.openxmlformats.org/drawingml/2006/table">
            <a:tbl>
              <a:tblPr/>
              <a:tblGrid>
                <a:gridCol w="35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800">
                <a:tc gridSpan="5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Мың теңге</a:t>
                      </a:r>
                      <a:endParaRPr kumimoji="0" lang="ru-RU" sz="13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Атауы</a:t>
                      </a:r>
                      <a:endParaRPr kumimoji="0" 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2025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Мәдениет, </a:t>
                      </a: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спорт </a:t>
                      </a:r>
                      <a:r>
                        <a:rPr kumimoji="0" lang="ru-RU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 ақпараттық кеңістікке арналған шығыстар</a:t>
                      </a: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endParaRPr kumimoji="0" 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774 153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807 769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819 103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829 818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 ішінде</a:t>
                      </a:r>
                      <a:r>
                        <a:rPr kumimoji="0" lang="ru-RU" sz="15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 саласындағы қызмет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423 791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447 924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456 099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461 420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Спорт </a:t>
                      </a:r>
                      <a:r>
                        <a:rPr kumimoji="0" lang="ru-RU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бойынша</a:t>
                      </a: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шығыстар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16 177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14 222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14 408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15 129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Ақпараттық кеңістік</a:t>
                      </a:r>
                      <a:endParaRPr kumimoji="0" 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201 830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210 106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212 275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215 294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Мәдениет, 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спорт, туризм </a:t>
                      </a:r>
                      <a:r>
                        <a:rPr lang="ru-RU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және ақпараттық кеңістікті ұйымдастыру жөніндегі өзге 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де </a:t>
                      </a:r>
                      <a:r>
                        <a:rPr lang="ru-RU" sz="14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қызметтер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132 355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135 517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136 321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137 975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15420" name="Group 77"/>
          <p:cNvGrpSpPr>
            <a:grpSpLocks/>
          </p:cNvGrpSpPr>
          <p:nvPr/>
        </p:nvGrpSpPr>
        <p:grpSpPr bwMode="auto">
          <a:xfrm>
            <a:off x="539750" y="188913"/>
            <a:ext cx="2160588" cy="1511300"/>
            <a:chOff x="567" y="210"/>
            <a:chExt cx="1134" cy="797"/>
          </a:xfrm>
        </p:grpSpPr>
        <p:pic>
          <p:nvPicPr>
            <p:cNvPr id="15421" name="Picture 7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" y="210"/>
              <a:ext cx="590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22" name="Picture 7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346"/>
              <a:ext cx="544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23" name="Picture 8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" y="527"/>
              <a:ext cx="544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25695" y="494732"/>
            <a:ext cx="8229600" cy="1139825"/>
          </a:xfrm>
        </p:spPr>
        <p:txBody>
          <a:bodyPr/>
          <a:lstStyle/>
          <a:p>
            <a:pPr algn="ctr" eaLnBrk="1" hangingPunct="1"/>
            <a:r>
              <a:rPr lang="ru-RU" sz="3600" b="1" i="1" dirty="0"/>
              <a:t>                      ТКШ </a:t>
            </a:r>
            <a:r>
              <a:rPr lang="ru-RU" sz="3600" b="1" i="1" dirty="0" err="1"/>
              <a:t>бойынша</a:t>
            </a:r>
            <a:r>
              <a:rPr lang="ru-RU" sz="3600" b="1" i="1" dirty="0"/>
              <a:t> </a:t>
            </a:r>
            <a:br>
              <a:rPr lang="ru-RU" sz="3600" b="1" i="1" dirty="0"/>
            </a:br>
            <a:r>
              <a:rPr lang="ru-RU" sz="3600" b="1" i="1" dirty="0"/>
              <a:t>                       </a:t>
            </a:r>
            <a:r>
              <a:rPr lang="ru-RU" sz="3600" b="1" i="1" dirty="0" err="1"/>
              <a:t>іс-шаралар</a:t>
            </a:r>
            <a:endParaRPr lang="ru-RU" sz="3600" b="1" i="1" dirty="0"/>
          </a:p>
        </p:txBody>
      </p:sp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2664544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115616" y="2228254"/>
            <a:ext cx="2880320" cy="428774"/>
          </a:xfr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1400" dirty="0" err="1"/>
              <a:t>Коммуналдық шаруашылық</a:t>
            </a:r>
            <a:endParaRPr lang="ru-RU" sz="1400" dirty="0"/>
          </a:p>
        </p:txBody>
      </p:sp>
      <p:sp>
        <p:nvSpPr>
          <p:cNvPr id="16392" name="AutoShape 11"/>
          <p:cNvSpPr>
            <a:spLocks noChangeArrowheads="1"/>
          </p:cNvSpPr>
          <p:nvPr/>
        </p:nvSpPr>
        <p:spPr bwMode="auto">
          <a:xfrm rot="5400000">
            <a:off x="2258726" y="2650369"/>
            <a:ext cx="359795" cy="485775"/>
          </a:xfrm>
          <a:prstGeom prst="chevron">
            <a:avLst>
              <a:gd name="adj" fmla="val 40768"/>
            </a:avLst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6394" name="Rectangle 13"/>
          <p:cNvSpPr>
            <a:spLocks noChangeArrowheads="1"/>
          </p:cNvSpPr>
          <p:nvPr/>
        </p:nvSpPr>
        <p:spPr bwMode="auto">
          <a:xfrm>
            <a:off x="250825" y="4005263"/>
            <a:ext cx="29527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endParaRPr lang="ru-RU" sz="1000" b="1" i="1"/>
          </a:p>
        </p:txBody>
      </p:sp>
      <p:sp>
        <p:nvSpPr>
          <p:cNvPr id="16395" name="Rectangle 14"/>
          <p:cNvSpPr>
            <a:spLocks noChangeArrowheads="1"/>
          </p:cNvSpPr>
          <p:nvPr/>
        </p:nvSpPr>
        <p:spPr bwMode="auto">
          <a:xfrm>
            <a:off x="611560" y="3098006"/>
            <a:ext cx="3672408" cy="2099484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171450" lvl="0" indent="-171450" algn="ctr">
              <a:buFontTx/>
              <a:buChar char="-"/>
            </a:pPr>
            <a:endParaRPr lang="ru-RU" sz="1000" b="1" dirty="0"/>
          </a:p>
          <a:p>
            <a:pPr lvl="0" algn="ctr" eaLnBrk="0" fontAlgn="b" hangingPunct="0">
              <a:buFontTx/>
              <a:buChar char="-"/>
              <a:defRPr/>
            </a:pPr>
            <a:r>
              <a:rPr lang="ru-RU" sz="1000" b="1" dirty="0" err="1">
                <a:solidFill>
                  <a:srgbClr val="000000"/>
                </a:solidFill>
              </a:rPr>
              <a:t>Халықтың</a:t>
            </a:r>
            <a:r>
              <a:rPr lang="ru-RU" sz="1000" b="1" dirty="0">
                <a:solidFill>
                  <a:srgbClr val="000000"/>
                </a:solidFill>
              </a:rPr>
              <a:t> </a:t>
            </a:r>
            <a:r>
              <a:rPr lang="ru-RU" sz="1000" b="1" dirty="0" err="1">
                <a:solidFill>
                  <a:srgbClr val="000000"/>
                </a:solidFill>
              </a:rPr>
              <a:t>әлеуметтік</a:t>
            </a:r>
            <a:r>
              <a:rPr lang="ru-RU" sz="1000" b="1" dirty="0">
                <a:solidFill>
                  <a:srgbClr val="000000"/>
                </a:solidFill>
              </a:rPr>
              <a:t> </a:t>
            </a:r>
            <a:r>
              <a:rPr lang="ru-RU" sz="1000" b="1" dirty="0" err="1">
                <a:solidFill>
                  <a:srgbClr val="000000"/>
                </a:solidFill>
              </a:rPr>
              <a:t>осал</a:t>
            </a:r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" hangingPunct="0">
              <a:defRPr/>
            </a:pPr>
            <a:r>
              <a:rPr lang="kk-KZ" sz="1000" b="1" dirty="0">
                <a:latin typeface="Arial" panose="020B0604020202020204" pitchFamily="34" charset="0"/>
                <a:cs typeface="Arial" panose="020B0604020202020204" pitchFamily="34" charset="0"/>
              </a:rPr>
              <a:t>топтары үшін коммуналдық тұрғын үй</a:t>
            </a:r>
          </a:p>
          <a:p>
            <a:pPr lvl="0" algn="ctr" eaLnBrk="0" fontAlgn="b" hangingPunct="0">
              <a:defRPr/>
            </a:pPr>
            <a:r>
              <a:rPr lang="kk-KZ" sz="1000" b="1" dirty="0">
                <a:latin typeface="Arial" panose="020B0604020202020204" pitchFamily="34" charset="0"/>
                <a:cs typeface="Arial" panose="020B0604020202020204" pitchFamily="34" charset="0"/>
              </a:rPr>
              <a:t>қорынан тұрғын үй сатып алу</a:t>
            </a:r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" hangingPunct="0">
              <a:defRPr/>
            </a:pPr>
            <a:r>
              <a:rPr lang="ru-RU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kk-KZ" sz="1000" b="1" i="1" dirty="0"/>
              <a:t>Моисеевка ауылындағ 2  пәтер,</a:t>
            </a:r>
          </a:p>
          <a:p>
            <a:pPr lvl="0" algn="ctr" eaLnBrk="0" fontAlgn="b" hangingPunct="0">
              <a:defRPr/>
            </a:pPr>
            <a:r>
              <a:rPr lang="kk-KZ" sz="1000" b="1" i="1" dirty="0"/>
              <a:t>  1 үй, 36 пәтер үшін есеп айырысу</a:t>
            </a:r>
            <a:r>
              <a:rPr lang="ru-RU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i="1" dirty="0">
                <a:solidFill>
                  <a:srgbClr val="000000"/>
                </a:solidFill>
              </a:rPr>
              <a:t>– </a:t>
            </a:r>
            <a:r>
              <a:rPr lang="ru-RU" sz="1000" b="1" dirty="0">
                <a:solidFill>
                  <a:srgbClr val="000000"/>
                </a:solidFill>
              </a:rPr>
              <a:t>74 235 </a:t>
            </a:r>
            <a:r>
              <a:rPr lang="ru-RU" sz="1000" b="1" dirty="0" err="1">
                <a:solidFill>
                  <a:srgbClr val="000000"/>
                </a:solidFill>
              </a:rPr>
              <a:t>мың</a:t>
            </a:r>
            <a:r>
              <a:rPr lang="ru-RU" sz="1000" b="1" dirty="0">
                <a:solidFill>
                  <a:srgbClr val="000000"/>
                </a:solidFill>
              </a:rPr>
              <a:t> </a:t>
            </a:r>
            <a:r>
              <a:rPr lang="ru-RU" sz="1000" b="1" dirty="0" err="1">
                <a:solidFill>
                  <a:srgbClr val="000000"/>
                </a:solidFill>
              </a:rPr>
              <a:t>теңге</a:t>
            </a:r>
            <a:endParaRPr lang="ru-RU" sz="1000" b="1" dirty="0">
              <a:solidFill>
                <a:srgbClr val="000000"/>
              </a:solidFill>
            </a:endParaRPr>
          </a:p>
          <a:p>
            <a:pPr lvl="0" algn="ctr" eaLnBrk="0" fontAlgn="b" hangingPunct="0">
              <a:defRPr/>
            </a:pPr>
            <a:endParaRPr lang="kk-KZ" sz="1000" b="1" i="1" dirty="0">
              <a:solidFill>
                <a:srgbClr val="000000"/>
              </a:solidFill>
            </a:endParaRPr>
          </a:p>
          <a:p>
            <a:pPr marL="171450" lvl="0" indent="-171450" algn="ctr" eaLnBrk="0" fontAlgn="b" hangingPunct="0">
              <a:buFontTx/>
              <a:buChar char="-"/>
              <a:defRPr/>
            </a:pPr>
            <a:r>
              <a:rPr lang="kk-KZ" sz="1000" b="1" dirty="0"/>
              <a:t>Қордың мемлекеттік тұрғын</a:t>
            </a:r>
          </a:p>
          <a:p>
            <a:pPr lvl="0" algn="ctr" eaLnBrk="0" fontAlgn="b" hangingPunct="0">
              <a:defRPr/>
            </a:pPr>
            <a:r>
              <a:rPr lang="kk-KZ" sz="1000" b="1" dirty="0"/>
              <a:t> үйлерін сақтауды ұйымдастыру – 2 500 мың теңге</a:t>
            </a:r>
            <a:endParaRPr lang="ru-RU" sz="1000" b="1" i="1" dirty="0">
              <a:solidFill>
                <a:srgbClr val="000000"/>
              </a:solidFill>
            </a:endParaRPr>
          </a:p>
          <a:p>
            <a:pPr lvl="0" algn="ctr"/>
            <a:endParaRPr lang="ru-RU" sz="1000" b="1" i="1" dirty="0">
              <a:solidFill>
                <a:srgbClr val="000000"/>
              </a:solidFill>
            </a:endParaRPr>
          </a:p>
          <a:p>
            <a:pPr lvl="0" algn="ctr"/>
            <a:endParaRPr lang="ru-RU" sz="1000" b="1" i="1" dirty="0">
              <a:solidFill>
                <a:srgbClr val="000000"/>
              </a:solidFill>
            </a:endParaRPr>
          </a:p>
        </p:txBody>
      </p:sp>
      <p:sp>
        <p:nvSpPr>
          <p:cNvPr id="14" name="Rectangle 8"/>
          <p:cNvSpPr txBox="1">
            <a:spLocks noChangeArrowheads="1"/>
          </p:cNvSpPr>
          <p:nvPr/>
        </p:nvSpPr>
        <p:spPr bwMode="auto">
          <a:xfrm>
            <a:off x="5148064" y="2209388"/>
            <a:ext cx="2844316" cy="428774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sz="1400" kern="0" dirty="0" err="1"/>
              <a:t>Коммуналдық шаруашылық</a:t>
            </a:r>
            <a:endParaRPr lang="ru-RU" sz="1400" kern="0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860727" y="3119414"/>
            <a:ext cx="3527697" cy="2066231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171450" indent="-171450" algn="ctr">
              <a:buFontTx/>
              <a:buChar char="-"/>
            </a:pPr>
            <a:r>
              <a:rPr lang="kk-KZ" sz="1000" b="1" dirty="0"/>
              <a:t>Веселая роща, Ақтау, Уәлихан,</a:t>
            </a:r>
          </a:p>
          <a:p>
            <a:pPr algn="ctr"/>
            <a:r>
              <a:rPr lang="kk-KZ" sz="1000" b="1" dirty="0"/>
              <a:t>Жаңа жұлдыз, Приертіс, Михайловка, </a:t>
            </a:r>
          </a:p>
          <a:p>
            <a:pPr algn="ctr"/>
            <a:r>
              <a:rPr lang="kk-KZ" sz="1000" b="1" dirty="0"/>
              <a:t>Церковное ауылдарында 7 </a:t>
            </a:r>
          </a:p>
          <a:p>
            <a:pPr algn="ctr"/>
            <a:r>
              <a:rPr lang="kk-KZ" sz="1000" b="1" dirty="0"/>
              <a:t>су құбырына арналған санитарлық</a:t>
            </a:r>
          </a:p>
          <a:p>
            <a:pPr algn="ctr"/>
            <a:r>
              <a:rPr lang="kk-KZ" sz="1000" b="1" dirty="0"/>
              <a:t> қорғау аймақтарын белгілеу жобалары</a:t>
            </a:r>
          </a:p>
          <a:p>
            <a:pPr algn="ctr"/>
            <a:r>
              <a:rPr lang="kk-KZ" sz="1000" b="1" dirty="0"/>
              <a:t> әзірлеу – 9 800 мың теңге</a:t>
            </a:r>
            <a:endParaRPr lang="ru-RU" sz="1000" b="1" dirty="0"/>
          </a:p>
          <a:p>
            <a:pPr lvl="0" algn="ctr"/>
            <a:endParaRPr lang="ru-RU" sz="1000" b="1" dirty="0"/>
          </a:p>
          <a:p>
            <a:pPr marL="171450" lvl="0" indent="-171450" algn="ctr" eaLnBrk="0" fontAlgn="b" hangingPunct="0">
              <a:buFontTx/>
              <a:buChar char="-"/>
              <a:defRPr/>
            </a:pP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Железин </a:t>
            </a:r>
            <a:r>
              <a:rPr lang="ru-RU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ауылында</a:t>
            </a:r>
            <a:r>
              <a:rPr lang="kk-KZ" sz="1000" b="1" dirty="0">
                <a:latin typeface="Arial" panose="020B0604020202020204" pitchFamily="34" charset="0"/>
                <a:cs typeface="Arial" panose="020B0604020202020204" pitchFamily="34" charset="0"/>
              </a:rPr>
              <a:t>ғы жылу </a:t>
            </a:r>
          </a:p>
          <a:p>
            <a:pPr lvl="0" algn="ctr" eaLnBrk="0" fontAlgn="b" hangingPunct="0">
              <a:defRPr/>
            </a:pPr>
            <a:r>
              <a:rPr lang="kk-KZ" sz="1000" b="1" dirty="0">
                <a:latin typeface="Arial" panose="020B0604020202020204" pitchFamily="34" charset="0"/>
                <a:cs typeface="Arial" panose="020B0604020202020204" pitchFamily="34" charset="0"/>
              </a:rPr>
              <a:t>желілеріне ағымдағы жөндеу жұмыстары</a:t>
            </a:r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ctr" eaLnBrk="0" fontAlgn="b" hangingPunct="0">
              <a:defRPr/>
            </a:pP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жөндеу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i="1" dirty="0">
                <a:solidFill>
                  <a:srgbClr val="000000"/>
                </a:solidFill>
              </a:rPr>
              <a:t>– 349 919 </a:t>
            </a:r>
            <a:r>
              <a:rPr lang="ru-RU" sz="1000" b="1" i="1" dirty="0" err="1">
                <a:solidFill>
                  <a:srgbClr val="000000"/>
                </a:solidFill>
              </a:rPr>
              <a:t>мың</a:t>
            </a:r>
            <a:r>
              <a:rPr lang="ru-RU" sz="1000" b="1" i="1" dirty="0">
                <a:solidFill>
                  <a:srgbClr val="000000"/>
                </a:solidFill>
              </a:rPr>
              <a:t> </a:t>
            </a:r>
            <a:r>
              <a:rPr lang="ru-RU" sz="1000" b="1" i="1" dirty="0" err="1">
                <a:solidFill>
                  <a:srgbClr val="000000"/>
                </a:solidFill>
              </a:rPr>
              <a:t>теңге</a:t>
            </a:r>
            <a:endParaRPr lang="ru-RU" sz="1000" b="1" i="1" dirty="0">
              <a:solidFill>
                <a:srgbClr val="000000"/>
              </a:solidFill>
            </a:endParaRPr>
          </a:p>
          <a:p>
            <a:pPr lvl="0" algn="ctr"/>
            <a:endParaRPr lang="ru-RU" sz="1000" b="1" i="1" dirty="0">
              <a:solidFill>
                <a:srgbClr val="000000"/>
              </a:solidFill>
            </a:endParaRPr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 rot="5400000">
            <a:off x="6552342" y="2635900"/>
            <a:ext cx="359795" cy="485775"/>
          </a:xfrm>
          <a:prstGeom prst="chevron">
            <a:avLst>
              <a:gd name="adj" fmla="val 40768"/>
            </a:avLst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Ауданның көлік инфрақұрылымын қамтамасыз етуге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бюджет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шығыстары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664073"/>
            <a:ext cx="8229600" cy="1322999"/>
          </a:xfrm>
        </p:spPr>
        <p:txBody>
          <a:bodyPr/>
          <a:lstStyle/>
          <a:p>
            <a:pPr eaLnBrk="1" hangingPunct="1">
              <a:buNone/>
            </a:pPr>
            <a:r>
              <a:rPr lang="ru-RU" sz="1000" dirty="0"/>
              <a:t>Автомобиль </a:t>
            </a:r>
            <a:r>
              <a:rPr lang="ru-RU" sz="1000" dirty="0" err="1"/>
              <a:t>жолдарының</a:t>
            </a:r>
            <a:r>
              <a:rPr lang="ru-RU" sz="1000" dirty="0"/>
              <a:t>  </a:t>
            </a:r>
            <a:r>
              <a:rPr lang="ru-RU" sz="1000" dirty="0" err="1"/>
              <a:t>жұмыс</a:t>
            </a:r>
            <a:r>
              <a:rPr lang="ru-RU" sz="1000" dirty="0"/>
              <a:t> </a:t>
            </a:r>
            <a:r>
              <a:rPr lang="ru-RU" sz="1000" dirty="0" err="1"/>
              <a:t>істеуін</a:t>
            </a:r>
            <a:r>
              <a:rPr lang="ru-RU" sz="1000" dirty="0"/>
              <a:t> </a:t>
            </a:r>
            <a:r>
              <a:rPr lang="ru-RU" sz="1000" dirty="0" err="1"/>
              <a:t>қамтамасыз</a:t>
            </a:r>
            <a:r>
              <a:rPr lang="ru-RU" sz="1000" dirty="0"/>
              <a:t> </a:t>
            </a:r>
            <a:r>
              <a:rPr lang="ru-RU" sz="1000" dirty="0" err="1"/>
              <a:t>етуге</a:t>
            </a:r>
            <a:r>
              <a:rPr lang="ru-RU" sz="1000" dirty="0"/>
              <a:t> 38060 </a:t>
            </a:r>
            <a:r>
              <a:rPr lang="ru-RU" sz="1000" dirty="0" err="1"/>
              <a:t>мың</a:t>
            </a:r>
            <a:r>
              <a:rPr lang="ru-RU" sz="1000" dirty="0"/>
              <a:t> </a:t>
            </a:r>
            <a:r>
              <a:rPr lang="ru-RU" sz="1000" dirty="0" err="1"/>
              <a:t>теңге</a:t>
            </a:r>
            <a:r>
              <a:rPr lang="ru-RU" sz="1000" dirty="0"/>
              <a:t>  </a:t>
            </a:r>
            <a:r>
              <a:rPr lang="ru-RU" sz="1000" dirty="0" err="1"/>
              <a:t>қарастырылған</a:t>
            </a:r>
            <a:endParaRPr lang="ru-RU" sz="1000" dirty="0"/>
          </a:p>
          <a:p>
            <a:pPr eaLnBrk="1" hangingPunct="1">
              <a:buNone/>
            </a:pPr>
            <a:endParaRPr lang="ru-RU" sz="1050" dirty="0"/>
          </a:p>
          <a:p>
            <a:pPr eaLnBrk="1" hangingPunct="1">
              <a:buFont typeface="Wingdings" pitchFamily="2" charset="2"/>
              <a:buNone/>
            </a:pPr>
            <a:endParaRPr lang="ru-RU" sz="1000" dirty="0"/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18437" name="Rectangle 7"/>
          <p:cNvSpPr>
            <a:spLocks noChangeArrowheads="1"/>
          </p:cNvSpPr>
          <p:nvPr/>
        </p:nvSpPr>
        <p:spPr bwMode="auto">
          <a:xfrm>
            <a:off x="0" y="2333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ru-RU"/>
          </a:p>
        </p:txBody>
      </p:sp>
      <p:graphicFrame>
        <p:nvGraphicFramePr>
          <p:cNvPr id="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490985"/>
              </p:ext>
            </p:extLst>
          </p:nvPr>
        </p:nvGraphicFramePr>
        <p:xfrm>
          <a:off x="3635897" y="1628799"/>
          <a:ext cx="5896418" cy="293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8439" name="Picture 8" descr="Фото016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85" y="1545326"/>
            <a:ext cx="2278108" cy="1379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9" descr="SAM_583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1951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402041"/>
      </p:ext>
    </p:extLst>
  </p:cSld>
  <p:clrMapOvr>
    <a:masterClrMapping/>
  </p:clrMapOvr>
</p:sld>
</file>

<file path=ppt/theme/theme1.xml><?xml version="1.0" encoding="utf-8"?>
<a:theme xmlns:a="http://schemas.openxmlformats.org/drawingml/2006/main" name="Край">
  <a:themeElements>
    <a:clrScheme name="Край 9">
      <a:dk1>
        <a:srgbClr val="000000"/>
      </a:dk1>
      <a:lt1>
        <a:srgbClr val="FFFFFF"/>
      </a:lt1>
      <a:dk2>
        <a:srgbClr val="003399"/>
      </a:dk2>
      <a:lt2>
        <a:srgbClr val="666699"/>
      </a:lt2>
      <a:accent1>
        <a:srgbClr val="009999"/>
      </a:accent1>
      <a:accent2>
        <a:srgbClr val="4C6D4E"/>
      </a:accent2>
      <a:accent3>
        <a:srgbClr val="FFFFFF"/>
      </a:accent3>
      <a:accent4>
        <a:srgbClr val="000000"/>
      </a:accent4>
      <a:accent5>
        <a:srgbClr val="AACACA"/>
      </a:accent5>
      <a:accent6>
        <a:srgbClr val="446246"/>
      </a:accent6>
      <a:hlink>
        <a:srgbClr val="4C6D80"/>
      </a:hlink>
      <a:folHlink>
        <a:srgbClr val="B2B2B2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17280</TotalTime>
  <Words>1068</Words>
  <Application>Microsoft Office PowerPoint</Application>
  <PresentationFormat>Экран (4:3)</PresentationFormat>
  <Paragraphs>330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Garamond</vt:lpstr>
      <vt:lpstr>Wingdings</vt:lpstr>
      <vt:lpstr>Край</vt:lpstr>
      <vt:lpstr>2026-2028 жылдарға арналған Азаматтық бюджет  (2026 жылғы 13 шілдедегі өзгерістерімен) </vt:lpstr>
      <vt:lpstr>Құрметті сайтқа кірішулер!</vt:lpstr>
      <vt:lpstr>Презентация PowerPoint</vt:lpstr>
      <vt:lpstr>Ауданның 2026-2028 жылдарға арналған әлеуметтік-экономикалық дамуының негізгі көрсеткіштері</vt:lpstr>
      <vt:lpstr> 2026-2028 жылдарға арналған аудан бюджеті түсімдерінің құрылымы (мың теңге)   </vt:lpstr>
      <vt:lpstr> Аудан бюджетінің шығыстары (мың теңге)</vt:lpstr>
      <vt:lpstr>2026 жылға арналған аудандық бюджет  шығыстарының құрылымы</vt:lpstr>
      <vt:lpstr>2026-2028 жылдарға арналған  әлеуметтік блок пен мәдениет саласына арналған шығыстар </vt:lpstr>
      <vt:lpstr>2026-2028 жылдарға арналған әлеуметтік көмек және әлеуметтік қамсыздандыру саласындағы іс-шараларды іске асыруға арналған шығыстар</vt:lpstr>
      <vt:lpstr>Мәдениет, спорт және ақпараттық кеңістік саласындағы 2026-2028 жылдарға арналған іс-шараларды іске асыруға арналған шығыстар</vt:lpstr>
      <vt:lpstr>                      ТКШ бойынша                         іс-шаралар</vt:lpstr>
      <vt:lpstr>Ауданның көлік инфрақұрылымын қамтамасыз етуге  арналған бюджет шығыстары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Пользователь Windows</cp:lastModifiedBy>
  <cp:revision>836</cp:revision>
  <cp:lastPrinted>2024-12-23T12:58:48Z</cp:lastPrinted>
  <dcterms:created xsi:type="dcterms:W3CDTF">2011-07-11T03:51:47Z</dcterms:created>
  <dcterms:modified xsi:type="dcterms:W3CDTF">2026-09-01T13:22:18Z</dcterms:modified>
</cp:coreProperties>
</file>