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comment1.xml" ContentType="application/vnd.openxmlformats-officedocument.presentationml.comments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3.xml" ContentType="application/vnd.openxmlformats-officedocument.drawingml.chart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5.xml" ContentType="application/vnd.openxmlformats-officedocument.drawingml.chart+xml"/>
  <Override PartName="/ppt/drawings/drawing6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6.xml" ContentType="application/vnd.openxmlformats-officedocument.drawingml.chart+xml"/>
  <Override PartName="/ppt/drawings/drawing7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drawings/drawing8.xml" ContentType="application/vnd.openxmlformats-officedocument.drawingml.chartshapes+xml"/>
  <Override PartName="/ppt/charts/chart20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notesMasterIdLst>
    <p:notesMasterId r:id="rId13"/>
  </p:notesMasterIdLst>
  <p:sldIdLst>
    <p:sldId id="349" r:id="rId2"/>
    <p:sldId id="356" r:id="rId3"/>
    <p:sldId id="355" r:id="rId4"/>
    <p:sldId id="354" r:id="rId5"/>
    <p:sldId id="358" r:id="rId6"/>
    <p:sldId id="357" r:id="rId7"/>
    <p:sldId id="352" r:id="rId8"/>
    <p:sldId id="350" r:id="rId9"/>
    <p:sldId id="351" r:id="rId10"/>
    <p:sldId id="359" r:id="rId11"/>
    <p:sldId id="353" r:id="rId12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1" clrIdx="0"/>
  <p:cmAuthor id="1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D97FF"/>
    <a:srgbClr val="0000FF"/>
    <a:srgbClr val="C9D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>
        <p:scale>
          <a:sx n="118" d="100"/>
          <a:sy n="118" d="100"/>
        </p:scale>
        <p:origin x="312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uliya\Desktop\&#1054;&#1090;&#1095;&#1077;&#1090;&#1099;%20&#1051;&#1072;&#1088;&#1080;&#1089;&#1099;\&#1076;&#1080;&#1085;&#1072;&#1084;&#1080;&#1082;&#1072;%20&#1087;&#1086;&#1089;&#1090;&#1091;&#1087;&#1083;&#1077;&#1085;&#1080;&#1081;%20&#1079;&#1072;%202015-2017%20&#1075;&#1086;&#1076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Sauliya\Desktop\&#1054;&#1090;&#1095;&#1077;&#1090;&#1099;%20&#1051;&#1072;&#1088;&#1080;&#1089;&#1099;\&#1076;&#1080;&#1085;&#1072;&#1084;&#1080;&#1082;&#1072;%20&#1087;&#1086;&#1089;&#1090;&#1091;&#1087;&#1083;&#1077;&#1085;&#1080;&#1081;%20&#1079;&#1072;%202015-2017%20&#1075;&#1086;&#1076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8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1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2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4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34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динамика</a:t>
            </a:r>
          </a:p>
        </c:rich>
      </c:tx>
      <c:overlay val="0"/>
      <c:spPr>
        <a:noFill/>
        <a:ln w="23659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 w="23659">
              <a:noFill/>
            </a:ln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6 338,6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E3-404D-A832-1933ECAB04D8}"/>
                </c:ext>
              </c:extLst>
            </c:dLbl>
            <c:spPr>
              <a:noFill/>
              <a:ln w="2365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15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5443.3</c:v>
                </c:pt>
                <c:pt idx="1">
                  <c:v>4591.3</c:v>
                </c:pt>
                <c:pt idx="2">
                  <c:v>5166.8</c:v>
                </c:pt>
                <c:pt idx="3">
                  <c:v>6338.6</c:v>
                </c:pt>
                <c:pt idx="4">
                  <c:v>6863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33-4258-AEC2-F5EE3C9C4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7566720"/>
        <c:axId val="157567896"/>
      </c:barChart>
      <c:catAx>
        <c:axId val="157566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87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15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7567896"/>
        <c:crosses val="autoZero"/>
        <c:auto val="1"/>
        <c:lblAlgn val="ctr"/>
        <c:lblOffset val="100"/>
        <c:noMultiLvlLbl val="0"/>
      </c:catAx>
      <c:valAx>
        <c:axId val="157567896"/>
        <c:scaling>
          <c:orientation val="minMax"/>
        </c:scaling>
        <c:delete val="1"/>
        <c:axPos val="b"/>
        <c:majorGridlines>
          <c:spPr>
            <a:ln w="887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57566720"/>
        <c:crosses val="autoZero"/>
        <c:crossBetween val="between"/>
      </c:valAx>
      <c:spPr>
        <a:noFill/>
        <a:ln w="2365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75949004098322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4466</c:v>
                </c:pt>
                <c:pt idx="1">
                  <c:v>4591.3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6B-4A20-B1CC-CE6A36941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9147376"/>
        <c:axId val="173637728"/>
        <c:axId val="0"/>
      </c:bar3DChart>
      <c:catAx>
        <c:axId val="15914737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73637728"/>
        <c:crosses val="autoZero"/>
        <c:auto val="1"/>
        <c:lblAlgn val="ctr"/>
        <c:lblOffset val="100"/>
        <c:noMultiLvlLbl val="0"/>
      </c:catAx>
      <c:valAx>
        <c:axId val="17363772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59147376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94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overlay val="0"/>
      <c:spPr>
        <a:noFill/>
        <a:ln w="2310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62202194605194"/>
          <c:y val="8.8912070360782969E-2"/>
          <c:w val="0.84096743109607675"/>
          <c:h val="0.655013599736048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 w="23102">
              <a:noFill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1863,4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93-4360-AAD6-05BF16FC8A5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2 229,9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93-4360-AAD6-05BF16FC8A54}"/>
                </c:ext>
              </c:extLst>
            </c:dLbl>
            <c:spPr>
              <a:noFill/>
              <a:ln w="2310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89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1118.4000000000001</c:v>
                </c:pt>
                <c:pt idx="1">
                  <c:v>1366</c:v>
                </c:pt>
                <c:pt idx="2">
                  <c:v>1863.4</c:v>
                </c:pt>
                <c:pt idx="3">
                  <c:v>2229.9</c:v>
                </c:pt>
                <c:pt idx="4">
                  <c:v>2508.1999999999998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E2-4C1D-8EF7-A9CF8711F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3639688"/>
        <c:axId val="173640080"/>
      </c:barChart>
      <c:catAx>
        <c:axId val="173639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66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8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73640080"/>
        <c:crosses val="autoZero"/>
        <c:auto val="1"/>
        <c:lblAlgn val="ctr"/>
        <c:lblOffset val="100"/>
        <c:noMultiLvlLbl val="0"/>
      </c:catAx>
      <c:valAx>
        <c:axId val="173640080"/>
        <c:scaling>
          <c:orientation val="minMax"/>
        </c:scaling>
        <c:delete val="1"/>
        <c:axPos val="b"/>
        <c:majorGridlines>
          <c:spPr>
            <a:ln w="866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73639688"/>
        <c:crosses val="autoZero"/>
        <c:crossBetween val="between"/>
      </c:valAx>
      <c:spPr>
        <a:noFill/>
        <a:ln w="2310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804844468215802"/>
          <c:y val="0.12704149720933691"/>
          <c:w val="0.37765354491517422"/>
          <c:h val="0.73279217222537563"/>
        </c:manualLayout>
      </c:layout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KZ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49846086630404"/>
          <c:y val="0.17084685057616075"/>
          <c:w val="0.81214585060780831"/>
          <c:h val="0.695662438172095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45,2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41-43CB-9A9F-D0773FA80D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  <c:pt idx="0">
                  <c:v>13.5</c:v>
                </c:pt>
                <c:pt idx="1">
                  <c:v>29.7</c:v>
                </c:pt>
                <c:pt idx="2">
                  <c:v>64.3</c:v>
                </c:pt>
                <c:pt idx="3">
                  <c:v>45.2</c:v>
                </c:pt>
                <c:pt idx="4">
                  <c:v>105.6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FA-4546-938A-0CF81189D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8298272"/>
        <c:axId val="118298664"/>
      </c:barChart>
      <c:catAx>
        <c:axId val="118298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18298664"/>
        <c:crosses val="autoZero"/>
        <c:auto val="1"/>
        <c:lblAlgn val="ctr"/>
        <c:lblOffset val="100"/>
        <c:noMultiLvlLbl val="0"/>
      </c:catAx>
      <c:valAx>
        <c:axId val="118298664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8298272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19-43D8-B844-4E4EE71025A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D19-43D8-B844-4E4EE71025AB}"/>
              </c:ext>
            </c:extLst>
          </c:dPt>
          <c:dLbls>
            <c:dLbl>
              <c:idx val="0"/>
              <c:layout>
                <c:manualLayout>
                  <c:x val="0.1473188665574168"/>
                  <c:y val="-7.2633806798995823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17,0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19-43D8-B844-4E4EE71025AB}"/>
                </c:ext>
              </c:extLst>
            </c:dLbl>
            <c:dLbl>
              <c:idx val="1"/>
              <c:layout>
                <c:manualLayout>
                  <c:x val="-4.5579597184040074E-2"/>
                  <c:y val="-5.6213030168793997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88,6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19-43D8-B844-4E4EE71025AB}"/>
                </c:ext>
              </c:extLst>
            </c:dLbl>
            <c:dLbl>
              <c:idx val="2"/>
              <c:layout>
                <c:manualLayout>
                  <c:x val="2.3358380605614432E-2"/>
                  <c:y val="0.333057090977215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19-43D8-B844-4E4EE71025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Мемлекеттік меншіктен түсетін кірістер</c:v>
                </c:pt>
                <c:pt idx="1">
                  <c:v>Басқа да салықтық емес түсімдер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12.1</c:v>
                </c:pt>
                <c:pt idx="1">
                  <c:v>17.600000000000001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19-43D8-B844-4E4EE7102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602366614820419"/>
          <c:y val="0.44896369170225348"/>
          <c:w val="0.30698657943178415"/>
          <c:h val="0.469865227028925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804844468215802"/>
          <c:y val="0.12704149720933691"/>
          <c:w val="0.37765354491517422"/>
          <c:h val="0.73279217222537563"/>
        </c:manualLayout>
      </c:layout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KZ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76,0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42E-4AF5-A395-59A7FE6EB1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28.2</c:v>
                </c:pt>
                <c:pt idx="1">
                  <c:v>34.1</c:v>
                </c:pt>
                <c:pt idx="2">
                  <c:v>42</c:v>
                </c:pt>
                <c:pt idx="3">
                  <c:v>76</c:v>
                </c:pt>
                <c:pt idx="4">
                  <c:v>123.4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DB-4B22-95AF-05282E135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7211384"/>
        <c:axId val="157211776"/>
      </c:barChart>
      <c:catAx>
        <c:axId val="157211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7211776"/>
        <c:crosses val="autoZero"/>
        <c:auto val="1"/>
        <c:lblAlgn val="ctr"/>
        <c:lblOffset val="100"/>
        <c:noMultiLvlLbl val="0"/>
      </c:catAx>
      <c:valAx>
        <c:axId val="157211776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57211384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84666760822045E-2"/>
          <c:y val="0.17496562823710113"/>
          <c:w val="0.3022637603489069"/>
          <c:h val="0.5750834742813257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Мемлекеттік мекемелерге бекітілген мемлекеттік мүлікті сату</c:v>
                </c:pt>
                <c:pt idx="1">
                  <c:v>Жер және материалдық емес активтерді сату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27.2</c:v>
                </c:pt>
                <c:pt idx="1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D3-4A98-8CC6-570611C72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3"/>
      </c:doughnutChart>
    </c:plotArea>
    <c:legend>
      <c:legendPos val="r"/>
      <c:layout>
        <c:manualLayout>
          <c:xMode val="edge"/>
          <c:yMode val="edge"/>
          <c:x val="0.4052796796688225"/>
          <c:y val="0.15049630696846084"/>
          <c:w val="0.50746297526562423"/>
          <c:h val="0.80765951088670129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9316-45CD-8FF6-EC18F642B6E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6 161,6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93-4D51-B446-0FD20748E6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Лист1!$C$7:$C$11</c:f>
              <c:numCache>
                <c:formatCode>#,##0.0</c:formatCode>
                <c:ptCount val="5"/>
                <c:pt idx="0" formatCode="General">
                  <c:v>5970.1</c:v>
                </c:pt>
                <c:pt idx="1">
                  <c:v>3580</c:v>
                </c:pt>
                <c:pt idx="2">
                  <c:v>3683.9</c:v>
                </c:pt>
                <c:pt idx="3">
                  <c:v>6161.6</c:v>
                </c:pt>
                <c:pt idx="4">
                  <c:v>6970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16-45CD-8FF6-EC18F642B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2997480"/>
        <c:axId val="172997872"/>
        <c:axId val="0"/>
      </c:bar3DChart>
      <c:catAx>
        <c:axId val="17299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72997872"/>
        <c:crosses val="autoZero"/>
        <c:auto val="1"/>
        <c:lblAlgn val="ctr"/>
        <c:lblOffset val="100"/>
        <c:noMultiLvlLbl val="0"/>
      </c:catAx>
      <c:valAx>
        <c:axId val="1729978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299748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7212952"/>
        <c:axId val="157213344"/>
        <c:axId val="0"/>
      </c:bar3DChart>
      <c:catAx>
        <c:axId val="157212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KZ"/>
          </a:p>
        </c:txPr>
        <c:crossAx val="157213344"/>
        <c:crosses val="autoZero"/>
        <c:auto val="1"/>
        <c:lblAlgn val="ctr"/>
        <c:lblOffset val="100"/>
        <c:noMultiLvlLbl val="0"/>
      </c:catAx>
      <c:valAx>
        <c:axId val="15721334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572129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82929277239453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436.4</c:v>
                </c:pt>
                <c:pt idx="1">
                  <c:v>436.3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ED-423A-8EDF-13127C428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7214128"/>
        <c:axId val="157214520"/>
        <c:axId val="0"/>
      </c:bar3DChart>
      <c:catAx>
        <c:axId val="15721412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7214520"/>
        <c:crosses val="autoZero"/>
        <c:auto val="1"/>
        <c:lblAlgn val="ctr"/>
        <c:lblOffset val="100"/>
        <c:noMultiLvlLbl val="0"/>
      </c:catAx>
      <c:valAx>
        <c:axId val="15721452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57214128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3.2023609721460156E-3"/>
                  <c:y val="-5.71436284854240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725,1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B1C-4F82-AF38-2AF87F1463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393.8</c:v>
                </c:pt>
                <c:pt idx="1">
                  <c:v>436.3</c:v>
                </c:pt>
                <c:pt idx="2">
                  <c:v>567.20000000000005</c:v>
                </c:pt>
                <c:pt idx="3">
                  <c:v>725.1</c:v>
                </c:pt>
                <c:pt idx="4">
                  <c:v>598.29999999999995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25-4511-9E2C-BFB00D44AB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762312"/>
        <c:axId val="156762704"/>
      </c:barChart>
      <c:catAx>
        <c:axId val="15676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6762704"/>
        <c:crosses val="autoZero"/>
        <c:auto val="1"/>
        <c:lblAlgn val="ctr"/>
        <c:lblOffset val="100"/>
        <c:noMultiLvlLbl val="0"/>
      </c:catAx>
      <c:valAx>
        <c:axId val="156762704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56762312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00827998489919"/>
          <c:y val="9.0694079743747526E-3"/>
          <c:w val="0.75792002141635462"/>
          <c:h val="0.54276831834254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1 166,4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D2-4B00-B1E8-4CCE18075C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810.4</c:v>
                </c:pt>
                <c:pt idx="1">
                  <c:v>852.5</c:v>
                </c:pt>
                <c:pt idx="2">
                  <c:v>828.9</c:v>
                </c:pt>
                <c:pt idx="3">
                  <c:v>1166.4000000000001</c:v>
                </c:pt>
                <c:pt idx="4">
                  <c:v>1276.8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E0-48D8-BFF6-2FFE87C856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73150936"/>
        <c:axId val="173151328"/>
      </c:barChart>
      <c:catAx>
        <c:axId val="173150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73151328"/>
        <c:crosses val="autoZero"/>
        <c:auto val="1"/>
        <c:lblAlgn val="ctr"/>
        <c:lblOffset val="100"/>
        <c:noMultiLvlLbl val="0"/>
      </c:catAx>
      <c:valAx>
        <c:axId val="173151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73150936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75949004098322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852.6</c:v>
                </c:pt>
                <c:pt idx="1">
                  <c:v>852.5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38-4E75-8365-30B9D2CE9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3152504"/>
        <c:axId val="173152896"/>
        <c:axId val="0"/>
      </c:bar3DChart>
      <c:catAx>
        <c:axId val="17315250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73152896"/>
        <c:crosses val="autoZero"/>
        <c:auto val="1"/>
        <c:lblAlgn val="ctr"/>
        <c:lblOffset val="100"/>
        <c:noMultiLvlLbl val="0"/>
      </c:catAx>
      <c:valAx>
        <c:axId val="173152896"/>
        <c:scaling>
          <c:orientation val="minMax"/>
          <c:max val="25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73152504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82929277239453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2017.1</c:v>
                </c:pt>
                <c:pt idx="1">
                  <c:v>2017.1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B-4DB1-A575-1E9EBB6A7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8509336"/>
        <c:axId val="248509728"/>
        <c:axId val="0"/>
      </c:bar3DChart>
      <c:catAx>
        <c:axId val="2485093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48509728"/>
        <c:crosses val="autoZero"/>
        <c:auto val="1"/>
        <c:lblAlgn val="ctr"/>
        <c:lblOffset val="100"/>
        <c:noMultiLvlLbl val="0"/>
      </c:catAx>
      <c:valAx>
        <c:axId val="24850972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48509336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2 784,4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FD-4557-BA78-18A569665C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1542.8</c:v>
                </c:pt>
                <c:pt idx="1">
                  <c:v>2017.1</c:v>
                </c:pt>
                <c:pt idx="2">
                  <c:v>2730.1</c:v>
                </c:pt>
                <c:pt idx="3">
                  <c:v>2784.4</c:v>
                </c:pt>
                <c:pt idx="4">
                  <c:v>4526.8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D-491E-B7E2-4567712B7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8512472"/>
        <c:axId val="175647088"/>
      </c:barChart>
      <c:catAx>
        <c:axId val="248512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75647088"/>
        <c:crosses val="autoZero"/>
        <c:auto val="1"/>
        <c:lblAlgn val="ctr"/>
        <c:lblOffset val="100"/>
        <c:noMultiLvlLbl val="0"/>
      </c:catAx>
      <c:valAx>
        <c:axId val="175647088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48512472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9306080"/>
        <c:axId val="159306472"/>
        <c:axId val="0"/>
      </c:bar3DChart>
      <c:catAx>
        <c:axId val="159306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KZ"/>
          </a:p>
        </c:txPr>
        <c:crossAx val="159306472"/>
        <c:crosses val="autoZero"/>
        <c:auto val="1"/>
        <c:lblAlgn val="ctr"/>
        <c:lblOffset val="100"/>
        <c:noMultiLvlLbl val="0"/>
      </c:catAx>
      <c:valAx>
        <c:axId val="15930647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593060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82929277239453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274.10000000000002</c:v>
                </c:pt>
                <c:pt idx="1">
                  <c:v>274.10000000000002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30-404C-B1E3-87DB94D2B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9307256"/>
        <c:axId val="159162416"/>
        <c:axId val="0"/>
      </c:bar3DChart>
      <c:catAx>
        <c:axId val="15930725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9162416"/>
        <c:crosses val="autoZero"/>
        <c:auto val="1"/>
        <c:lblAlgn val="ctr"/>
        <c:lblOffset val="100"/>
        <c:noMultiLvlLbl val="0"/>
      </c:catAx>
      <c:valAx>
        <c:axId val="15916241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59307256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844,0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AE-4E86-B287-9FC422ACCD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3223</c:v>
                </c:pt>
                <c:pt idx="1">
                  <c:v>274.10000000000002</c:v>
                </c:pt>
                <c:pt idx="2">
                  <c:v>423.4</c:v>
                </c:pt>
                <c:pt idx="3">
                  <c:v>835</c:v>
                </c:pt>
                <c:pt idx="4">
                  <c:v>292.39999999999998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5F-465E-B10E-DA656B288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9163200"/>
        <c:axId val="159163592"/>
      </c:barChart>
      <c:catAx>
        <c:axId val="159163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9163592"/>
        <c:crosses val="autoZero"/>
        <c:auto val="1"/>
        <c:lblAlgn val="ctr"/>
        <c:lblOffset val="100"/>
        <c:noMultiLvlLbl val="0"/>
      </c:catAx>
      <c:valAx>
        <c:axId val="159163592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59163200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090996051201267"/>
          <c:y val="3.9496783633759004E-2"/>
          <c:w val="0.76653906612981593"/>
          <c:h val="0.921006432732481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Субвенция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план а год</c:v>
                </c:pt>
                <c:pt idx="1">
                  <c:v>план за 5 мес </c:v>
                </c:pt>
                <c:pt idx="2">
                  <c:v>факт за 5 мес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469.8</c:v>
                </c:pt>
                <c:pt idx="1">
                  <c:v>262.3</c:v>
                </c:pt>
                <c:pt idx="2">
                  <c:v>262.3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3-4326-A07B-8FAFADEC7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9407552"/>
        <c:axId val="249407944"/>
        <c:axId val="0"/>
      </c:bar3DChart>
      <c:catAx>
        <c:axId val="2494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49407944"/>
        <c:crosses val="autoZero"/>
        <c:auto val="1"/>
        <c:lblAlgn val="ctr"/>
        <c:lblOffset val="100"/>
        <c:noMultiLvlLbl val="0"/>
      </c:catAx>
      <c:valAx>
        <c:axId val="24940794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49407552"/>
        <c:crosses val="autoZero"/>
        <c:crossBetween val="between"/>
      </c:valAx>
      <c:spPr>
        <a:noFill/>
        <a:ln w="17822">
          <a:noFill/>
        </a:ln>
      </c:spPr>
    </c:plotArea>
    <c:plotVisOnly val="1"/>
    <c:dispBlanksAs val="gap"/>
    <c:showDLblsOverMax val="0"/>
  </c:chart>
  <c:txPr>
    <a:bodyPr/>
    <a:lstStyle/>
    <a:p>
      <a:pPr>
        <a:defRPr sz="1262"/>
      </a:pPr>
      <a:endParaRPr lang="ru-KZ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8-28T18:06:41.738" idx="1">
    <p:pos x="2144" y="2352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486EE-12EE-4789-ABBE-842F70EBE5C6}" type="doc">
      <dgm:prSet loTypeId="urn:microsoft.com/office/officeart/2005/8/layout/arrow2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B7064ACB-0620-4E2C-87C0-C7244C9B8826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1400" dirty="0" err="1">
              <a:latin typeface="Arial" pitchFamily="34" charset="0"/>
              <a:cs typeface="Arial" pitchFamily="34" charset="0"/>
            </a:rPr>
            <a:t>Ішкі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салықтар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және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міндетті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төлемдер</a:t>
          </a:r>
          <a:r>
            <a:rPr lang="ru-RU" sz="1400" dirty="0">
              <a:latin typeface="Arial" pitchFamily="34" charset="0"/>
              <a:cs typeface="Arial" pitchFamily="34" charset="0"/>
            </a:rPr>
            <a:t> – 115,6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dirty="0">
            <a:latin typeface="Arial" pitchFamily="34" charset="0"/>
            <a:cs typeface="Arial" pitchFamily="34" charset="0"/>
          </a:endParaRPr>
        </a:p>
        <a:p>
          <a:pPr algn="l">
            <a:spcAft>
              <a:spcPct val="35000"/>
            </a:spcAft>
          </a:pPr>
          <a:endParaRPr lang="ru-RU" sz="2000" dirty="0"/>
        </a:p>
      </dgm:t>
    </dgm:pt>
    <dgm:pt modelId="{29BBC22E-7B50-4F00-AAE2-10E17710B12B}" type="parTrans" cxnId="{BF259851-7C3D-4C34-9B5A-6092A9266F34}">
      <dgm:prSet/>
      <dgm:spPr/>
      <dgm:t>
        <a:bodyPr/>
        <a:lstStyle/>
        <a:p>
          <a:endParaRPr lang="ru-RU"/>
        </a:p>
      </dgm:t>
    </dgm:pt>
    <dgm:pt modelId="{C2AB8B54-9290-40DE-88C6-4F4DAB4A4212}" type="sibTrans" cxnId="{BF259851-7C3D-4C34-9B5A-6092A9266F34}">
      <dgm:prSet/>
      <dgm:spPr/>
      <dgm:t>
        <a:bodyPr/>
        <a:lstStyle/>
        <a:p>
          <a:endParaRPr lang="ru-RU"/>
        </a:p>
      </dgm:t>
    </dgm:pt>
    <dgm:pt modelId="{C00C0958-D3CD-4610-8925-D2FD359657C4}">
      <dgm:prSet phldrT="[Текст]" custT="1"/>
      <dgm:spPr/>
      <dgm:t>
        <a:bodyPr/>
        <a:lstStyle/>
        <a:p>
          <a:pPr algn="l">
            <a:lnSpc>
              <a:spcPct val="90000"/>
            </a:lnSpc>
          </a:pPr>
          <a:r>
            <a:rPr lang="ru-RU" sz="1400" dirty="0" err="1">
              <a:latin typeface="Arial" pitchFamily="34" charset="0"/>
              <a:cs typeface="Arial" pitchFamily="34" charset="0"/>
            </a:rPr>
            <a:t>Жалақы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салығы</a:t>
          </a:r>
          <a:r>
            <a:rPr lang="ru-RU" sz="1400" dirty="0">
              <a:latin typeface="Arial" pitchFamily="34" charset="0"/>
              <a:cs typeface="Arial" pitchFamily="34" charset="0"/>
            </a:rPr>
            <a:t> – </a:t>
          </a:r>
        </a:p>
        <a:p>
          <a:pPr algn="l">
            <a:lnSpc>
              <a:spcPct val="90000"/>
            </a:lnSpc>
          </a:pPr>
          <a:r>
            <a:rPr lang="ru-RU" sz="1400" dirty="0">
              <a:latin typeface="Arial" pitchFamily="34" charset="0"/>
              <a:cs typeface="Arial" pitchFamily="34" charset="0"/>
            </a:rPr>
            <a:t>1 471,4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dirty="0">
            <a:latin typeface="Arial" pitchFamily="34" charset="0"/>
            <a:cs typeface="Arial" pitchFamily="34" charset="0"/>
          </a:endParaRPr>
        </a:p>
        <a:p>
          <a:pPr algn="l">
            <a:lnSpc>
              <a:spcPct val="90000"/>
            </a:lnSpc>
          </a:pPr>
          <a:r>
            <a:rPr lang="ru-RU" sz="2000" dirty="0">
              <a:latin typeface="Arial" pitchFamily="34" charset="0"/>
              <a:cs typeface="Arial" pitchFamily="34" charset="0"/>
            </a:rPr>
            <a:t>               </a:t>
          </a:r>
        </a:p>
        <a:p>
          <a:pPr algn="l">
            <a:lnSpc>
              <a:spcPct val="90000"/>
            </a:lnSpc>
          </a:pPr>
          <a:r>
            <a:rPr lang="ru-RU" sz="2000" dirty="0">
              <a:latin typeface="Arial" pitchFamily="34" charset="0"/>
              <a:cs typeface="Arial" pitchFamily="34" charset="0"/>
            </a:rPr>
            <a:t>                </a:t>
          </a:r>
        </a:p>
      </dgm:t>
    </dgm:pt>
    <dgm:pt modelId="{1C88154C-25B2-42CC-A10F-685E8F4AB78D}" type="parTrans" cxnId="{ECD07420-2E24-4BF8-BFFF-4BB44820DB0C}">
      <dgm:prSet/>
      <dgm:spPr/>
      <dgm:t>
        <a:bodyPr/>
        <a:lstStyle/>
        <a:p>
          <a:endParaRPr lang="ru-RU"/>
        </a:p>
      </dgm:t>
    </dgm:pt>
    <dgm:pt modelId="{FA4D676D-196D-4090-B844-B246DF2ED9DA}" type="sibTrans" cxnId="{ECD07420-2E24-4BF8-BFFF-4BB44820DB0C}">
      <dgm:prSet/>
      <dgm:spPr/>
      <dgm:t>
        <a:bodyPr/>
        <a:lstStyle/>
        <a:p>
          <a:endParaRPr lang="ru-RU"/>
        </a:p>
      </dgm:t>
    </dgm:pt>
    <dgm:pt modelId="{8B8A3C20-F1A9-4D01-AE4A-64FAE14E5875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1400" dirty="0" err="1">
              <a:latin typeface="Arial" pitchFamily="34" charset="0"/>
              <a:cs typeface="Arial" pitchFamily="34" charset="0"/>
            </a:rPr>
            <a:t>Корпоративтік</a:t>
          </a:r>
          <a:r>
            <a:rPr lang="ru-RU" sz="1400" dirty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салық</a:t>
          </a:r>
          <a:r>
            <a:rPr lang="ru-RU" sz="1400" dirty="0">
              <a:latin typeface="Arial" pitchFamily="34" charset="0"/>
              <a:cs typeface="Arial" pitchFamily="34" charset="0"/>
            </a:rPr>
            <a:t> – </a:t>
          </a:r>
        </a:p>
        <a:p>
          <a:pPr algn="l">
            <a:spcAft>
              <a:spcPts val="0"/>
            </a:spcAft>
          </a:pPr>
          <a:r>
            <a:rPr lang="ru-RU" sz="1400" dirty="0">
              <a:latin typeface="Arial" pitchFamily="34" charset="0"/>
              <a:cs typeface="Arial" pitchFamily="34" charset="0"/>
            </a:rPr>
            <a:t>145,5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16B74F5E-A5E2-4AB3-A884-2D9A1539F457}" type="parTrans" cxnId="{0B21C455-31DD-4A4D-A274-111569DB2773}">
      <dgm:prSet/>
      <dgm:spPr/>
      <dgm:t>
        <a:bodyPr/>
        <a:lstStyle/>
        <a:p>
          <a:endParaRPr lang="ru-RU"/>
        </a:p>
      </dgm:t>
    </dgm:pt>
    <dgm:pt modelId="{48C2E233-6F42-4233-A06B-69C5A2763155}" type="sibTrans" cxnId="{0B21C455-31DD-4A4D-A274-111569DB2773}">
      <dgm:prSet/>
      <dgm:spPr/>
      <dgm:t>
        <a:bodyPr/>
        <a:lstStyle/>
        <a:p>
          <a:endParaRPr lang="ru-RU"/>
        </a:p>
      </dgm:t>
    </dgm:pt>
    <dgm:pt modelId="{DB580967-453A-4A9A-BF54-5BD224EE607B}">
      <dgm:prSet phldrT="[Текст]" custT="1"/>
      <dgm:spPr/>
      <dgm:t>
        <a:bodyPr/>
        <a:lstStyle/>
        <a:p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     </a:t>
          </a:r>
          <a:r>
            <a:rPr lang="ru-RU" sz="1400" dirty="0" err="1">
              <a:latin typeface="Arial" panose="020B0604020202020204" pitchFamily="34" charset="0"/>
              <a:cs typeface="Arial" panose="020B0604020202020204" pitchFamily="34" charset="0"/>
            </a:rPr>
            <a:t>Мүлік</a:t>
          </a:r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dirty="0" err="1">
              <a:latin typeface="Arial" panose="020B0604020202020204" pitchFamily="34" charset="0"/>
              <a:cs typeface="Arial" panose="020B0604020202020204" pitchFamily="34" charset="0"/>
            </a:rPr>
            <a:t>салығы</a:t>
          </a:r>
          <a:r>
            <a:rPr lang="ru-RU" sz="1400" dirty="0">
              <a:latin typeface="Arial" pitchFamily="34" charset="0"/>
              <a:cs typeface="Arial" pitchFamily="34" charset="0"/>
            </a:rPr>
            <a:t> – 775,7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dirty="0">
            <a:latin typeface="Arial" pitchFamily="34" charset="0"/>
            <a:cs typeface="Arial" pitchFamily="34" charset="0"/>
          </a:endParaRPr>
        </a:p>
        <a:p>
          <a:endParaRPr lang="ru-RU" sz="1600" dirty="0"/>
        </a:p>
      </dgm:t>
    </dgm:pt>
    <dgm:pt modelId="{B170E110-FE40-46CA-8993-20CD80915054}" type="parTrans" cxnId="{7E124124-52DF-4D29-925C-B1F1CE5CD823}">
      <dgm:prSet/>
      <dgm:spPr/>
      <dgm:t>
        <a:bodyPr/>
        <a:lstStyle/>
        <a:p>
          <a:endParaRPr lang="ru-RU"/>
        </a:p>
      </dgm:t>
    </dgm:pt>
    <dgm:pt modelId="{1606985D-A171-4983-92BE-A1816A24A831}" type="sibTrans" cxnId="{7E124124-52DF-4D29-925C-B1F1CE5CD823}">
      <dgm:prSet/>
      <dgm:spPr/>
      <dgm:t>
        <a:bodyPr/>
        <a:lstStyle/>
        <a:p>
          <a:endParaRPr lang="ru-RU"/>
        </a:p>
      </dgm:t>
    </dgm:pt>
    <dgm:pt modelId="{7339BE4F-05D5-4658-A92F-E7ED2803B8B0}" type="pres">
      <dgm:prSet presAssocID="{0AE486EE-12EE-4789-ABBE-842F70EBE5C6}" presName="arrowDiagram" presStyleCnt="0">
        <dgm:presLayoutVars>
          <dgm:chMax val="5"/>
          <dgm:dir/>
          <dgm:resizeHandles val="exact"/>
        </dgm:presLayoutVars>
      </dgm:prSet>
      <dgm:spPr/>
    </dgm:pt>
    <dgm:pt modelId="{D37C4822-F794-48C5-A7F6-93815296F874}" type="pres">
      <dgm:prSet presAssocID="{0AE486EE-12EE-4789-ABBE-842F70EBE5C6}" presName="arrow" presStyleLbl="bgShp" presStyleIdx="0" presStyleCnt="1" custLinFactNeighborX="15971" custLinFactNeighborY="-2411"/>
      <dgm:spPr/>
    </dgm:pt>
    <dgm:pt modelId="{32C4A86F-9BCF-4020-83BA-024CD4FACAFA}" type="pres">
      <dgm:prSet presAssocID="{0AE486EE-12EE-4789-ABBE-842F70EBE5C6}" presName="arrowDiagram4" presStyleCnt="0"/>
      <dgm:spPr/>
    </dgm:pt>
    <dgm:pt modelId="{12E91AED-58D0-43FA-B081-35C99488CC2C}" type="pres">
      <dgm:prSet presAssocID="{B7064ACB-0620-4E2C-87C0-C7244C9B8826}" presName="bullet4a" presStyleLbl="node1" presStyleIdx="0" presStyleCnt="4" custLinFactX="160021" custLinFactNeighborX="200000" custLinFactNeighborY="91920"/>
      <dgm:spPr/>
    </dgm:pt>
    <dgm:pt modelId="{5FF54454-B856-4034-8CE6-6B8DDCF7DE49}" type="pres">
      <dgm:prSet presAssocID="{B7064ACB-0620-4E2C-87C0-C7244C9B8826}" presName="textBox4a" presStyleLbl="revTx" presStyleIdx="0" presStyleCnt="4" custScaleX="342222" custLinFactX="100000" custLinFactNeighborX="111731" custLinFactNeighborY="0">
        <dgm:presLayoutVars>
          <dgm:bulletEnabled val="1"/>
        </dgm:presLayoutVars>
      </dgm:prSet>
      <dgm:spPr/>
    </dgm:pt>
    <dgm:pt modelId="{D67ADC1E-4320-479A-B19A-A23DB9EBE9DD}" type="pres">
      <dgm:prSet presAssocID="{DB580967-453A-4A9A-BF54-5BD224EE607B}" presName="bullet4b" presStyleLbl="node1" presStyleIdx="1" presStyleCnt="4" custLinFactX="32135" custLinFactNeighborX="100000" custLinFactNeighborY="70472"/>
      <dgm:spPr/>
    </dgm:pt>
    <dgm:pt modelId="{79A8C362-F969-4FEC-BB21-18EA07FC37DD}" type="pres">
      <dgm:prSet presAssocID="{DB580967-453A-4A9A-BF54-5BD224EE607B}" presName="textBox4b" presStyleLbl="revTx" presStyleIdx="1" presStyleCnt="4" custScaleX="378850" custScaleY="25469" custLinFactX="51742" custLinFactNeighborX="100000" custLinFactNeighborY="-29692">
        <dgm:presLayoutVars>
          <dgm:bulletEnabled val="1"/>
        </dgm:presLayoutVars>
      </dgm:prSet>
      <dgm:spPr/>
    </dgm:pt>
    <dgm:pt modelId="{C82390EE-FFBD-48E7-81A1-DD96CE045F29}" type="pres">
      <dgm:prSet presAssocID="{C00C0958-D3CD-4610-8925-D2FD359657C4}" presName="bullet4c" presStyleLbl="node1" presStyleIdx="2" presStyleCnt="4" custLinFactX="3049" custLinFactNeighborX="100000" custLinFactNeighborY="26593"/>
      <dgm:spPr/>
    </dgm:pt>
    <dgm:pt modelId="{5C918F2C-4F41-46B2-90DE-0AB24B50E5CD}" type="pres">
      <dgm:prSet presAssocID="{C00C0958-D3CD-4610-8925-D2FD359657C4}" presName="textBox4c" presStyleLbl="revTx" presStyleIdx="2" presStyleCnt="4" custScaleX="243574" custScaleY="33649" custLinFactX="-70539" custLinFactNeighborX="-100000" custLinFactNeighborY="-57100">
        <dgm:presLayoutVars>
          <dgm:bulletEnabled val="1"/>
        </dgm:presLayoutVars>
      </dgm:prSet>
      <dgm:spPr/>
    </dgm:pt>
    <dgm:pt modelId="{4AAA7062-9C48-4A8D-8F39-0247F7DE8AC8}" type="pres">
      <dgm:prSet presAssocID="{8B8A3C20-F1A9-4D01-AE4A-64FAE14E5875}" presName="bullet4d" presStyleLbl="node1" presStyleIdx="3" presStyleCnt="4" custLinFactNeighborX="69479" custLinFactNeighborY="6342"/>
      <dgm:spPr/>
    </dgm:pt>
    <dgm:pt modelId="{D1A5351B-BFE7-496D-BF28-61096CD562F0}" type="pres">
      <dgm:prSet presAssocID="{8B8A3C20-F1A9-4D01-AE4A-64FAE14E5875}" presName="textBox4d" presStyleLbl="revTx" presStyleIdx="3" presStyleCnt="4" custScaleX="219283" custScaleY="25769" custLinFactNeighborX="-64502" custLinFactNeighborY="-70273">
        <dgm:presLayoutVars>
          <dgm:bulletEnabled val="1"/>
        </dgm:presLayoutVars>
      </dgm:prSet>
      <dgm:spPr/>
    </dgm:pt>
  </dgm:ptLst>
  <dgm:cxnLst>
    <dgm:cxn modelId="{ECD07420-2E24-4BF8-BFFF-4BB44820DB0C}" srcId="{0AE486EE-12EE-4789-ABBE-842F70EBE5C6}" destId="{C00C0958-D3CD-4610-8925-D2FD359657C4}" srcOrd="2" destOrd="0" parTransId="{1C88154C-25B2-42CC-A10F-685E8F4AB78D}" sibTransId="{FA4D676D-196D-4090-B844-B246DF2ED9DA}"/>
    <dgm:cxn modelId="{7E124124-52DF-4D29-925C-B1F1CE5CD823}" srcId="{0AE486EE-12EE-4789-ABBE-842F70EBE5C6}" destId="{DB580967-453A-4A9A-BF54-5BD224EE607B}" srcOrd="1" destOrd="0" parTransId="{B170E110-FE40-46CA-8993-20CD80915054}" sibTransId="{1606985D-A171-4983-92BE-A1816A24A831}"/>
    <dgm:cxn modelId="{AA29D45B-306B-4D32-AA00-D62600661537}" type="presOf" srcId="{0AE486EE-12EE-4789-ABBE-842F70EBE5C6}" destId="{7339BE4F-05D5-4658-A92F-E7ED2803B8B0}" srcOrd="0" destOrd="0" presId="urn:microsoft.com/office/officeart/2005/8/layout/arrow2"/>
    <dgm:cxn modelId="{AFE2B44C-A88B-469B-964F-D32EEAA62119}" type="presOf" srcId="{DB580967-453A-4A9A-BF54-5BD224EE607B}" destId="{79A8C362-F969-4FEC-BB21-18EA07FC37DD}" srcOrd="0" destOrd="0" presId="urn:microsoft.com/office/officeart/2005/8/layout/arrow2"/>
    <dgm:cxn modelId="{BF259851-7C3D-4C34-9B5A-6092A9266F34}" srcId="{0AE486EE-12EE-4789-ABBE-842F70EBE5C6}" destId="{B7064ACB-0620-4E2C-87C0-C7244C9B8826}" srcOrd="0" destOrd="0" parTransId="{29BBC22E-7B50-4F00-AAE2-10E17710B12B}" sibTransId="{C2AB8B54-9290-40DE-88C6-4F4DAB4A4212}"/>
    <dgm:cxn modelId="{0B21C455-31DD-4A4D-A274-111569DB2773}" srcId="{0AE486EE-12EE-4789-ABBE-842F70EBE5C6}" destId="{8B8A3C20-F1A9-4D01-AE4A-64FAE14E5875}" srcOrd="3" destOrd="0" parTransId="{16B74F5E-A5E2-4AB3-A884-2D9A1539F457}" sibTransId="{48C2E233-6F42-4233-A06B-69C5A2763155}"/>
    <dgm:cxn modelId="{6DD61688-94C6-4DF4-BF77-98267859AEDC}" type="presOf" srcId="{C00C0958-D3CD-4610-8925-D2FD359657C4}" destId="{5C918F2C-4F41-46B2-90DE-0AB24B50E5CD}" srcOrd="0" destOrd="0" presId="urn:microsoft.com/office/officeart/2005/8/layout/arrow2"/>
    <dgm:cxn modelId="{7ADD24E4-545F-4A12-B61A-3F3826D12AA4}" type="presOf" srcId="{8B8A3C20-F1A9-4D01-AE4A-64FAE14E5875}" destId="{D1A5351B-BFE7-496D-BF28-61096CD562F0}" srcOrd="0" destOrd="0" presId="urn:microsoft.com/office/officeart/2005/8/layout/arrow2"/>
    <dgm:cxn modelId="{FFE583FC-FBB6-4FAD-AA3F-722D6B195E82}" type="presOf" srcId="{B7064ACB-0620-4E2C-87C0-C7244C9B8826}" destId="{5FF54454-B856-4034-8CE6-6B8DDCF7DE49}" srcOrd="0" destOrd="0" presId="urn:microsoft.com/office/officeart/2005/8/layout/arrow2"/>
    <dgm:cxn modelId="{409D49EE-6646-407B-A9F3-94FABC9975D9}" type="presParOf" srcId="{7339BE4F-05D5-4658-A92F-E7ED2803B8B0}" destId="{D37C4822-F794-48C5-A7F6-93815296F874}" srcOrd="0" destOrd="0" presId="urn:microsoft.com/office/officeart/2005/8/layout/arrow2"/>
    <dgm:cxn modelId="{E382F8A9-B146-4FF1-92A4-7253E63D8F2C}" type="presParOf" srcId="{7339BE4F-05D5-4658-A92F-E7ED2803B8B0}" destId="{32C4A86F-9BCF-4020-83BA-024CD4FACAFA}" srcOrd="1" destOrd="0" presId="urn:microsoft.com/office/officeart/2005/8/layout/arrow2"/>
    <dgm:cxn modelId="{4E58C1E9-12EA-4F9F-AD38-000BC034DDDE}" type="presParOf" srcId="{32C4A86F-9BCF-4020-83BA-024CD4FACAFA}" destId="{12E91AED-58D0-43FA-B081-35C99488CC2C}" srcOrd="0" destOrd="0" presId="urn:microsoft.com/office/officeart/2005/8/layout/arrow2"/>
    <dgm:cxn modelId="{0CEEC84B-C2CC-462B-9146-939EB48C485F}" type="presParOf" srcId="{32C4A86F-9BCF-4020-83BA-024CD4FACAFA}" destId="{5FF54454-B856-4034-8CE6-6B8DDCF7DE49}" srcOrd="1" destOrd="0" presId="urn:microsoft.com/office/officeart/2005/8/layout/arrow2"/>
    <dgm:cxn modelId="{0E40B37D-467A-4858-85D0-27360879C02B}" type="presParOf" srcId="{32C4A86F-9BCF-4020-83BA-024CD4FACAFA}" destId="{D67ADC1E-4320-479A-B19A-A23DB9EBE9DD}" srcOrd="2" destOrd="0" presId="urn:microsoft.com/office/officeart/2005/8/layout/arrow2"/>
    <dgm:cxn modelId="{CF6EAE9C-9495-407E-89C3-00DA057ED736}" type="presParOf" srcId="{32C4A86F-9BCF-4020-83BA-024CD4FACAFA}" destId="{79A8C362-F969-4FEC-BB21-18EA07FC37DD}" srcOrd="3" destOrd="0" presId="urn:microsoft.com/office/officeart/2005/8/layout/arrow2"/>
    <dgm:cxn modelId="{A4190472-8A8B-4F9D-BDF6-AA4F0D4A300A}" type="presParOf" srcId="{32C4A86F-9BCF-4020-83BA-024CD4FACAFA}" destId="{C82390EE-FFBD-48E7-81A1-DD96CE045F29}" srcOrd="4" destOrd="0" presId="urn:microsoft.com/office/officeart/2005/8/layout/arrow2"/>
    <dgm:cxn modelId="{4FE960A7-4443-4FB6-AE4F-325ABC84AB32}" type="presParOf" srcId="{32C4A86F-9BCF-4020-83BA-024CD4FACAFA}" destId="{5C918F2C-4F41-46B2-90DE-0AB24B50E5CD}" srcOrd="5" destOrd="0" presId="urn:microsoft.com/office/officeart/2005/8/layout/arrow2"/>
    <dgm:cxn modelId="{D79BD968-F55C-4568-AE1B-77B7CC148A15}" type="presParOf" srcId="{32C4A86F-9BCF-4020-83BA-024CD4FACAFA}" destId="{4AAA7062-9C48-4A8D-8F39-0247F7DE8AC8}" srcOrd="6" destOrd="0" presId="urn:microsoft.com/office/officeart/2005/8/layout/arrow2"/>
    <dgm:cxn modelId="{8569B58B-8979-44B9-A646-573014D38C7E}" type="presParOf" srcId="{32C4A86F-9BCF-4020-83BA-024CD4FACAFA}" destId="{D1A5351B-BFE7-496D-BF28-61096CD562F0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6216FC-30B3-4F2F-BCAA-4BC1E340D8B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60198E-3E0F-4C8F-BD43-81F6C1110F3D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ru-RU" sz="1800" b="1" dirty="0" err="1">
              <a:latin typeface="Arial" pitchFamily="34" charset="0"/>
              <a:cs typeface="Arial" pitchFamily="34" charset="0"/>
            </a:rPr>
            <a:t>қала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2EE0DF0E-F92D-4AC7-80F3-6D87F1DAA250}" type="parTrans" cxnId="{21C95024-11FE-4E44-82DE-C9B48ADC0C2E}">
      <dgm:prSet/>
      <dgm:spPr/>
      <dgm:t>
        <a:bodyPr/>
        <a:lstStyle/>
        <a:p>
          <a:endParaRPr lang="ru-RU"/>
        </a:p>
      </dgm:t>
    </dgm:pt>
    <dgm:pt modelId="{FE2DB2EF-B774-408D-961D-3366ECDFEC38}" type="sibTrans" cxnId="{21C95024-11FE-4E44-82DE-C9B48ADC0C2E}">
      <dgm:prSet/>
      <dgm:spPr/>
      <dgm:t>
        <a:bodyPr/>
        <a:lstStyle/>
        <a:p>
          <a:endParaRPr lang="ru-RU"/>
        </a:p>
      </dgm:t>
    </dgm:pt>
    <dgm:pt modelId="{DC5CAAF4-6EB5-4248-99E1-7A5EB3BDB6B1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11 - ББӘ</a:t>
          </a:r>
        </a:p>
      </dgm:t>
    </dgm:pt>
    <dgm:pt modelId="{1478DBE0-7A6B-4C11-A279-74825EE04D6D}" type="parTrans" cxnId="{0BA63D7A-1CE4-424A-8546-9E0F23F69040}">
      <dgm:prSet/>
      <dgm:spPr/>
      <dgm:t>
        <a:bodyPr/>
        <a:lstStyle/>
        <a:p>
          <a:endParaRPr lang="ru-RU"/>
        </a:p>
      </dgm:t>
    </dgm:pt>
    <dgm:pt modelId="{0098CF00-45CD-416E-8707-8D78D75F71ED}" type="sibTrans" cxnId="{0BA63D7A-1CE4-424A-8546-9E0F23F69040}">
      <dgm:prSet/>
      <dgm:spPr/>
      <dgm:t>
        <a:bodyPr/>
        <a:lstStyle/>
        <a:p>
          <a:endParaRPr lang="ru-RU"/>
        </a:p>
      </dgm:t>
    </dgm:pt>
    <dgm:pt modelId="{E99C8D9E-A316-475B-8076-A1DEEF0FCC61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ИГЕРІЛДІ</a:t>
          </a:r>
        </a:p>
        <a:p>
          <a:r>
            <a: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6 970,0</a:t>
          </a:r>
        </a:p>
        <a:p>
          <a:r>
            <a: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млн. </a:t>
          </a:r>
          <a:r>
            <a:rPr lang="ru-RU" sz="1600" b="1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sz="1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E22D7F2-4744-40BB-B2F9-83C38037D48D}" type="parTrans" cxnId="{7028498A-C040-4554-AFD6-159F784452E7}">
      <dgm:prSet/>
      <dgm:spPr/>
      <dgm:t>
        <a:bodyPr/>
        <a:lstStyle/>
        <a:p>
          <a:endParaRPr lang="ru-RU"/>
        </a:p>
      </dgm:t>
    </dgm:pt>
    <dgm:pt modelId="{7115A70E-4115-4EA8-A2FC-A183376440AC}" type="sibTrans" cxnId="{7028498A-C040-4554-AFD6-159F784452E7}">
      <dgm:prSet/>
      <dgm:spPr/>
      <dgm:t>
        <a:bodyPr/>
        <a:lstStyle/>
        <a:p>
          <a:endParaRPr lang="ru-RU"/>
        </a:p>
      </dgm:t>
    </dgm:pt>
    <dgm:pt modelId="{FA48F7AD-7C64-4772-850A-9CE3C8B6C228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b="1" dirty="0">
              <a:latin typeface="Arial" pitchFamily="34" charset="0"/>
              <a:cs typeface="Arial" pitchFamily="34" charset="0"/>
            </a:rPr>
            <a:t>100%</a:t>
          </a:r>
        </a:p>
      </dgm:t>
    </dgm:pt>
    <dgm:pt modelId="{91FE7C35-63FE-448C-9371-F0E9D5252A01}" type="parTrans" cxnId="{6D92E81E-6DC6-47D7-A267-9A84DDFE0E64}">
      <dgm:prSet/>
      <dgm:spPr/>
      <dgm:t>
        <a:bodyPr/>
        <a:lstStyle/>
        <a:p>
          <a:endParaRPr lang="ru-RU"/>
        </a:p>
      </dgm:t>
    </dgm:pt>
    <dgm:pt modelId="{6BD9CBCC-FCDF-4F23-8FC2-76EA772559FA}" type="sibTrans" cxnId="{6D92E81E-6DC6-47D7-A267-9A84DDFE0E64}">
      <dgm:prSet/>
      <dgm:spPr/>
      <dgm:t>
        <a:bodyPr/>
        <a:lstStyle/>
        <a:p>
          <a:endParaRPr lang="ru-RU"/>
        </a:p>
      </dgm:t>
    </dgm:pt>
    <dgm:pt modelId="{F8958CAC-63A5-40A0-8537-D60653211423}" type="pres">
      <dgm:prSet presAssocID="{9F6216FC-30B3-4F2F-BCAA-4BC1E340D8B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3B0D01D-DF23-4A7B-BB0D-6C083236FA96}" type="pres">
      <dgm:prSet presAssocID="{A760198E-3E0F-4C8F-BD43-81F6C1110F3D}" presName="root" presStyleCnt="0"/>
      <dgm:spPr/>
    </dgm:pt>
    <dgm:pt modelId="{A021C638-0637-4C70-8C83-2479D6BC8593}" type="pres">
      <dgm:prSet presAssocID="{A760198E-3E0F-4C8F-BD43-81F6C1110F3D}" presName="rootComposite" presStyleCnt="0"/>
      <dgm:spPr/>
    </dgm:pt>
    <dgm:pt modelId="{2A8A6654-7A13-42B3-9F56-4F71C1C4CE60}" type="pres">
      <dgm:prSet presAssocID="{A760198E-3E0F-4C8F-BD43-81F6C1110F3D}" presName="rootText" presStyleLbl="node1" presStyleIdx="0" presStyleCnt="1" custScaleX="99039" custScaleY="47389" custLinFactNeighborX="8229" custLinFactNeighborY="3229"/>
      <dgm:spPr/>
    </dgm:pt>
    <dgm:pt modelId="{8D176097-DB92-4190-9AC0-B3F0CB6409C2}" type="pres">
      <dgm:prSet presAssocID="{A760198E-3E0F-4C8F-BD43-81F6C1110F3D}" presName="rootConnector" presStyleLbl="node1" presStyleIdx="0" presStyleCnt="1"/>
      <dgm:spPr/>
    </dgm:pt>
    <dgm:pt modelId="{F0481EE2-50C5-4791-B8F7-9AE09FB71E3D}" type="pres">
      <dgm:prSet presAssocID="{A760198E-3E0F-4C8F-BD43-81F6C1110F3D}" presName="childShape" presStyleCnt="0"/>
      <dgm:spPr/>
    </dgm:pt>
    <dgm:pt modelId="{182D904F-00A5-4344-AD9E-AE4B2890B6CE}" type="pres">
      <dgm:prSet presAssocID="{1478DBE0-7A6B-4C11-A279-74825EE04D6D}" presName="Name13" presStyleLbl="parChTrans1D2" presStyleIdx="0" presStyleCnt="3"/>
      <dgm:spPr/>
    </dgm:pt>
    <dgm:pt modelId="{0AED1C02-3A7C-4387-BA42-A1DF8670F436}" type="pres">
      <dgm:prSet presAssocID="{DC5CAAF4-6EB5-4248-99E1-7A5EB3BDB6B1}" presName="childText" presStyleLbl="bgAcc1" presStyleIdx="0" presStyleCnt="3" custScaleY="53184" custLinFactNeighborX="5547" custLinFactNeighborY="-2689">
        <dgm:presLayoutVars>
          <dgm:bulletEnabled val="1"/>
        </dgm:presLayoutVars>
      </dgm:prSet>
      <dgm:spPr/>
    </dgm:pt>
    <dgm:pt modelId="{E4AC4417-C5A4-4D50-A280-9B30ED2E7066}" type="pres">
      <dgm:prSet presAssocID="{4E22D7F2-4744-40BB-B2F9-83C38037D48D}" presName="Name13" presStyleLbl="parChTrans1D2" presStyleIdx="1" presStyleCnt="3"/>
      <dgm:spPr/>
    </dgm:pt>
    <dgm:pt modelId="{8C26629B-08EA-4279-94EB-EEAC12775937}" type="pres">
      <dgm:prSet presAssocID="{E99C8D9E-A316-475B-8076-A1DEEF0FCC61}" presName="childText" presStyleLbl="bgAcc1" presStyleIdx="1" presStyleCnt="3" custScaleY="69624" custLinFactNeighborX="5259" custLinFactNeighborY="-9273">
        <dgm:presLayoutVars>
          <dgm:bulletEnabled val="1"/>
        </dgm:presLayoutVars>
      </dgm:prSet>
      <dgm:spPr/>
    </dgm:pt>
    <dgm:pt modelId="{AB7002C1-A081-4F64-84F4-B6A011014D8B}" type="pres">
      <dgm:prSet presAssocID="{91FE7C35-63FE-448C-9371-F0E9D5252A01}" presName="Name13" presStyleLbl="parChTrans1D2" presStyleIdx="2" presStyleCnt="3"/>
      <dgm:spPr/>
    </dgm:pt>
    <dgm:pt modelId="{052BC0CC-475E-400A-9208-07F97D5E180A}" type="pres">
      <dgm:prSet presAssocID="{FA48F7AD-7C64-4772-850A-9CE3C8B6C228}" presName="childText" presStyleLbl="bgAcc1" presStyleIdx="2" presStyleCnt="3" custScaleY="36962" custLinFactNeighborX="6736" custLinFactNeighborY="-6973">
        <dgm:presLayoutVars>
          <dgm:bulletEnabled val="1"/>
        </dgm:presLayoutVars>
      </dgm:prSet>
      <dgm:spPr/>
    </dgm:pt>
  </dgm:ptLst>
  <dgm:cxnLst>
    <dgm:cxn modelId="{61CA0E05-1664-4039-B09A-2504D0384C71}" type="presOf" srcId="{E99C8D9E-A316-475B-8076-A1DEEF0FCC61}" destId="{8C26629B-08EA-4279-94EB-EEAC12775937}" srcOrd="0" destOrd="0" presId="urn:microsoft.com/office/officeart/2005/8/layout/hierarchy3"/>
    <dgm:cxn modelId="{C76E1907-0519-4074-87BE-09AA2022897D}" type="presOf" srcId="{A760198E-3E0F-4C8F-BD43-81F6C1110F3D}" destId="{2A8A6654-7A13-42B3-9F56-4F71C1C4CE60}" srcOrd="0" destOrd="0" presId="urn:microsoft.com/office/officeart/2005/8/layout/hierarchy3"/>
    <dgm:cxn modelId="{6D92E81E-6DC6-47D7-A267-9A84DDFE0E64}" srcId="{A760198E-3E0F-4C8F-BD43-81F6C1110F3D}" destId="{FA48F7AD-7C64-4772-850A-9CE3C8B6C228}" srcOrd="2" destOrd="0" parTransId="{91FE7C35-63FE-448C-9371-F0E9D5252A01}" sibTransId="{6BD9CBCC-FCDF-4F23-8FC2-76EA772559FA}"/>
    <dgm:cxn modelId="{21C95024-11FE-4E44-82DE-C9B48ADC0C2E}" srcId="{9F6216FC-30B3-4F2F-BCAA-4BC1E340D8B3}" destId="{A760198E-3E0F-4C8F-BD43-81F6C1110F3D}" srcOrd="0" destOrd="0" parTransId="{2EE0DF0E-F92D-4AC7-80F3-6D87F1DAA250}" sibTransId="{FE2DB2EF-B774-408D-961D-3366ECDFEC38}"/>
    <dgm:cxn modelId="{2FB6DB27-C71F-479F-B6EE-09BB4EAFDFB3}" type="presOf" srcId="{DC5CAAF4-6EB5-4248-99E1-7A5EB3BDB6B1}" destId="{0AED1C02-3A7C-4387-BA42-A1DF8670F436}" srcOrd="0" destOrd="0" presId="urn:microsoft.com/office/officeart/2005/8/layout/hierarchy3"/>
    <dgm:cxn modelId="{B303B22C-DACF-4D19-9282-891F1926A22A}" type="presOf" srcId="{91FE7C35-63FE-448C-9371-F0E9D5252A01}" destId="{AB7002C1-A081-4F64-84F4-B6A011014D8B}" srcOrd="0" destOrd="0" presId="urn:microsoft.com/office/officeart/2005/8/layout/hierarchy3"/>
    <dgm:cxn modelId="{E5B0712D-7085-42D0-88D6-1041E52814C0}" type="presOf" srcId="{9F6216FC-30B3-4F2F-BCAA-4BC1E340D8B3}" destId="{F8958CAC-63A5-40A0-8537-D60653211423}" srcOrd="0" destOrd="0" presId="urn:microsoft.com/office/officeart/2005/8/layout/hierarchy3"/>
    <dgm:cxn modelId="{8D394F4A-20CC-4C8F-AFE2-2C7A89E96709}" type="presOf" srcId="{4E22D7F2-4744-40BB-B2F9-83C38037D48D}" destId="{E4AC4417-C5A4-4D50-A280-9B30ED2E7066}" srcOrd="0" destOrd="0" presId="urn:microsoft.com/office/officeart/2005/8/layout/hierarchy3"/>
    <dgm:cxn modelId="{0BA63D7A-1CE4-424A-8546-9E0F23F69040}" srcId="{A760198E-3E0F-4C8F-BD43-81F6C1110F3D}" destId="{DC5CAAF4-6EB5-4248-99E1-7A5EB3BDB6B1}" srcOrd="0" destOrd="0" parTransId="{1478DBE0-7A6B-4C11-A279-74825EE04D6D}" sibTransId="{0098CF00-45CD-416E-8707-8D78D75F71ED}"/>
    <dgm:cxn modelId="{7028498A-C040-4554-AFD6-159F784452E7}" srcId="{A760198E-3E0F-4C8F-BD43-81F6C1110F3D}" destId="{E99C8D9E-A316-475B-8076-A1DEEF0FCC61}" srcOrd="1" destOrd="0" parTransId="{4E22D7F2-4744-40BB-B2F9-83C38037D48D}" sibTransId="{7115A70E-4115-4EA8-A2FC-A183376440AC}"/>
    <dgm:cxn modelId="{C946978A-1453-4FC9-BA28-F453C70749C9}" type="presOf" srcId="{FA48F7AD-7C64-4772-850A-9CE3C8B6C228}" destId="{052BC0CC-475E-400A-9208-07F97D5E180A}" srcOrd="0" destOrd="0" presId="urn:microsoft.com/office/officeart/2005/8/layout/hierarchy3"/>
    <dgm:cxn modelId="{EC91A58E-1E81-426F-9DB9-4DE793978FE0}" type="presOf" srcId="{A760198E-3E0F-4C8F-BD43-81F6C1110F3D}" destId="{8D176097-DB92-4190-9AC0-B3F0CB6409C2}" srcOrd="1" destOrd="0" presId="urn:microsoft.com/office/officeart/2005/8/layout/hierarchy3"/>
    <dgm:cxn modelId="{63BA7C9B-E74F-4118-80C5-47FEDB55EC45}" type="presOf" srcId="{1478DBE0-7A6B-4C11-A279-74825EE04D6D}" destId="{182D904F-00A5-4344-AD9E-AE4B2890B6CE}" srcOrd="0" destOrd="0" presId="urn:microsoft.com/office/officeart/2005/8/layout/hierarchy3"/>
    <dgm:cxn modelId="{15771FE8-99A5-4E83-9F4B-B3999471F2B6}" type="presParOf" srcId="{F8958CAC-63A5-40A0-8537-D60653211423}" destId="{13B0D01D-DF23-4A7B-BB0D-6C083236FA96}" srcOrd="0" destOrd="0" presId="urn:microsoft.com/office/officeart/2005/8/layout/hierarchy3"/>
    <dgm:cxn modelId="{A1CFE52D-D5E4-4C68-A75D-EB541CC99BDF}" type="presParOf" srcId="{13B0D01D-DF23-4A7B-BB0D-6C083236FA96}" destId="{A021C638-0637-4C70-8C83-2479D6BC8593}" srcOrd="0" destOrd="0" presId="urn:microsoft.com/office/officeart/2005/8/layout/hierarchy3"/>
    <dgm:cxn modelId="{8714E2BC-8F47-49D2-BCD3-991520D520FC}" type="presParOf" srcId="{A021C638-0637-4C70-8C83-2479D6BC8593}" destId="{2A8A6654-7A13-42B3-9F56-4F71C1C4CE60}" srcOrd="0" destOrd="0" presId="urn:microsoft.com/office/officeart/2005/8/layout/hierarchy3"/>
    <dgm:cxn modelId="{9DEFD9FD-BBF4-4CD6-85F9-F61832B9CE53}" type="presParOf" srcId="{A021C638-0637-4C70-8C83-2479D6BC8593}" destId="{8D176097-DB92-4190-9AC0-B3F0CB6409C2}" srcOrd="1" destOrd="0" presId="urn:microsoft.com/office/officeart/2005/8/layout/hierarchy3"/>
    <dgm:cxn modelId="{4113BB38-15BC-4BAF-BA9B-74F9FC380D82}" type="presParOf" srcId="{13B0D01D-DF23-4A7B-BB0D-6C083236FA96}" destId="{F0481EE2-50C5-4791-B8F7-9AE09FB71E3D}" srcOrd="1" destOrd="0" presId="urn:microsoft.com/office/officeart/2005/8/layout/hierarchy3"/>
    <dgm:cxn modelId="{D781DAEA-D265-4005-A508-F43C010FEFA3}" type="presParOf" srcId="{F0481EE2-50C5-4791-B8F7-9AE09FB71E3D}" destId="{182D904F-00A5-4344-AD9E-AE4B2890B6CE}" srcOrd="0" destOrd="0" presId="urn:microsoft.com/office/officeart/2005/8/layout/hierarchy3"/>
    <dgm:cxn modelId="{25749916-A472-4E97-AE50-F176F002F945}" type="presParOf" srcId="{F0481EE2-50C5-4791-B8F7-9AE09FB71E3D}" destId="{0AED1C02-3A7C-4387-BA42-A1DF8670F436}" srcOrd="1" destOrd="0" presId="urn:microsoft.com/office/officeart/2005/8/layout/hierarchy3"/>
    <dgm:cxn modelId="{ED7A4B9C-48D1-4006-9E85-5A12F25D2BD9}" type="presParOf" srcId="{F0481EE2-50C5-4791-B8F7-9AE09FB71E3D}" destId="{E4AC4417-C5A4-4D50-A280-9B30ED2E7066}" srcOrd="2" destOrd="0" presId="urn:microsoft.com/office/officeart/2005/8/layout/hierarchy3"/>
    <dgm:cxn modelId="{8AED9DBF-325C-4A73-BE72-8F08F0001736}" type="presParOf" srcId="{F0481EE2-50C5-4791-B8F7-9AE09FB71E3D}" destId="{8C26629B-08EA-4279-94EB-EEAC12775937}" srcOrd="3" destOrd="0" presId="urn:microsoft.com/office/officeart/2005/8/layout/hierarchy3"/>
    <dgm:cxn modelId="{06475FD5-E93E-4876-932F-647329931D4E}" type="presParOf" srcId="{F0481EE2-50C5-4791-B8F7-9AE09FB71E3D}" destId="{AB7002C1-A081-4F64-84F4-B6A011014D8B}" srcOrd="4" destOrd="0" presId="urn:microsoft.com/office/officeart/2005/8/layout/hierarchy3"/>
    <dgm:cxn modelId="{B75CE389-CAD8-4B88-B024-BF7B973C3653}" type="presParOf" srcId="{F0481EE2-50C5-4791-B8F7-9AE09FB71E3D}" destId="{052BC0CC-475E-400A-9208-07F97D5E180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D0F7E0-B4AB-4E65-9A4F-DA319E44673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584AAD-CEA4-41E5-9D22-33C1D7907D34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Қорғаныс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39,9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E8160A-2F93-4116-BCA5-3B6BA4D5B6DC}" type="parTrans" cxnId="{057C7F15-54CA-469D-BE59-68B9D338D4A1}">
      <dgm:prSet/>
      <dgm:spPr/>
      <dgm:t>
        <a:bodyPr/>
        <a:lstStyle/>
        <a:p>
          <a:endParaRPr lang="ru-RU"/>
        </a:p>
      </dgm:t>
    </dgm:pt>
    <dgm:pt modelId="{C1B66129-5CC8-4FFA-9FCB-D60F3AD7803F}" type="sibTrans" cxnId="{057C7F15-54CA-469D-BE59-68B9D338D4A1}">
      <dgm:prSet/>
      <dgm:spPr/>
      <dgm:t>
        <a:bodyPr/>
        <a:lstStyle/>
        <a:p>
          <a:endParaRPr lang="ru-RU"/>
        </a:p>
      </dgm:t>
    </dgm:pt>
    <dgm:pt modelId="{B3420DA1-E2D8-4EB7-85D1-C0CFB2C2F3B2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Жалпы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сипаттағы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мемлекеттік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қызметтер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550,4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1955CE-2FF4-4DD2-A5E0-35E5331A4F87}" type="parTrans" cxnId="{7210E72E-3F80-4C34-97D8-081A18178590}">
      <dgm:prSet/>
      <dgm:spPr/>
      <dgm:t>
        <a:bodyPr/>
        <a:lstStyle/>
        <a:p>
          <a:endParaRPr lang="ru-RU"/>
        </a:p>
      </dgm:t>
    </dgm:pt>
    <dgm:pt modelId="{79BB0505-AD1A-4F22-AE97-E20C3C34495A}" type="sibTrans" cxnId="{7210E72E-3F80-4C34-97D8-081A18178590}">
      <dgm:prSet/>
      <dgm:spPr/>
      <dgm:t>
        <a:bodyPr/>
        <a:lstStyle/>
        <a:p>
          <a:endParaRPr lang="ru-RU"/>
        </a:p>
      </dgm:t>
    </dgm:pt>
    <dgm:pt modelId="{DD1CD02A-5918-400E-B7A2-DA9CC0881FE7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Қоғамдық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тәртіп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қауіпсіздік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</a:t>
          </a:r>
        </a:p>
        <a:p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8,0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38DEC7-A798-417A-9722-E82AF03097B9}" type="parTrans" cxnId="{170BF714-2AD7-4D18-946D-1E512F21B9B1}">
      <dgm:prSet/>
      <dgm:spPr/>
      <dgm:t>
        <a:bodyPr/>
        <a:lstStyle/>
        <a:p>
          <a:endParaRPr lang="ru-RU"/>
        </a:p>
      </dgm:t>
    </dgm:pt>
    <dgm:pt modelId="{E953D142-0060-4BBD-8F21-EF10AC8E27A7}" type="sibTrans" cxnId="{170BF714-2AD7-4D18-946D-1E512F21B9B1}">
      <dgm:prSet/>
      <dgm:spPr/>
      <dgm:t>
        <a:bodyPr/>
        <a:lstStyle/>
        <a:p>
          <a:endParaRPr lang="ru-RU"/>
        </a:p>
      </dgm:t>
    </dgm:pt>
    <dgm:pt modelId="{C41FFB75-2221-4723-B068-9B8CC0C24C17}" type="pres">
      <dgm:prSet presAssocID="{DDD0F7E0-B4AB-4E65-9A4F-DA319E446736}" presName="Name0" presStyleCnt="0">
        <dgm:presLayoutVars>
          <dgm:chMax val="7"/>
          <dgm:chPref val="7"/>
          <dgm:dir/>
        </dgm:presLayoutVars>
      </dgm:prSet>
      <dgm:spPr/>
    </dgm:pt>
    <dgm:pt modelId="{CE904361-BD44-4C20-835B-1D44C2DA9594}" type="pres">
      <dgm:prSet presAssocID="{DDD0F7E0-B4AB-4E65-9A4F-DA319E446736}" presName="Name1" presStyleCnt="0"/>
      <dgm:spPr/>
    </dgm:pt>
    <dgm:pt modelId="{2D32312F-D981-443C-96D5-EFB6A8B34328}" type="pres">
      <dgm:prSet presAssocID="{DDD0F7E0-B4AB-4E65-9A4F-DA319E446736}" presName="cycle" presStyleCnt="0"/>
      <dgm:spPr/>
    </dgm:pt>
    <dgm:pt modelId="{F2DAB0AB-F221-42C8-8DF6-722362C0D221}" type="pres">
      <dgm:prSet presAssocID="{DDD0F7E0-B4AB-4E65-9A4F-DA319E446736}" presName="srcNode" presStyleLbl="node1" presStyleIdx="0" presStyleCnt="3"/>
      <dgm:spPr/>
    </dgm:pt>
    <dgm:pt modelId="{4ED6B050-8BA8-4C7E-BA79-5872303E3F96}" type="pres">
      <dgm:prSet presAssocID="{DDD0F7E0-B4AB-4E65-9A4F-DA319E446736}" presName="conn" presStyleLbl="parChTrans1D2" presStyleIdx="0" presStyleCnt="1"/>
      <dgm:spPr/>
    </dgm:pt>
    <dgm:pt modelId="{D3057BE1-615A-48CE-A36C-29BCF4261E8C}" type="pres">
      <dgm:prSet presAssocID="{DDD0F7E0-B4AB-4E65-9A4F-DA319E446736}" presName="extraNode" presStyleLbl="node1" presStyleIdx="0" presStyleCnt="3"/>
      <dgm:spPr/>
    </dgm:pt>
    <dgm:pt modelId="{C429E949-AA73-4299-9F60-1E035EDCD910}" type="pres">
      <dgm:prSet presAssocID="{DDD0F7E0-B4AB-4E65-9A4F-DA319E446736}" presName="dstNode" presStyleLbl="node1" presStyleIdx="0" presStyleCnt="3"/>
      <dgm:spPr/>
    </dgm:pt>
    <dgm:pt modelId="{659C8171-1522-41A6-8D5E-220338678981}" type="pres">
      <dgm:prSet presAssocID="{3D584AAD-CEA4-41E5-9D22-33C1D7907D34}" presName="text_1" presStyleLbl="node1" presStyleIdx="0" presStyleCnt="3">
        <dgm:presLayoutVars>
          <dgm:bulletEnabled val="1"/>
        </dgm:presLayoutVars>
      </dgm:prSet>
      <dgm:spPr/>
    </dgm:pt>
    <dgm:pt modelId="{6B7C60B3-D01C-4F7A-A8D1-4F87F802D90B}" type="pres">
      <dgm:prSet presAssocID="{3D584AAD-CEA4-41E5-9D22-33C1D7907D34}" presName="accent_1" presStyleCnt="0"/>
      <dgm:spPr/>
    </dgm:pt>
    <dgm:pt modelId="{BCBB2205-3952-4AC4-95F6-12C15D5FA6C9}" type="pres">
      <dgm:prSet presAssocID="{3D584AAD-CEA4-41E5-9D22-33C1D7907D34}" presName="accentRepeatNode" presStyleLbl="solidFgAcc1" presStyleIdx="0" presStyleCnt="3"/>
      <dgm:spPr/>
    </dgm:pt>
    <dgm:pt modelId="{415D3711-81D2-4771-8EEB-6959BC1815B9}" type="pres">
      <dgm:prSet presAssocID="{B3420DA1-E2D8-4EB7-85D1-C0CFB2C2F3B2}" presName="text_2" presStyleLbl="node1" presStyleIdx="1" presStyleCnt="3">
        <dgm:presLayoutVars>
          <dgm:bulletEnabled val="1"/>
        </dgm:presLayoutVars>
      </dgm:prSet>
      <dgm:spPr/>
    </dgm:pt>
    <dgm:pt modelId="{FB731BD7-902E-4666-9C22-BD346EC30444}" type="pres">
      <dgm:prSet presAssocID="{B3420DA1-E2D8-4EB7-85D1-C0CFB2C2F3B2}" presName="accent_2" presStyleCnt="0"/>
      <dgm:spPr/>
    </dgm:pt>
    <dgm:pt modelId="{2966CDC2-95D9-455C-BC4E-3F8B6929B4DE}" type="pres">
      <dgm:prSet presAssocID="{B3420DA1-E2D8-4EB7-85D1-C0CFB2C2F3B2}" presName="accentRepeatNode" presStyleLbl="solidFgAcc1" presStyleIdx="1" presStyleCnt="3"/>
      <dgm:spPr/>
    </dgm:pt>
    <dgm:pt modelId="{88578C0F-96B4-4402-AF06-EC46E3695235}" type="pres">
      <dgm:prSet presAssocID="{DD1CD02A-5918-400E-B7A2-DA9CC0881FE7}" presName="text_3" presStyleLbl="node1" presStyleIdx="2" presStyleCnt="3">
        <dgm:presLayoutVars>
          <dgm:bulletEnabled val="1"/>
        </dgm:presLayoutVars>
      </dgm:prSet>
      <dgm:spPr/>
    </dgm:pt>
    <dgm:pt modelId="{9505A373-498D-40D7-97C0-AE16C04CB2D6}" type="pres">
      <dgm:prSet presAssocID="{DD1CD02A-5918-400E-B7A2-DA9CC0881FE7}" presName="accent_3" presStyleCnt="0"/>
      <dgm:spPr/>
    </dgm:pt>
    <dgm:pt modelId="{E5323466-E67A-48AD-9716-5B8137CE3D96}" type="pres">
      <dgm:prSet presAssocID="{DD1CD02A-5918-400E-B7A2-DA9CC0881FE7}" presName="accentRepeatNode" presStyleLbl="solidFgAcc1" presStyleIdx="2" presStyleCnt="3"/>
      <dgm:spPr/>
    </dgm:pt>
  </dgm:ptLst>
  <dgm:cxnLst>
    <dgm:cxn modelId="{91ECCA02-4480-4724-AEBC-5F0E3BD9896D}" type="presOf" srcId="{DDD0F7E0-B4AB-4E65-9A4F-DA319E446736}" destId="{C41FFB75-2221-4723-B068-9B8CC0C24C17}" srcOrd="0" destOrd="0" presId="urn:microsoft.com/office/officeart/2008/layout/VerticalCurvedList"/>
    <dgm:cxn modelId="{C042A909-027D-4945-9811-1A28FF1F0227}" type="presOf" srcId="{B3420DA1-E2D8-4EB7-85D1-C0CFB2C2F3B2}" destId="{415D3711-81D2-4771-8EEB-6959BC1815B9}" srcOrd="0" destOrd="0" presId="urn:microsoft.com/office/officeart/2008/layout/VerticalCurvedList"/>
    <dgm:cxn modelId="{170BF714-2AD7-4D18-946D-1E512F21B9B1}" srcId="{DDD0F7E0-B4AB-4E65-9A4F-DA319E446736}" destId="{DD1CD02A-5918-400E-B7A2-DA9CC0881FE7}" srcOrd="2" destOrd="0" parTransId="{0F38DEC7-A798-417A-9722-E82AF03097B9}" sibTransId="{E953D142-0060-4BBD-8F21-EF10AC8E27A7}"/>
    <dgm:cxn modelId="{057C7F15-54CA-469D-BE59-68B9D338D4A1}" srcId="{DDD0F7E0-B4AB-4E65-9A4F-DA319E446736}" destId="{3D584AAD-CEA4-41E5-9D22-33C1D7907D34}" srcOrd="0" destOrd="0" parTransId="{95E8160A-2F93-4116-BCA5-3B6BA4D5B6DC}" sibTransId="{C1B66129-5CC8-4FFA-9FCB-D60F3AD7803F}"/>
    <dgm:cxn modelId="{7210E72E-3F80-4C34-97D8-081A18178590}" srcId="{DDD0F7E0-B4AB-4E65-9A4F-DA319E446736}" destId="{B3420DA1-E2D8-4EB7-85D1-C0CFB2C2F3B2}" srcOrd="1" destOrd="0" parTransId="{DB1955CE-2FF4-4DD2-A5E0-35E5331A4F87}" sibTransId="{79BB0505-AD1A-4F22-AE97-E20C3C34495A}"/>
    <dgm:cxn modelId="{94617B3B-5B81-4D7A-BE98-80D573DDFE0F}" type="presOf" srcId="{3D584AAD-CEA4-41E5-9D22-33C1D7907D34}" destId="{659C8171-1522-41A6-8D5E-220338678981}" srcOrd="0" destOrd="0" presId="urn:microsoft.com/office/officeart/2008/layout/VerticalCurvedList"/>
    <dgm:cxn modelId="{976CE8C2-C843-49CD-A98A-D9CA96C3D56F}" type="presOf" srcId="{DD1CD02A-5918-400E-B7A2-DA9CC0881FE7}" destId="{88578C0F-96B4-4402-AF06-EC46E3695235}" srcOrd="0" destOrd="0" presId="urn:microsoft.com/office/officeart/2008/layout/VerticalCurvedList"/>
    <dgm:cxn modelId="{B99A69D7-3E49-4CC8-9D8D-99F75AB60232}" type="presOf" srcId="{C1B66129-5CC8-4FFA-9FCB-D60F3AD7803F}" destId="{4ED6B050-8BA8-4C7E-BA79-5872303E3F96}" srcOrd="0" destOrd="0" presId="urn:microsoft.com/office/officeart/2008/layout/VerticalCurvedList"/>
    <dgm:cxn modelId="{00C513FC-9353-4D88-A2C2-A94CCCD0C0F8}" type="presParOf" srcId="{C41FFB75-2221-4723-B068-9B8CC0C24C17}" destId="{CE904361-BD44-4C20-835B-1D44C2DA9594}" srcOrd="0" destOrd="0" presId="urn:microsoft.com/office/officeart/2008/layout/VerticalCurvedList"/>
    <dgm:cxn modelId="{5DFB0A0C-C911-48EB-B9B4-ECA6624D5F9D}" type="presParOf" srcId="{CE904361-BD44-4C20-835B-1D44C2DA9594}" destId="{2D32312F-D981-443C-96D5-EFB6A8B34328}" srcOrd="0" destOrd="0" presId="urn:microsoft.com/office/officeart/2008/layout/VerticalCurvedList"/>
    <dgm:cxn modelId="{2AAC80E6-90BE-4EAD-BDF3-16D50E5AE6C2}" type="presParOf" srcId="{2D32312F-D981-443C-96D5-EFB6A8B34328}" destId="{F2DAB0AB-F221-42C8-8DF6-722362C0D221}" srcOrd="0" destOrd="0" presId="urn:microsoft.com/office/officeart/2008/layout/VerticalCurvedList"/>
    <dgm:cxn modelId="{6EB64399-868C-4347-B9F9-800973934AF2}" type="presParOf" srcId="{2D32312F-D981-443C-96D5-EFB6A8B34328}" destId="{4ED6B050-8BA8-4C7E-BA79-5872303E3F96}" srcOrd="1" destOrd="0" presId="urn:microsoft.com/office/officeart/2008/layout/VerticalCurvedList"/>
    <dgm:cxn modelId="{8D5A16DF-8C2F-42C2-82EC-15EAE224AF27}" type="presParOf" srcId="{2D32312F-D981-443C-96D5-EFB6A8B34328}" destId="{D3057BE1-615A-48CE-A36C-29BCF4261E8C}" srcOrd="2" destOrd="0" presId="urn:microsoft.com/office/officeart/2008/layout/VerticalCurvedList"/>
    <dgm:cxn modelId="{2BA3FE91-0070-45A3-8FC5-91ADE65CD593}" type="presParOf" srcId="{2D32312F-D981-443C-96D5-EFB6A8B34328}" destId="{C429E949-AA73-4299-9F60-1E035EDCD910}" srcOrd="3" destOrd="0" presId="urn:microsoft.com/office/officeart/2008/layout/VerticalCurvedList"/>
    <dgm:cxn modelId="{DF043C9A-B050-4187-9518-7D0BC21511FC}" type="presParOf" srcId="{CE904361-BD44-4C20-835B-1D44C2DA9594}" destId="{659C8171-1522-41A6-8D5E-220338678981}" srcOrd="1" destOrd="0" presId="urn:microsoft.com/office/officeart/2008/layout/VerticalCurvedList"/>
    <dgm:cxn modelId="{0F7A41BE-9E46-4E20-A8A8-51B5EB2B607E}" type="presParOf" srcId="{CE904361-BD44-4C20-835B-1D44C2DA9594}" destId="{6B7C60B3-D01C-4F7A-A8D1-4F87F802D90B}" srcOrd="2" destOrd="0" presId="urn:microsoft.com/office/officeart/2008/layout/VerticalCurvedList"/>
    <dgm:cxn modelId="{3F4B20AA-3B5A-4014-A554-0729CC40985A}" type="presParOf" srcId="{6B7C60B3-D01C-4F7A-A8D1-4F87F802D90B}" destId="{BCBB2205-3952-4AC4-95F6-12C15D5FA6C9}" srcOrd="0" destOrd="0" presId="urn:microsoft.com/office/officeart/2008/layout/VerticalCurvedList"/>
    <dgm:cxn modelId="{57E7038E-78CD-4B59-8D75-CB6958036AA8}" type="presParOf" srcId="{CE904361-BD44-4C20-835B-1D44C2DA9594}" destId="{415D3711-81D2-4771-8EEB-6959BC1815B9}" srcOrd="3" destOrd="0" presId="urn:microsoft.com/office/officeart/2008/layout/VerticalCurvedList"/>
    <dgm:cxn modelId="{4D77871E-1F08-4115-9EE7-0B89FE401844}" type="presParOf" srcId="{CE904361-BD44-4C20-835B-1D44C2DA9594}" destId="{FB731BD7-902E-4666-9C22-BD346EC30444}" srcOrd="4" destOrd="0" presId="urn:microsoft.com/office/officeart/2008/layout/VerticalCurvedList"/>
    <dgm:cxn modelId="{D67D9A50-756F-48AE-9803-56C8FD460440}" type="presParOf" srcId="{FB731BD7-902E-4666-9C22-BD346EC30444}" destId="{2966CDC2-95D9-455C-BC4E-3F8B6929B4DE}" srcOrd="0" destOrd="0" presId="urn:microsoft.com/office/officeart/2008/layout/VerticalCurvedList"/>
    <dgm:cxn modelId="{0278A2CC-4EB1-465A-B9C8-650A969782F5}" type="presParOf" srcId="{CE904361-BD44-4C20-835B-1D44C2DA9594}" destId="{88578C0F-96B4-4402-AF06-EC46E3695235}" srcOrd="5" destOrd="0" presId="urn:microsoft.com/office/officeart/2008/layout/VerticalCurvedList"/>
    <dgm:cxn modelId="{3F997E3C-49D7-42BB-B067-A6CD8D4E65AA}" type="presParOf" srcId="{CE904361-BD44-4C20-835B-1D44C2DA9594}" destId="{9505A373-498D-40D7-97C0-AE16C04CB2D6}" srcOrd="6" destOrd="0" presId="urn:microsoft.com/office/officeart/2008/layout/VerticalCurvedList"/>
    <dgm:cxn modelId="{80978FA9-439B-4FB9-AC0B-346BE9C64B59}" type="presParOf" srcId="{9505A373-498D-40D7-97C0-AE16C04CB2D6}" destId="{E5323466-E67A-48AD-9716-5B8137CE3D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7709EE-44D1-42A5-8549-79E99E0590FB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37DD21-BF12-456F-9509-B416120955EC}">
      <dgm:prSet phldrT="[Текст]" custT="1"/>
      <dgm:spPr>
        <a:xfrm rot="10800000">
          <a:off x="177403" y="0"/>
          <a:ext cx="6837753" cy="1257685"/>
        </a:xfr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gm:spPr>
      <dgm:t>
        <a:bodyPr/>
        <a:lstStyle/>
        <a:p>
          <a:pPr algn="l"/>
          <a:r>
            <a:rPr lang="ru-RU" sz="140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40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sz="140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l"/>
          <a:r>
            <a:rPr lang="ru-RU" sz="1400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8,9 млн. </a:t>
          </a:r>
          <a:r>
            <a:rPr lang="ru-RU" sz="1400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400" b="1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algn="l"/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 </a:t>
          </a:r>
          <a:r>
            <a:rPr lang="ru-RU" sz="14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l"/>
          <a:r>
            <a:rPr lang="ru-RU" sz="14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453,0 </a:t>
          </a:r>
          <a:r>
            <a:rPr lang="ru-RU" sz="1400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sz="1400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r>
            <a:rPr lang="ru-RU" sz="1400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103,2 млн. </a:t>
          </a:r>
          <a:r>
            <a:rPr lang="ru-RU" sz="1400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400" b="1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algn="ctr"/>
          <a:endParaRPr lang="ru-RU" sz="1500" dirty="0">
            <a:solidFill>
              <a:srgbClr val="FFFFFF"/>
            </a:solidFill>
            <a:latin typeface="Arial" pitchFamily="34" charset="0"/>
            <a:ea typeface="+mn-ea"/>
            <a:cs typeface="Arial" pitchFamily="34" charset="0"/>
          </a:endParaRPr>
        </a:p>
      </dgm:t>
    </dgm:pt>
    <dgm:pt modelId="{F28B8E50-D9E7-4B8B-ABB6-AC4FCAA2BE01}" type="parTrans" cxnId="{9DDA11A7-2F22-4400-8677-06F775666817}">
      <dgm:prSet/>
      <dgm:spPr/>
      <dgm:t>
        <a:bodyPr/>
        <a:lstStyle/>
        <a:p>
          <a:endParaRPr lang="ru-RU"/>
        </a:p>
      </dgm:t>
    </dgm:pt>
    <dgm:pt modelId="{BB29A66E-57B9-4915-908F-62F35DC534CD}" type="sibTrans" cxnId="{9DDA11A7-2F22-4400-8677-06F775666817}">
      <dgm:prSet/>
      <dgm:spPr/>
      <dgm:t>
        <a:bodyPr/>
        <a:lstStyle/>
        <a:p>
          <a:endParaRPr lang="ru-RU"/>
        </a:p>
      </dgm:t>
    </dgm:pt>
    <dgm:pt modelId="{3624C07F-CE46-4512-A44D-1EF125D936DF}">
      <dgm:prSet phldrT="[Текст]" custT="1"/>
      <dgm:spPr>
        <a:xfrm rot="10800000">
          <a:off x="208408" y="1442187"/>
          <a:ext cx="6800095" cy="1718991"/>
        </a:xfr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gm:spPr>
      <dgm:t>
        <a:bodyPr/>
        <a:lstStyle/>
        <a:p>
          <a:pPr algn="l"/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l"/>
          <a:r>
            <a:rPr lang="ru-RU" sz="14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440,8 млн. </a:t>
          </a:r>
          <a:r>
            <a:rPr lang="ru-RU" sz="1400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Спорт</a:t>
          </a:r>
          <a:r>
            <a:rPr lang="ru-RU" sz="1400" b="0" i="0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– 10,4 </a:t>
          </a:r>
          <a:r>
            <a:rPr lang="ru-RU" sz="14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sz="1400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l"/>
          <a:r>
            <a:rPr lang="ru-RU" sz="14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158,8 млн. </a:t>
          </a:r>
          <a:r>
            <a:rPr lang="ru-RU" sz="1400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, спорт, туризм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кеңістікті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ұйымдастыру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жөніндегі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sz="1400" b="0" i="0" u="sng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sz="1400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-</a:t>
          </a:r>
          <a:r>
            <a:rPr lang="en-US" sz="14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101,7 млн. </a:t>
          </a:r>
          <a:r>
            <a:rPr lang="ru-RU" sz="1400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i="1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</dgm:t>
    </dgm:pt>
    <dgm:pt modelId="{3BFF7C6C-42F3-4AC9-8169-1D79FBD44BE3}" type="parTrans" cxnId="{1E6CD829-C1F9-4945-A832-4AD5A56E4029}">
      <dgm:prSet/>
      <dgm:spPr/>
      <dgm:t>
        <a:bodyPr/>
        <a:lstStyle/>
        <a:p>
          <a:endParaRPr lang="ru-RU"/>
        </a:p>
      </dgm:t>
    </dgm:pt>
    <dgm:pt modelId="{58D16733-59D7-4B64-96CF-F35FC1B2C6E0}" type="sibTrans" cxnId="{1E6CD829-C1F9-4945-A832-4AD5A56E4029}">
      <dgm:prSet/>
      <dgm:spPr/>
      <dgm:t>
        <a:bodyPr/>
        <a:lstStyle/>
        <a:p>
          <a:endParaRPr lang="ru-RU"/>
        </a:p>
      </dgm:t>
    </dgm:pt>
    <dgm:pt modelId="{955E29D0-18CA-45DC-9187-3389F713071A}" type="pres">
      <dgm:prSet presAssocID="{A47709EE-44D1-42A5-8549-79E99E0590FB}" presName="diagram" presStyleCnt="0">
        <dgm:presLayoutVars>
          <dgm:dir/>
          <dgm:resizeHandles val="exact"/>
        </dgm:presLayoutVars>
      </dgm:prSet>
      <dgm:spPr/>
    </dgm:pt>
    <dgm:pt modelId="{9B71845C-83F0-4066-89D7-4E14E167F298}" type="pres">
      <dgm:prSet presAssocID="{E937DD21-BF12-456F-9509-B416120955EC}" presName="node" presStyleLbl="node1" presStyleIdx="0" presStyleCnt="2" custScaleX="53022" custScaleY="54329" custLinFactNeighborX="-19605" custLinFactNeighborY="-1596">
        <dgm:presLayoutVars>
          <dgm:bulletEnabled val="1"/>
        </dgm:presLayoutVars>
      </dgm:prSet>
      <dgm:spPr>
        <a:prstGeom prst="homePlate">
          <a:avLst/>
        </a:prstGeom>
      </dgm:spPr>
    </dgm:pt>
    <dgm:pt modelId="{1716D9D4-7709-4E98-AA33-DDE6699FC357}" type="pres">
      <dgm:prSet presAssocID="{BB29A66E-57B9-4915-908F-62F35DC534CD}" presName="sibTrans" presStyleCnt="0"/>
      <dgm:spPr/>
    </dgm:pt>
    <dgm:pt modelId="{06BC84B1-F632-416C-B374-9217667DFF97}" type="pres">
      <dgm:prSet presAssocID="{3624C07F-CE46-4512-A44D-1EF125D936DF}" presName="node" presStyleLbl="node1" presStyleIdx="1" presStyleCnt="2" custScaleX="53022" custScaleY="54329" custLinFactNeighborX="-10005" custLinFactNeighborY="-6067">
        <dgm:presLayoutVars>
          <dgm:bulletEnabled val="1"/>
        </dgm:presLayoutVars>
      </dgm:prSet>
      <dgm:spPr>
        <a:prstGeom prst="homePlate">
          <a:avLst/>
        </a:prstGeom>
      </dgm:spPr>
    </dgm:pt>
  </dgm:ptLst>
  <dgm:cxnLst>
    <dgm:cxn modelId="{CFEB1D05-46C2-4A4D-9B90-ECBC6B527FBD}" type="presOf" srcId="{3624C07F-CE46-4512-A44D-1EF125D936DF}" destId="{06BC84B1-F632-416C-B374-9217667DFF97}" srcOrd="0" destOrd="0" presId="urn:microsoft.com/office/officeart/2005/8/layout/default#1"/>
    <dgm:cxn modelId="{2C22FD20-8FEC-4ED6-922E-AA7F3645A391}" type="presOf" srcId="{A47709EE-44D1-42A5-8549-79E99E0590FB}" destId="{955E29D0-18CA-45DC-9187-3389F713071A}" srcOrd="0" destOrd="0" presId="urn:microsoft.com/office/officeart/2005/8/layout/default#1"/>
    <dgm:cxn modelId="{1E6CD829-C1F9-4945-A832-4AD5A56E4029}" srcId="{A47709EE-44D1-42A5-8549-79E99E0590FB}" destId="{3624C07F-CE46-4512-A44D-1EF125D936DF}" srcOrd="1" destOrd="0" parTransId="{3BFF7C6C-42F3-4AC9-8169-1D79FBD44BE3}" sibTransId="{58D16733-59D7-4B64-96CF-F35FC1B2C6E0}"/>
    <dgm:cxn modelId="{6BB91BA1-C47C-4DEA-9464-4EF65E0B17E0}" type="presOf" srcId="{E937DD21-BF12-456F-9509-B416120955EC}" destId="{9B71845C-83F0-4066-89D7-4E14E167F298}" srcOrd="0" destOrd="0" presId="urn:microsoft.com/office/officeart/2005/8/layout/default#1"/>
    <dgm:cxn modelId="{9DDA11A7-2F22-4400-8677-06F775666817}" srcId="{A47709EE-44D1-42A5-8549-79E99E0590FB}" destId="{E937DD21-BF12-456F-9509-B416120955EC}" srcOrd="0" destOrd="0" parTransId="{F28B8E50-D9E7-4B8B-ABB6-AC4FCAA2BE01}" sibTransId="{BB29A66E-57B9-4915-908F-62F35DC534CD}"/>
    <dgm:cxn modelId="{0B83F052-E0EC-4791-992A-47611968512C}" type="presParOf" srcId="{955E29D0-18CA-45DC-9187-3389F713071A}" destId="{9B71845C-83F0-4066-89D7-4E14E167F298}" srcOrd="0" destOrd="0" presId="urn:microsoft.com/office/officeart/2005/8/layout/default#1"/>
    <dgm:cxn modelId="{17805978-5449-4E94-B228-12567295B21B}" type="presParOf" srcId="{955E29D0-18CA-45DC-9187-3389F713071A}" destId="{1716D9D4-7709-4E98-AA33-DDE6699FC357}" srcOrd="1" destOrd="0" presId="urn:microsoft.com/office/officeart/2005/8/layout/default#1"/>
    <dgm:cxn modelId="{5357B460-7904-4B90-B781-F2E2366EAEFE}" type="presParOf" srcId="{955E29D0-18CA-45DC-9187-3389F713071A}" destId="{06BC84B1-F632-416C-B374-9217667DFF97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EB4E9E-245B-4EDB-A773-0E4FB3591BB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</dgm:pt>
    <dgm:pt modelId="{0E6C3E72-DCF2-4DEF-BB3D-B4EBFDC80160}" type="pres">
      <dgm:prSet presAssocID="{A6EB4E9E-245B-4EDB-A773-0E4FB3591BB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808B25F1-8B1F-4CBC-986D-F824A7B00447}" type="presOf" srcId="{A6EB4E9E-245B-4EDB-A773-0E4FB3591BBF}" destId="{0E6C3E72-DCF2-4DEF-BB3D-B4EBFDC801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D331E5-A2D0-4176-9521-76C18610EADD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193426-DCA2-4787-A836-F019DE3AE2B9}">
      <dgm:prSet custT="1"/>
      <dgm:spPr>
        <a:solidFill>
          <a:schemeClr val="accent1">
            <a:lumMod val="40000"/>
            <a:lumOff val="60000"/>
            <a:alpha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Тұрғын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үй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шаруашылығы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– 1 400,0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Коммуналдық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шаруашылық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– 2 220,1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Елді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мекендерді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абаттандыру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– 290,9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D35D26-ED01-41C1-A1BF-01F05AE66ABD}" type="parTrans" cxnId="{188A60F5-49A0-451D-BBAB-05508A1C8066}">
      <dgm:prSet/>
      <dgm:spPr/>
      <dgm:t>
        <a:bodyPr/>
        <a:lstStyle/>
        <a:p>
          <a:endParaRPr lang="ru-RU"/>
        </a:p>
      </dgm:t>
    </dgm:pt>
    <dgm:pt modelId="{F3F8F36F-71F8-47D8-9A8E-E8BCA5552F94}" type="sibTrans" cxnId="{188A60F5-49A0-451D-BBAB-05508A1C8066}">
      <dgm:prSet/>
      <dgm:spPr/>
      <dgm:t>
        <a:bodyPr/>
        <a:lstStyle/>
        <a:p>
          <a:endParaRPr lang="ru-RU"/>
        </a:p>
      </dgm:t>
    </dgm:pt>
    <dgm:pt modelId="{DE977114-7476-4EF8-8E39-F91EE5B09698}">
      <dgm:prSet custT="1"/>
      <dgm:spPr>
        <a:solidFill>
          <a:schemeClr val="accent1">
            <a:lumMod val="40000"/>
            <a:lumOff val="60000"/>
            <a:alpha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Инфрақұрылым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көлік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– 615,8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A8E888-BA87-4A87-BC29-3B20A44FD58B}" type="parTrans" cxnId="{ECCED955-0A81-4F1D-B63C-D4C073608ECF}">
      <dgm:prSet/>
      <dgm:spPr/>
      <dgm:t>
        <a:bodyPr/>
        <a:lstStyle/>
        <a:p>
          <a:endParaRPr lang="ru-RU"/>
        </a:p>
      </dgm:t>
    </dgm:pt>
    <dgm:pt modelId="{E69AA85A-F641-4D33-8C1F-0CF3384014DE}" type="sibTrans" cxnId="{ECCED955-0A81-4F1D-B63C-D4C073608ECF}">
      <dgm:prSet/>
      <dgm:spPr/>
      <dgm:t>
        <a:bodyPr/>
        <a:lstStyle/>
        <a:p>
          <a:endParaRPr lang="ru-RU"/>
        </a:p>
      </dgm:t>
    </dgm:pt>
    <dgm:pt modelId="{24B87C24-A6B6-4445-8F69-BD064916C7B3}" type="pres">
      <dgm:prSet presAssocID="{50D331E5-A2D0-4176-9521-76C18610EADD}" presName="Name0" presStyleCnt="0">
        <dgm:presLayoutVars>
          <dgm:dir/>
          <dgm:resizeHandles val="exact"/>
        </dgm:presLayoutVars>
      </dgm:prSet>
      <dgm:spPr/>
    </dgm:pt>
    <dgm:pt modelId="{0104685B-FFAF-45BA-B5F7-6443FEB36C75}" type="pres">
      <dgm:prSet presAssocID="{DE977114-7476-4EF8-8E39-F91EE5B09698}" presName="composite" presStyleCnt="0"/>
      <dgm:spPr/>
    </dgm:pt>
    <dgm:pt modelId="{5114FEBE-7E91-4EF2-A81F-7FDD2B8469E3}" type="pres">
      <dgm:prSet presAssocID="{DE977114-7476-4EF8-8E39-F91EE5B09698}" presName="rect1" presStyleLbl="trAlignAcc1" presStyleIdx="0" presStyleCnt="2" custScaleY="66024">
        <dgm:presLayoutVars>
          <dgm:bulletEnabled val="1"/>
        </dgm:presLayoutVars>
      </dgm:prSet>
      <dgm:spPr/>
    </dgm:pt>
    <dgm:pt modelId="{66A16872-5140-4C31-9212-BF0C0E27D22F}" type="pres">
      <dgm:prSet presAssocID="{DE977114-7476-4EF8-8E39-F91EE5B09698}" presName="rect2" presStyleLbl="fgImgPlace1" presStyleIdx="0" presStyleCnt="2" custScaleX="96419" custScaleY="70215" custLinFactNeighborX="2167" custLinFactNeighborY="754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</dgm:pt>
    <dgm:pt modelId="{3E438B01-0CA9-4B06-B282-AA9A74CB44F6}" type="pres">
      <dgm:prSet presAssocID="{E69AA85A-F641-4D33-8C1F-0CF3384014DE}" presName="sibTrans" presStyleCnt="0"/>
      <dgm:spPr/>
    </dgm:pt>
    <dgm:pt modelId="{2A4C72B5-BC84-4382-9F3F-5D333EDDE5F8}" type="pres">
      <dgm:prSet presAssocID="{C2193426-DCA2-4787-A836-F019DE3AE2B9}" presName="composite" presStyleCnt="0"/>
      <dgm:spPr/>
    </dgm:pt>
    <dgm:pt modelId="{DF344BB6-E1AF-46C9-9F6A-5C32AF5CC6B8}" type="pres">
      <dgm:prSet presAssocID="{C2193426-DCA2-4787-A836-F019DE3AE2B9}" presName="rect1" presStyleLbl="trAlignAcc1" presStyleIdx="1" presStyleCnt="2" custLinFactNeighborX="-1286" custLinFactNeighborY="-3430">
        <dgm:presLayoutVars>
          <dgm:bulletEnabled val="1"/>
        </dgm:presLayoutVars>
      </dgm:prSet>
      <dgm:spPr/>
    </dgm:pt>
    <dgm:pt modelId="{03DE326E-3C1A-47BF-882C-AF1CEACCB925}" type="pres">
      <dgm:prSet presAssocID="{C2193426-DCA2-4787-A836-F019DE3AE2B9}" presName="rect2" presStyleLbl="fgImgPlace1" presStyleIdx="1" presStyleCnt="2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</dgm:pt>
  </dgm:ptLst>
  <dgm:cxnLst>
    <dgm:cxn modelId="{5E5FBE19-C646-4798-84F8-F19154AEA14F}" type="presOf" srcId="{DE977114-7476-4EF8-8E39-F91EE5B09698}" destId="{5114FEBE-7E91-4EF2-A81F-7FDD2B8469E3}" srcOrd="0" destOrd="0" presId="urn:microsoft.com/office/officeart/2008/layout/PictureStrips"/>
    <dgm:cxn modelId="{ECCED955-0A81-4F1D-B63C-D4C073608ECF}" srcId="{50D331E5-A2D0-4176-9521-76C18610EADD}" destId="{DE977114-7476-4EF8-8E39-F91EE5B09698}" srcOrd="0" destOrd="0" parTransId="{B6A8E888-BA87-4A87-BC29-3B20A44FD58B}" sibTransId="{E69AA85A-F641-4D33-8C1F-0CF3384014DE}"/>
    <dgm:cxn modelId="{4FE81584-55C9-4652-A79E-01D1EF4AD0D1}" type="presOf" srcId="{50D331E5-A2D0-4176-9521-76C18610EADD}" destId="{24B87C24-A6B6-4445-8F69-BD064916C7B3}" srcOrd="0" destOrd="0" presId="urn:microsoft.com/office/officeart/2008/layout/PictureStrips"/>
    <dgm:cxn modelId="{9347E9BC-FB47-4367-96CE-EAC7C17A73FF}" type="presOf" srcId="{C2193426-DCA2-4787-A836-F019DE3AE2B9}" destId="{DF344BB6-E1AF-46C9-9F6A-5C32AF5CC6B8}" srcOrd="0" destOrd="0" presId="urn:microsoft.com/office/officeart/2008/layout/PictureStrips"/>
    <dgm:cxn modelId="{188A60F5-49A0-451D-BBAB-05508A1C8066}" srcId="{50D331E5-A2D0-4176-9521-76C18610EADD}" destId="{C2193426-DCA2-4787-A836-F019DE3AE2B9}" srcOrd="1" destOrd="0" parTransId="{7CD35D26-ED01-41C1-A1BF-01F05AE66ABD}" sibTransId="{F3F8F36F-71F8-47D8-9A8E-E8BCA5552F94}"/>
    <dgm:cxn modelId="{62E7E631-F736-4368-8CB5-A5D4BFCC3079}" type="presParOf" srcId="{24B87C24-A6B6-4445-8F69-BD064916C7B3}" destId="{0104685B-FFAF-45BA-B5F7-6443FEB36C75}" srcOrd="0" destOrd="0" presId="urn:microsoft.com/office/officeart/2008/layout/PictureStrips"/>
    <dgm:cxn modelId="{16F9ABCC-5E82-4F55-9B93-6693AA477AAB}" type="presParOf" srcId="{0104685B-FFAF-45BA-B5F7-6443FEB36C75}" destId="{5114FEBE-7E91-4EF2-A81F-7FDD2B8469E3}" srcOrd="0" destOrd="0" presId="urn:microsoft.com/office/officeart/2008/layout/PictureStrips"/>
    <dgm:cxn modelId="{9C2173DE-8177-4D8D-8ED5-3607F15DC71C}" type="presParOf" srcId="{0104685B-FFAF-45BA-B5F7-6443FEB36C75}" destId="{66A16872-5140-4C31-9212-BF0C0E27D22F}" srcOrd="1" destOrd="0" presId="urn:microsoft.com/office/officeart/2008/layout/PictureStrips"/>
    <dgm:cxn modelId="{5897920F-EC57-4F5E-BB51-A4803DBEBA5A}" type="presParOf" srcId="{24B87C24-A6B6-4445-8F69-BD064916C7B3}" destId="{3E438B01-0CA9-4B06-B282-AA9A74CB44F6}" srcOrd="1" destOrd="0" presId="urn:microsoft.com/office/officeart/2008/layout/PictureStrips"/>
    <dgm:cxn modelId="{1CDECA8B-5F16-41CE-8399-03003B7BCD26}" type="presParOf" srcId="{24B87C24-A6B6-4445-8F69-BD064916C7B3}" destId="{2A4C72B5-BC84-4382-9F3F-5D333EDDE5F8}" srcOrd="2" destOrd="0" presId="urn:microsoft.com/office/officeart/2008/layout/PictureStrips"/>
    <dgm:cxn modelId="{B9320B42-2702-4A6C-8E96-9E25AB24CA34}" type="presParOf" srcId="{2A4C72B5-BC84-4382-9F3F-5D333EDDE5F8}" destId="{DF344BB6-E1AF-46C9-9F6A-5C32AF5CC6B8}" srcOrd="0" destOrd="0" presId="urn:microsoft.com/office/officeart/2008/layout/PictureStrips"/>
    <dgm:cxn modelId="{137FB8F4-ADD6-4DF7-AB7A-6EAD1041B748}" type="presParOf" srcId="{2A4C72B5-BC84-4382-9F3F-5D333EDDE5F8}" destId="{03DE326E-3C1A-47BF-882C-AF1CEACCB92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8D4768-74F5-4B97-9723-D69E1F48F05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757EA1-D08A-4D43-A2A8-21ACFE76CB4E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262,3</a:t>
          </a:r>
        </a:p>
      </dgm:t>
    </dgm:pt>
    <dgm:pt modelId="{5BD5FD98-1750-4FD9-B676-F4280FF1CC32}" type="parTrans" cxnId="{6F17D573-94B0-41D9-836A-48D696AD445F}">
      <dgm:prSet/>
      <dgm:spPr/>
      <dgm:t>
        <a:bodyPr/>
        <a:lstStyle/>
        <a:p>
          <a:endParaRPr lang="ru-RU" sz="1800"/>
        </a:p>
      </dgm:t>
    </dgm:pt>
    <dgm:pt modelId="{5D9FC42A-94A6-4149-AB7B-51F65268AD64}" type="sibTrans" cxnId="{6F17D573-94B0-41D9-836A-48D696AD445F}">
      <dgm:prSet/>
      <dgm:spPr/>
      <dgm:t>
        <a:bodyPr/>
        <a:lstStyle/>
        <a:p>
          <a:endParaRPr lang="ru-RU" sz="1800"/>
        </a:p>
      </dgm:t>
    </dgm:pt>
    <dgm:pt modelId="{EC7FFD4E-E816-4B4A-A9F1-99FB9D30C95F}">
      <dgm:prSet phldrT="[Текст]" custT="1"/>
      <dgm:spPr>
        <a:solidFill>
          <a:schemeClr val="accent1">
            <a:lumMod val="40000"/>
            <a:lumOff val="60000"/>
            <a:alpha val="90000"/>
          </a:schemeClr>
        </a:solidFill>
        <a:ln>
          <a:solidFill>
            <a:srgbClr val="92D050">
              <a:alpha val="90000"/>
            </a:srgbClr>
          </a:solidFill>
        </a:ln>
      </dgm:spPr>
      <dgm:t>
        <a:bodyPr/>
        <a:lstStyle/>
        <a:p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Жергілікті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өзін-өзі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басқару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органдарына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субвенция</a:t>
          </a:r>
        </a:p>
      </dgm:t>
    </dgm:pt>
    <dgm:pt modelId="{7B3C0E0E-E564-450C-A0FC-EE14E2C447CC}" type="parTrans" cxnId="{A2DC2E11-EAE7-4109-B17E-D6CADE3D8E4B}">
      <dgm:prSet/>
      <dgm:spPr/>
      <dgm:t>
        <a:bodyPr/>
        <a:lstStyle/>
        <a:p>
          <a:endParaRPr lang="ru-RU" sz="1800"/>
        </a:p>
      </dgm:t>
    </dgm:pt>
    <dgm:pt modelId="{9B77EBD7-E326-4CE0-AFE1-9F5E1E371D0A}" type="sibTrans" cxnId="{A2DC2E11-EAE7-4109-B17E-D6CADE3D8E4B}">
      <dgm:prSet/>
      <dgm:spPr/>
      <dgm:t>
        <a:bodyPr/>
        <a:lstStyle/>
        <a:p>
          <a:endParaRPr lang="ru-RU" sz="1800"/>
        </a:p>
      </dgm:t>
    </dgm:pt>
    <dgm:pt modelId="{5698E619-B03F-4A3F-B1D8-B5681BE709D8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30,1</a:t>
          </a:r>
          <a:endParaRPr lang="ru-RU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89D127-E038-4BFF-ABDF-4D4241514E90}" type="parTrans" cxnId="{0645CE3E-824E-4927-8AED-BA90EF224C08}">
      <dgm:prSet/>
      <dgm:spPr/>
      <dgm:t>
        <a:bodyPr/>
        <a:lstStyle/>
        <a:p>
          <a:endParaRPr lang="ru-RU" sz="1800"/>
        </a:p>
      </dgm:t>
    </dgm:pt>
    <dgm:pt modelId="{D5ACB38B-5C57-4004-875F-B5A8818C4E5C}" type="sibTrans" cxnId="{0645CE3E-824E-4927-8AED-BA90EF224C08}">
      <dgm:prSet/>
      <dgm:spPr/>
      <dgm:t>
        <a:bodyPr/>
        <a:lstStyle/>
        <a:p>
          <a:endParaRPr lang="ru-RU" sz="1800"/>
        </a:p>
      </dgm:t>
    </dgm:pt>
    <dgm:pt modelId="{CE9AD345-720F-427F-A01A-853A37895B52}">
      <dgm:prSet phldrT="[Текст]" custT="1"/>
      <dgm:spPr>
        <a:solidFill>
          <a:schemeClr val="accent1">
            <a:lumMod val="40000"/>
            <a:lumOff val="60000"/>
            <a:alpha val="90000"/>
          </a:schemeClr>
        </a:solidFill>
        <a:ln>
          <a:solidFill>
            <a:srgbClr val="92D050">
              <a:alpha val="90000"/>
            </a:srgbClr>
          </a:solidFill>
        </a:ln>
      </dgm:spPr>
      <dgm:t>
        <a:bodyPr/>
        <a:lstStyle/>
        <a:p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Нысаналы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трансферттерді</a:t>
          </a:r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>
              <a:latin typeface="Arial" panose="020B0604020202020204" pitchFamily="34" charset="0"/>
              <a:cs typeface="Arial" panose="020B0604020202020204" pitchFamily="34" charset="0"/>
            </a:rPr>
            <a:t>қайтару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6D8206-F60E-413C-8E2B-0C743750D0E1}" type="parTrans" cxnId="{472C9A58-E43A-42F4-A95C-511543796070}">
      <dgm:prSet/>
      <dgm:spPr/>
      <dgm:t>
        <a:bodyPr/>
        <a:lstStyle/>
        <a:p>
          <a:endParaRPr lang="ru-RU" sz="1800"/>
        </a:p>
      </dgm:t>
    </dgm:pt>
    <dgm:pt modelId="{DDF842A5-5C24-4D66-A3B2-00EB3345B701}" type="sibTrans" cxnId="{472C9A58-E43A-42F4-A95C-511543796070}">
      <dgm:prSet/>
      <dgm:spPr/>
      <dgm:t>
        <a:bodyPr/>
        <a:lstStyle/>
        <a:p>
          <a:endParaRPr lang="ru-RU" sz="1800"/>
        </a:p>
      </dgm:t>
    </dgm:pt>
    <dgm:pt modelId="{2712D494-6FD0-4587-9864-0884E548174C}" type="pres">
      <dgm:prSet presAssocID="{228D4768-74F5-4B97-9723-D69E1F48F05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0F4DEDE6-A6C7-46FA-80AA-AD53915B8A61}" type="pres">
      <dgm:prSet presAssocID="{F1757EA1-D08A-4D43-A2A8-21ACFE76CB4E}" presName="horFlow" presStyleCnt="0"/>
      <dgm:spPr/>
    </dgm:pt>
    <dgm:pt modelId="{1908F951-1038-49EE-9D95-0AC914DD3549}" type="pres">
      <dgm:prSet presAssocID="{F1757EA1-D08A-4D43-A2A8-21ACFE76CB4E}" presName="bigChev" presStyleLbl="node1" presStyleIdx="0" presStyleCnt="2" custScaleX="225527" custScaleY="199663" custLinFactNeighborX="13108" custLinFactNeighborY="-8147"/>
      <dgm:spPr/>
    </dgm:pt>
    <dgm:pt modelId="{56F65F4E-9E17-4A6F-B2FB-80F3153F5003}" type="pres">
      <dgm:prSet presAssocID="{7B3C0E0E-E564-450C-A0FC-EE14E2C447CC}" presName="parTrans" presStyleCnt="0"/>
      <dgm:spPr/>
    </dgm:pt>
    <dgm:pt modelId="{A5E70748-655A-45C8-B3D7-508097400817}" type="pres">
      <dgm:prSet presAssocID="{EC7FFD4E-E816-4B4A-A9F1-99FB9D30C95F}" presName="node" presStyleLbl="alignAccFollowNode1" presStyleIdx="0" presStyleCnt="2" custScaleX="380062" custScaleY="229009" custLinFactNeighborX="34" custLinFactNeighborY="-8970">
        <dgm:presLayoutVars>
          <dgm:bulletEnabled val="1"/>
        </dgm:presLayoutVars>
      </dgm:prSet>
      <dgm:spPr/>
    </dgm:pt>
    <dgm:pt modelId="{9C78A3A1-7EBC-4163-8EAE-29014BCD36AB}" type="pres">
      <dgm:prSet presAssocID="{F1757EA1-D08A-4D43-A2A8-21ACFE76CB4E}" presName="vSp" presStyleCnt="0"/>
      <dgm:spPr/>
    </dgm:pt>
    <dgm:pt modelId="{020AD149-1CDF-40D5-B97D-A9705C96F899}" type="pres">
      <dgm:prSet presAssocID="{5698E619-B03F-4A3F-B1D8-B5681BE709D8}" presName="horFlow" presStyleCnt="0"/>
      <dgm:spPr/>
    </dgm:pt>
    <dgm:pt modelId="{0D8669C2-625F-4C61-A1F9-CCBE44D25A28}" type="pres">
      <dgm:prSet presAssocID="{5698E619-B03F-4A3F-B1D8-B5681BE709D8}" presName="bigChev" presStyleLbl="node1" presStyleIdx="1" presStyleCnt="2" custScaleX="225527" custScaleY="168939" custLinFactNeighborX="22765" custLinFactNeighborY="20416"/>
      <dgm:spPr/>
    </dgm:pt>
    <dgm:pt modelId="{E75F6839-1966-4CEC-A3E8-B495554DC927}" type="pres">
      <dgm:prSet presAssocID="{186D8206-F60E-413C-8E2B-0C743750D0E1}" presName="parTrans" presStyleCnt="0"/>
      <dgm:spPr/>
    </dgm:pt>
    <dgm:pt modelId="{2D9D4D6B-3A1D-44AD-AF5E-C18DE0E16587}" type="pres">
      <dgm:prSet presAssocID="{CE9AD345-720F-427F-A01A-853A37895B52}" presName="node" presStyleLbl="alignAccFollowNode1" presStyleIdx="1" presStyleCnt="2" custScaleX="380062" custScaleY="193772" custLinFactNeighborX="9691" custLinFactNeighborY="25444">
        <dgm:presLayoutVars>
          <dgm:bulletEnabled val="1"/>
        </dgm:presLayoutVars>
      </dgm:prSet>
      <dgm:spPr/>
    </dgm:pt>
  </dgm:ptLst>
  <dgm:cxnLst>
    <dgm:cxn modelId="{C1EBAF10-F8A4-44F9-BB54-A869A82BD0E7}" type="presOf" srcId="{F1757EA1-D08A-4D43-A2A8-21ACFE76CB4E}" destId="{1908F951-1038-49EE-9D95-0AC914DD3549}" srcOrd="0" destOrd="0" presId="urn:microsoft.com/office/officeart/2005/8/layout/lProcess3"/>
    <dgm:cxn modelId="{A2DC2E11-EAE7-4109-B17E-D6CADE3D8E4B}" srcId="{F1757EA1-D08A-4D43-A2A8-21ACFE76CB4E}" destId="{EC7FFD4E-E816-4B4A-A9F1-99FB9D30C95F}" srcOrd="0" destOrd="0" parTransId="{7B3C0E0E-E564-450C-A0FC-EE14E2C447CC}" sibTransId="{9B77EBD7-E326-4CE0-AFE1-9F5E1E371D0A}"/>
    <dgm:cxn modelId="{0645CE3E-824E-4927-8AED-BA90EF224C08}" srcId="{228D4768-74F5-4B97-9723-D69E1F48F053}" destId="{5698E619-B03F-4A3F-B1D8-B5681BE709D8}" srcOrd="1" destOrd="0" parTransId="{6D89D127-E038-4BFF-ABDF-4D4241514E90}" sibTransId="{D5ACB38B-5C57-4004-875F-B5A8818C4E5C}"/>
    <dgm:cxn modelId="{6F17D573-94B0-41D9-836A-48D696AD445F}" srcId="{228D4768-74F5-4B97-9723-D69E1F48F053}" destId="{F1757EA1-D08A-4D43-A2A8-21ACFE76CB4E}" srcOrd="0" destOrd="0" parTransId="{5BD5FD98-1750-4FD9-B676-F4280FF1CC32}" sibTransId="{5D9FC42A-94A6-4149-AB7B-51F65268AD64}"/>
    <dgm:cxn modelId="{472C9A58-E43A-42F4-A95C-511543796070}" srcId="{5698E619-B03F-4A3F-B1D8-B5681BE709D8}" destId="{CE9AD345-720F-427F-A01A-853A37895B52}" srcOrd="0" destOrd="0" parTransId="{186D8206-F60E-413C-8E2B-0C743750D0E1}" sibTransId="{DDF842A5-5C24-4D66-A3B2-00EB3345B701}"/>
    <dgm:cxn modelId="{DD403B5A-F1E9-4C36-8F1A-9E3DA7EFDB58}" type="presOf" srcId="{CE9AD345-720F-427F-A01A-853A37895B52}" destId="{2D9D4D6B-3A1D-44AD-AF5E-C18DE0E16587}" srcOrd="0" destOrd="0" presId="urn:microsoft.com/office/officeart/2005/8/layout/lProcess3"/>
    <dgm:cxn modelId="{59A18482-7B49-4BCC-A9A1-B79FD1800EE2}" type="presOf" srcId="{EC7FFD4E-E816-4B4A-A9F1-99FB9D30C95F}" destId="{A5E70748-655A-45C8-B3D7-508097400817}" srcOrd="0" destOrd="0" presId="urn:microsoft.com/office/officeart/2005/8/layout/lProcess3"/>
    <dgm:cxn modelId="{C17F7C85-22DE-4D54-8B58-E837B6731671}" type="presOf" srcId="{5698E619-B03F-4A3F-B1D8-B5681BE709D8}" destId="{0D8669C2-625F-4C61-A1F9-CCBE44D25A28}" srcOrd="0" destOrd="0" presId="urn:microsoft.com/office/officeart/2005/8/layout/lProcess3"/>
    <dgm:cxn modelId="{0B9752DB-B40F-45B2-B488-01460929DC1B}" type="presOf" srcId="{228D4768-74F5-4B97-9723-D69E1F48F053}" destId="{2712D494-6FD0-4587-9864-0884E548174C}" srcOrd="0" destOrd="0" presId="urn:microsoft.com/office/officeart/2005/8/layout/lProcess3"/>
    <dgm:cxn modelId="{0FFA0819-6C45-46B9-835A-5A44C521AA83}" type="presParOf" srcId="{2712D494-6FD0-4587-9864-0884E548174C}" destId="{0F4DEDE6-A6C7-46FA-80AA-AD53915B8A61}" srcOrd="0" destOrd="0" presId="urn:microsoft.com/office/officeart/2005/8/layout/lProcess3"/>
    <dgm:cxn modelId="{322891B1-D1D3-42C5-8613-CEF5A4032D62}" type="presParOf" srcId="{0F4DEDE6-A6C7-46FA-80AA-AD53915B8A61}" destId="{1908F951-1038-49EE-9D95-0AC914DD3549}" srcOrd="0" destOrd="0" presId="urn:microsoft.com/office/officeart/2005/8/layout/lProcess3"/>
    <dgm:cxn modelId="{64B0EA1F-9519-4F7D-B54F-35D26EA44C23}" type="presParOf" srcId="{0F4DEDE6-A6C7-46FA-80AA-AD53915B8A61}" destId="{56F65F4E-9E17-4A6F-B2FB-80F3153F5003}" srcOrd="1" destOrd="0" presId="urn:microsoft.com/office/officeart/2005/8/layout/lProcess3"/>
    <dgm:cxn modelId="{94992B0A-8A28-4FBB-B319-82B81867BF61}" type="presParOf" srcId="{0F4DEDE6-A6C7-46FA-80AA-AD53915B8A61}" destId="{A5E70748-655A-45C8-B3D7-508097400817}" srcOrd="2" destOrd="0" presId="urn:microsoft.com/office/officeart/2005/8/layout/lProcess3"/>
    <dgm:cxn modelId="{568EE42A-DC66-4651-8ACA-8190458DF007}" type="presParOf" srcId="{2712D494-6FD0-4587-9864-0884E548174C}" destId="{9C78A3A1-7EBC-4163-8EAE-29014BCD36AB}" srcOrd="1" destOrd="0" presId="urn:microsoft.com/office/officeart/2005/8/layout/lProcess3"/>
    <dgm:cxn modelId="{23F8911C-FDF3-4965-9EF6-E0DA7586A9E3}" type="presParOf" srcId="{2712D494-6FD0-4587-9864-0884E548174C}" destId="{020AD149-1CDF-40D5-B97D-A9705C96F899}" srcOrd="2" destOrd="0" presId="urn:microsoft.com/office/officeart/2005/8/layout/lProcess3"/>
    <dgm:cxn modelId="{00625785-B86B-4301-986A-B8BD4C56913C}" type="presParOf" srcId="{020AD149-1CDF-40D5-B97D-A9705C96F899}" destId="{0D8669C2-625F-4C61-A1F9-CCBE44D25A28}" srcOrd="0" destOrd="0" presId="urn:microsoft.com/office/officeart/2005/8/layout/lProcess3"/>
    <dgm:cxn modelId="{2231B8AB-43C0-43A0-A05C-5233080813C5}" type="presParOf" srcId="{020AD149-1CDF-40D5-B97D-A9705C96F899}" destId="{E75F6839-1966-4CEC-A3E8-B495554DC927}" srcOrd="1" destOrd="0" presId="urn:microsoft.com/office/officeart/2005/8/layout/lProcess3"/>
    <dgm:cxn modelId="{061BBB5F-8592-4667-93AB-A2FF26436218}" type="presParOf" srcId="{020AD149-1CDF-40D5-B97D-A9705C96F899}" destId="{2D9D4D6B-3A1D-44AD-AF5E-C18DE0E1658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C4822-F794-48C5-A7F6-93815296F874}">
      <dsp:nvSpPr>
        <dsp:cNvPr id="0" name=""/>
        <dsp:cNvSpPr/>
      </dsp:nvSpPr>
      <dsp:spPr>
        <a:xfrm>
          <a:off x="1228778" y="0"/>
          <a:ext cx="5190128" cy="324383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E91AED-58D0-43FA-B081-35C99488CC2C}">
      <dsp:nvSpPr>
        <dsp:cNvPr id="0" name=""/>
        <dsp:cNvSpPr/>
      </dsp:nvSpPr>
      <dsp:spPr>
        <a:xfrm>
          <a:off x="1638044" y="2521839"/>
          <a:ext cx="119372" cy="119372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54454-B856-4034-8CE6-6B8DDCF7DE49}">
      <dsp:nvSpPr>
        <dsp:cNvPr id="0" name=""/>
        <dsp:cNvSpPr/>
      </dsp:nvSpPr>
      <dsp:spPr>
        <a:xfrm>
          <a:off x="2072226" y="2471798"/>
          <a:ext cx="3037260" cy="772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53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 err="1">
              <a:latin typeface="Arial" pitchFamily="34" charset="0"/>
              <a:cs typeface="Arial" pitchFamily="34" charset="0"/>
            </a:rPr>
            <a:t>Ішкі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салықтар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және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міндетті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төлемдер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– 115,6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2072226" y="2471798"/>
        <a:ext cx="3037260" cy="772031"/>
      </dsp:txXfrm>
    </dsp:sp>
    <dsp:sp modelId="{D67ADC1E-4320-479A-B19A-A23DB9EBE9DD}">
      <dsp:nvSpPr>
        <dsp:cNvPr id="0" name=""/>
        <dsp:cNvSpPr/>
      </dsp:nvSpPr>
      <dsp:spPr>
        <a:xfrm>
          <a:off x="2325991" y="1803900"/>
          <a:ext cx="207605" cy="207605"/>
        </a:xfrm>
        <a:prstGeom prst="ellipse">
          <a:avLst/>
        </a:prstGeom>
        <a:solidFill>
          <a:schemeClr val="accent3">
            <a:shade val="80000"/>
            <a:hueOff val="107504"/>
            <a:satOff val="-5846"/>
            <a:lumOff val="971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8C362-F969-4FEC-BB21-18EA07FC37DD}">
      <dsp:nvSpPr>
        <dsp:cNvPr id="0" name=""/>
        <dsp:cNvSpPr/>
      </dsp:nvSpPr>
      <dsp:spPr>
        <a:xfrm>
          <a:off x="2289719" y="1873671"/>
          <a:ext cx="4129187" cy="377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006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     </a:t>
          </a:r>
          <a:r>
            <a:rPr lang="ru-RU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Мүлік</a:t>
          </a:r>
          <a:r>
            <a:rPr lang="ru-RU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салығы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– 775,7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kern="1200" dirty="0">
            <a:latin typeface="Arial" pitchFamily="34" charset="0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>
        <a:off x="2289719" y="1873671"/>
        <a:ext cx="4129187" cy="377560"/>
      </dsp:txXfrm>
    </dsp:sp>
    <dsp:sp modelId="{C82390EE-FFBD-48E7-81A1-DD96CE045F29}">
      <dsp:nvSpPr>
        <dsp:cNvPr id="0" name=""/>
        <dsp:cNvSpPr/>
      </dsp:nvSpPr>
      <dsp:spPr>
        <a:xfrm>
          <a:off x="3412088" y="1174755"/>
          <a:ext cx="275076" cy="275076"/>
        </a:xfrm>
        <a:prstGeom prst="ellipse">
          <a:avLst/>
        </a:prstGeom>
        <a:solidFill>
          <a:schemeClr val="accent3">
            <a:shade val="80000"/>
            <a:hueOff val="215008"/>
            <a:satOff val="-11692"/>
            <a:lumOff val="194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18F2C-4F41-46B2-90DE-0AB24B50E5CD}">
      <dsp:nvSpPr>
        <dsp:cNvPr id="0" name=""/>
        <dsp:cNvSpPr/>
      </dsp:nvSpPr>
      <dsp:spPr>
        <a:xfrm>
          <a:off x="624986" y="759531"/>
          <a:ext cx="2654778" cy="6745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757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latin typeface="Arial" pitchFamily="34" charset="0"/>
              <a:cs typeface="Arial" pitchFamily="34" charset="0"/>
            </a:rPr>
            <a:t>Жалақы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салығы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1 471,4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              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                </a:t>
          </a:r>
        </a:p>
      </dsp:txBody>
      <dsp:txXfrm>
        <a:off x="624986" y="759531"/>
        <a:ext cx="2654778" cy="674557"/>
      </dsp:txXfrm>
    </dsp:sp>
    <dsp:sp modelId="{4AAA7062-9C48-4A8D-8F39-0247F7DE8AC8}">
      <dsp:nvSpPr>
        <dsp:cNvPr id="0" name=""/>
        <dsp:cNvSpPr/>
      </dsp:nvSpPr>
      <dsp:spPr>
        <a:xfrm>
          <a:off x="4557622" y="757124"/>
          <a:ext cx="368499" cy="368499"/>
        </a:xfrm>
        <a:prstGeom prst="ellipse">
          <a:avLst/>
        </a:prstGeom>
        <a:solidFill>
          <a:schemeClr val="accent3">
            <a:shade val="80000"/>
            <a:hueOff val="322512"/>
            <a:satOff val="-17538"/>
            <a:lumOff val="2913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A5351B-BFE7-496D-BF28-61096CD562F0}">
      <dsp:nvSpPr>
        <dsp:cNvPr id="0" name=""/>
        <dsp:cNvSpPr/>
      </dsp:nvSpPr>
      <dsp:spPr>
        <a:xfrm>
          <a:off x="3132769" y="146818"/>
          <a:ext cx="2390024" cy="599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26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 err="1">
              <a:latin typeface="Arial" pitchFamily="34" charset="0"/>
              <a:cs typeface="Arial" pitchFamily="34" charset="0"/>
            </a:rPr>
            <a:t>Корпоративтік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салық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145,5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2769" y="146818"/>
        <a:ext cx="2390024" cy="5993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A6654-7A13-42B3-9F56-4F71C1C4CE60}">
      <dsp:nvSpPr>
        <dsp:cNvPr id="0" name=""/>
        <dsp:cNvSpPr/>
      </dsp:nvSpPr>
      <dsp:spPr>
        <a:xfrm>
          <a:off x="1078643" y="59919"/>
          <a:ext cx="3533224" cy="845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latin typeface="Arial" pitchFamily="34" charset="0"/>
              <a:cs typeface="Arial" pitchFamily="34" charset="0"/>
            </a:rPr>
            <a:t>қала</a:t>
          </a:r>
          <a:endParaRPr lang="ru-RU" sz="1800" b="1" kern="1200" dirty="0">
            <a:latin typeface="Arial" pitchFamily="34" charset="0"/>
            <a:cs typeface="Arial" pitchFamily="34" charset="0"/>
          </a:endParaRPr>
        </a:p>
      </dsp:txBody>
      <dsp:txXfrm>
        <a:off x="1103401" y="84677"/>
        <a:ext cx="3483708" cy="795787"/>
      </dsp:txXfrm>
    </dsp:sp>
    <dsp:sp modelId="{182D904F-00A5-4344-AD9E-AE4B2890B6CE}">
      <dsp:nvSpPr>
        <dsp:cNvPr id="0" name=""/>
        <dsp:cNvSpPr/>
      </dsp:nvSpPr>
      <dsp:spPr>
        <a:xfrm>
          <a:off x="1431966" y="905222"/>
          <a:ext cx="218063" cy="814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4711"/>
              </a:lnTo>
              <a:lnTo>
                <a:pt x="218063" y="81471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D1C02-3A7C-4387-BA42-A1DF8670F436}">
      <dsp:nvSpPr>
        <dsp:cNvPr id="0" name=""/>
        <dsp:cNvSpPr/>
      </dsp:nvSpPr>
      <dsp:spPr>
        <a:xfrm>
          <a:off x="1650030" y="1245598"/>
          <a:ext cx="2854006" cy="94867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11 - ББӘ</a:t>
          </a:r>
        </a:p>
      </dsp:txBody>
      <dsp:txXfrm>
        <a:off x="1677816" y="1273384"/>
        <a:ext cx="2798434" cy="893099"/>
      </dsp:txXfrm>
    </dsp:sp>
    <dsp:sp modelId="{E4AC4417-C5A4-4D50-A280-9B30ED2E7066}">
      <dsp:nvSpPr>
        <dsp:cNvPr id="0" name=""/>
        <dsp:cNvSpPr/>
      </dsp:nvSpPr>
      <dsp:spPr>
        <a:xfrm>
          <a:off x="1431966" y="905222"/>
          <a:ext cx="209844" cy="2238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8504"/>
              </a:lnTo>
              <a:lnTo>
                <a:pt x="209844" y="22385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26629B-08EA-4279-94EB-EEAC12775937}">
      <dsp:nvSpPr>
        <dsp:cNvPr id="0" name=""/>
        <dsp:cNvSpPr/>
      </dsp:nvSpPr>
      <dsp:spPr>
        <a:xfrm>
          <a:off x="1641810" y="2522766"/>
          <a:ext cx="2854006" cy="124192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ИГЕРІЛДІ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6 970,0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млн. </a:t>
          </a:r>
          <a:r>
            <a:rPr lang="ru-RU" sz="1600" b="1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sz="16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678185" y="2559141"/>
        <a:ext cx="2781256" cy="1169171"/>
      </dsp:txXfrm>
    </dsp:sp>
    <dsp:sp modelId="{AB7002C1-A081-4F64-84F4-B6A011014D8B}">
      <dsp:nvSpPr>
        <dsp:cNvPr id="0" name=""/>
        <dsp:cNvSpPr/>
      </dsp:nvSpPr>
      <dsp:spPr>
        <a:xfrm>
          <a:off x="1431966" y="905222"/>
          <a:ext cx="251998" cy="3676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6085"/>
              </a:lnTo>
              <a:lnTo>
                <a:pt x="251998" y="367608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BC0CC-475E-400A-9208-07F97D5E180A}">
      <dsp:nvSpPr>
        <dsp:cNvPr id="0" name=""/>
        <dsp:cNvSpPr/>
      </dsp:nvSpPr>
      <dsp:spPr>
        <a:xfrm>
          <a:off x="1683964" y="4251652"/>
          <a:ext cx="2854006" cy="65931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Arial" pitchFamily="34" charset="0"/>
              <a:cs typeface="Arial" pitchFamily="34" charset="0"/>
            </a:rPr>
            <a:t>100%</a:t>
          </a:r>
        </a:p>
      </dsp:txBody>
      <dsp:txXfrm>
        <a:off x="1703275" y="4270963"/>
        <a:ext cx="2815384" cy="6206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6B050-8BA8-4C7E-BA79-5872303E3F96}">
      <dsp:nvSpPr>
        <dsp:cNvPr id="0" name=""/>
        <dsp:cNvSpPr/>
      </dsp:nvSpPr>
      <dsp:spPr>
        <a:xfrm>
          <a:off x="-4706401" y="-721444"/>
          <a:ext cx="5605941" cy="5605941"/>
        </a:xfrm>
        <a:prstGeom prst="blockArc">
          <a:avLst>
            <a:gd name="adj1" fmla="val 18900000"/>
            <a:gd name="adj2" fmla="val 2700000"/>
            <a:gd name="adj3" fmla="val 385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C8171-1522-41A6-8D5E-220338678981}">
      <dsp:nvSpPr>
        <dsp:cNvPr id="0" name=""/>
        <dsp:cNvSpPr/>
      </dsp:nvSpPr>
      <dsp:spPr>
        <a:xfrm>
          <a:off x="578530" y="416305"/>
          <a:ext cx="5277247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Қорғаныс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39,9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8530" y="416305"/>
        <a:ext cx="5277247" cy="832610"/>
      </dsp:txXfrm>
    </dsp:sp>
    <dsp:sp modelId="{BCBB2205-3952-4AC4-95F6-12C15D5FA6C9}">
      <dsp:nvSpPr>
        <dsp:cNvPr id="0" name=""/>
        <dsp:cNvSpPr/>
      </dsp:nvSpPr>
      <dsp:spPr>
        <a:xfrm>
          <a:off x="58149" y="312228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D3711-81D2-4771-8EEB-6959BC1815B9}">
      <dsp:nvSpPr>
        <dsp:cNvPr id="0" name=""/>
        <dsp:cNvSpPr/>
      </dsp:nvSpPr>
      <dsp:spPr>
        <a:xfrm>
          <a:off x="881184" y="1665220"/>
          <a:ext cx="4974593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Жалпы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сипаттағы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мемлекеттік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қызметтер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550,4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81184" y="1665220"/>
        <a:ext cx="4974593" cy="832610"/>
      </dsp:txXfrm>
    </dsp:sp>
    <dsp:sp modelId="{2966CDC2-95D9-455C-BC4E-3F8B6929B4DE}">
      <dsp:nvSpPr>
        <dsp:cNvPr id="0" name=""/>
        <dsp:cNvSpPr/>
      </dsp:nvSpPr>
      <dsp:spPr>
        <a:xfrm>
          <a:off x="360803" y="1561144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78C0F-96B4-4402-AF06-EC46E3695235}">
      <dsp:nvSpPr>
        <dsp:cNvPr id="0" name=""/>
        <dsp:cNvSpPr/>
      </dsp:nvSpPr>
      <dsp:spPr>
        <a:xfrm>
          <a:off x="578530" y="2914136"/>
          <a:ext cx="5277247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Қоғамдық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тәртіп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қауіпсіздік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8,0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8530" y="2914136"/>
        <a:ext cx="5277247" cy="832610"/>
      </dsp:txXfrm>
    </dsp:sp>
    <dsp:sp modelId="{E5323466-E67A-48AD-9716-5B8137CE3D96}">
      <dsp:nvSpPr>
        <dsp:cNvPr id="0" name=""/>
        <dsp:cNvSpPr/>
      </dsp:nvSpPr>
      <dsp:spPr>
        <a:xfrm>
          <a:off x="58149" y="2810060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1845C-83F0-4066-89D7-4E14E167F298}">
      <dsp:nvSpPr>
        <dsp:cNvPr id="0" name=""/>
        <dsp:cNvSpPr/>
      </dsp:nvSpPr>
      <dsp:spPr>
        <a:xfrm>
          <a:off x="274585" y="97923"/>
          <a:ext cx="3748478" cy="2304527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40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sz="140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8,9 млн. </a:t>
          </a:r>
          <a:r>
            <a:rPr lang="ru-RU" sz="14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400" b="1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 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453,0 </a:t>
          </a:r>
          <a:r>
            <a:rPr lang="ru-RU" sz="14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sz="14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r>
            <a:rPr lang="ru-RU" sz="14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103,2 млн. </a:t>
          </a:r>
          <a:r>
            <a:rPr lang="ru-RU" sz="14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400" b="1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>
            <a:solidFill>
              <a:srgbClr val="FFFFFF"/>
            </a:solidFill>
            <a:latin typeface="Arial" pitchFamily="34" charset="0"/>
            <a:ea typeface="+mn-ea"/>
            <a:cs typeface="Arial" pitchFamily="34" charset="0"/>
          </a:endParaRPr>
        </a:p>
      </dsp:txBody>
      <dsp:txXfrm>
        <a:off x="274585" y="97923"/>
        <a:ext cx="3172346" cy="2304527"/>
      </dsp:txXfrm>
    </dsp:sp>
    <dsp:sp modelId="{06BC84B1-F632-416C-B374-9217667DFF97}">
      <dsp:nvSpPr>
        <dsp:cNvPr id="0" name=""/>
        <dsp:cNvSpPr/>
      </dsp:nvSpPr>
      <dsp:spPr>
        <a:xfrm>
          <a:off x="953273" y="2919767"/>
          <a:ext cx="3748478" cy="2304527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440,8 млн. </a:t>
          </a:r>
          <a:r>
            <a:rPr lang="ru-RU" sz="14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Спорт</a:t>
          </a:r>
          <a:r>
            <a:rPr lang="ru-RU" sz="1400" b="0" i="0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– 10,4 </a:t>
          </a:r>
          <a:r>
            <a:rPr lang="ru-RU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sz="14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158,8 млн. </a:t>
          </a:r>
          <a:r>
            <a:rPr lang="ru-RU" sz="14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, спорт, туризм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кеңістікті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ұйымдастыру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жөніндегі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sz="1400" b="0" i="0" u="sng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-</a:t>
          </a:r>
          <a:r>
            <a:rPr lang="en-US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101,7 млн. </a:t>
          </a:r>
          <a:r>
            <a:rPr lang="ru-RU" sz="14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i="1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</dsp:txBody>
      <dsp:txXfrm>
        <a:off x="953273" y="2919767"/>
        <a:ext cx="3172346" cy="23045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4FEBE-7E91-4EF2-A81F-7FDD2B8469E3}">
      <dsp:nvSpPr>
        <dsp:cNvPr id="0" name=""/>
        <dsp:cNvSpPr/>
      </dsp:nvSpPr>
      <dsp:spPr>
        <a:xfrm>
          <a:off x="223016" y="687228"/>
          <a:ext cx="5616369" cy="1158797"/>
        </a:xfrm>
        <a:prstGeom prst="rect">
          <a:avLst/>
        </a:prstGeom>
        <a:solidFill>
          <a:schemeClr val="accent1">
            <a:lumMod val="40000"/>
            <a:lumOff val="60000"/>
            <a:alpha val="40000"/>
          </a:schemeClr>
        </a:solidFill>
        <a:ln w="9525" cap="flat" cmpd="sng" algn="ctr">
          <a:solidFill>
            <a:srgbClr val="92D05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798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Инфрақұрылым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көлік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– 615,8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3016" y="687228"/>
        <a:ext cx="5616369" cy="1158797"/>
      </dsp:txXfrm>
    </dsp:sp>
    <dsp:sp modelId="{66A16872-5140-4C31-9212-BF0C0E27D22F}">
      <dsp:nvSpPr>
        <dsp:cNvPr id="0" name=""/>
        <dsp:cNvSpPr/>
      </dsp:nvSpPr>
      <dsp:spPr>
        <a:xfrm>
          <a:off x="37622" y="423897"/>
          <a:ext cx="1184585" cy="129397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344BB6-E1AF-46C9-9F6A-5C32AF5CC6B8}">
      <dsp:nvSpPr>
        <dsp:cNvPr id="0" name=""/>
        <dsp:cNvSpPr/>
      </dsp:nvSpPr>
      <dsp:spPr>
        <a:xfrm>
          <a:off x="161788" y="2513193"/>
          <a:ext cx="5616369" cy="1755115"/>
        </a:xfrm>
        <a:prstGeom prst="rect">
          <a:avLst/>
        </a:prstGeom>
        <a:solidFill>
          <a:schemeClr val="accent1">
            <a:lumMod val="40000"/>
            <a:lumOff val="60000"/>
            <a:alpha val="40000"/>
          </a:schemeClr>
        </a:solidFill>
        <a:ln w="9525" cap="flat" cmpd="sng" algn="ctr">
          <a:solidFill>
            <a:srgbClr val="92D05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798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Тұрғын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үй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шаруашылығы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– 1 400,0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Коммуналдық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шаруашылық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– 2 220,1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Елді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мекендерді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абаттандыру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– 290,9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1788" y="2513193"/>
        <a:ext cx="5616369" cy="1755115"/>
      </dsp:txXfrm>
    </dsp:sp>
    <dsp:sp modelId="{03DE326E-3C1A-47BF-882C-AF1CEACCB925}">
      <dsp:nvSpPr>
        <dsp:cNvPr id="0" name=""/>
        <dsp:cNvSpPr/>
      </dsp:nvSpPr>
      <dsp:spPr>
        <a:xfrm>
          <a:off x="0" y="2319877"/>
          <a:ext cx="1228580" cy="184287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8F951-1038-49EE-9D95-0AC914DD3549}">
      <dsp:nvSpPr>
        <dsp:cNvPr id="0" name=""/>
        <dsp:cNvSpPr/>
      </dsp:nvSpPr>
      <dsp:spPr>
        <a:xfrm>
          <a:off x="21102" y="1304776"/>
          <a:ext cx="2412264" cy="854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262,3</a:t>
          </a:r>
        </a:p>
      </dsp:txBody>
      <dsp:txXfrm>
        <a:off x="448226" y="1304776"/>
        <a:ext cx="1558016" cy="854248"/>
      </dsp:txXfrm>
    </dsp:sp>
    <dsp:sp modelId="{A5E70748-655A-45C8-B3D7-508097400817}">
      <dsp:nvSpPr>
        <dsp:cNvPr id="0" name=""/>
        <dsp:cNvSpPr/>
      </dsp:nvSpPr>
      <dsp:spPr>
        <a:xfrm>
          <a:off x="2276137" y="1328284"/>
          <a:ext cx="3374107" cy="813236"/>
        </a:xfrm>
        <a:prstGeom prst="chevron">
          <a:avLst/>
        </a:prstGeom>
        <a:solidFill>
          <a:schemeClr val="accent1">
            <a:lumMod val="40000"/>
            <a:lumOff val="60000"/>
            <a:alpha val="90000"/>
          </a:schemeClr>
        </a:solidFill>
        <a:ln w="15875" cap="flat" cmpd="sng" algn="ctr">
          <a:solidFill>
            <a:srgbClr val="92D05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Жергілікті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өзін-өзі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басқару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органдарына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субвенция</a:t>
          </a:r>
        </a:p>
      </dsp:txBody>
      <dsp:txXfrm>
        <a:off x="2682755" y="1328284"/>
        <a:ext cx="2560871" cy="813236"/>
      </dsp:txXfrm>
    </dsp:sp>
    <dsp:sp modelId="{0D8669C2-625F-4C61-A1F9-CCBE44D25A28}">
      <dsp:nvSpPr>
        <dsp:cNvPr id="0" name=""/>
        <dsp:cNvSpPr/>
      </dsp:nvSpPr>
      <dsp:spPr>
        <a:xfrm>
          <a:off x="34530" y="2341128"/>
          <a:ext cx="2412264" cy="7227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30,1</a:t>
          </a:r>
          <a:endParaRPr lang="ru-RU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5928" y="2341128"/>
        <a:ext cx="1689468" cy="722796"/>
      </dsp:txXfrm>
    </dsp:sp>
    <dsp:sp modelId="{2D9D4D6B-3A1D-44AD-AF5E-C18DE0E16587}">
      <dsp:nvSpPr>
        <dsp:cNvPr id="0" name=""/>
        <dsp:cNvSpPr/>
      </dsp:nvSpPr>
      <dsp:spPr>
        <a:xfrm>
          <a:off x="2278966" y="2361479"/>
          <a:ext cx="3374107" cy="688106"/>
        </a:xfrm>
        <a:prstGeom prst="chevron">
          <a:avLst/>
        </a:prstGeom>
        <a:solidFill>
          <a:schemeClr val="accent1">
            <a:lumMod val="40000"/>
            <a:lumOff val="60000"/>
            <a:alpha val="90000"/>
          </a:schemeClr>
        </a:solidFill>
        <a:ln w="15875" cap="flat" cmpd="sng" algn="ctr">
          <a:solidFill>
            <a:srgbClr val="92D05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Нысаналы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трансферттерді</a:t>
          </a: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қайтару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3019" y="2361479"/>
        <a:ext cx="2686001" cy="688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0.27795</cdr:x>
      <cdr:y>0.36021</cdr:y>
    </cdr:from>
    <cdr:to>
      <cdr:x>0.48506</cdr:x>
      <cdr:y>0.51585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163113" y="843078"/>
          <a:ext cx="866682" cy="364285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0.65392</cdr:x>
      <cdr:y>0</cdr:y>
    </cdr:from>
    <cdr:to>
      <cdr:x>0.86103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43853" y="0"/>
          <a:ext cx="869037" cy="350849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0.51408</cdr:x>
      <cdr:y>0.44186</cdr:y>
    </cdr:from>
    <cdr:to>
      <cdr:x>0.66148</cdr:x>
      <cdr:y>0.63165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05585BBC-C504-44C2-86C4-29B3E94E4165}"/>
            </a:ext>
          </a:extLst>
        </cdr:cNvPr>
        <cdr:cNvCxnSpPr/>
      </cdr:nvCxnSpPr>
      <cdr:spPr>
        <a:xfrm xmlns:a="http://schemas.openxmlformats.org/drawingml/2006/main" flipV="1">
          <a:off x="2151237" y="1034187"/>
          <a:ext cx="616820" cy="444215"/>
        </a:xfrm>
        <a:prstGeom xmlns:a="http://schemas.openxmlformats.org/drawingml/2006/main" prst="straightConnector1">
          <a:avLst/>
        </a:prstGeom>
        <a:ln xmlns:a="http://schemas.openxmlformats.org/drawingml/2006/main" w="381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0.06535</cdr:x>
      <cdr:y>0.04744</cdr:y>
    </cdr:from>
    <cdr:to>
      <cdr:x>0.3119</cdr:x>
      <cdr:y>0.16691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387904" y="134436"/>
          <a:ext cx="146339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0.01148</cdr:y>
    </cdr:from>
    <cdr:to>
      <cdr:x>0.31312</cdr:x>
      <cdr:y>0.1351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0" y="28591"/>
          <a:ext cx="173213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>
              <a:latin typeface="Arial" pitchFamily="34" charset="0"/>
              <a:cs typeface="Arial" pitchFamily="34" charset="0"/>
            </a:rPr>
            <a:t>49,0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0.09326</cdr:x>
      <cdr:y>0.1424</cdr:y>
    </cdr:from>
    <cdr:to>
      <cdr:x>0.11573</cdr:x>
      <cdr:y>0.31712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id="{C2155237-7212-4976-B975-EC600909CF0D}"/>
            </a:ext>
          </a:extLst>
        </cdr:cNvPr>
        <cdr:cNvCxnSpPr/>
      </cdr:nvCxnSpPr>
      <cdr:spPr>
        <a:xfrm xmlns:a="http://schemas.openxmlformats.org/drawingml/2006/main" flipH="1" flipV="1">
          <a:off x="515892" y="354532"/>
          <a:ext cx="124287" cy="435006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0.3067</cdr:x>
      <cdr:y>0.51681</cdr:y>
    </cdr:from>
    <cdr:to>
      <cdr:x>0.35485</cdr:x>
      <cdr:y>0.80963</cdr:y>
    </cdr:to>
    <cdr:cxnSp macro="">
      <cdr:nvCxnSpPr>
        <cdr:cNvPr id="10" name="Прямая со стрелкой 9">
          <a:extLst xmlns:a="http://schemas.openxmlformats.org/drawingml/2006/main">
            <a:ext uri="{FF2B5EF4-FFF2-40B4-BE49-F238E27FC236}">
              <a16:creationId xmlns:a16="http://schemas.microsoft.com/office/drawing/2014/main" id="{5C057B94-397D-43FE-8293-A473BCCE7B1D}"/>
            </a:ext>
          </a:extLst>
        </cdr:cNvPr>
        <cdr:cNvCxnSpPr/>
      </cdr:nvCxnSpPr>
      <cdr:spPr>
        <a:xfrm xmlns:a="http://schemas.openxmlformats.org/drawingml/2006/main" flipH="1">
          <a:off x="1696622" y="1286687"/>
          <a:ext cx="266330" cy="729038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0.0372</cdr:x>
      <cdr:y>0.08679</cdr:y>
    </cdr:to>
    <cdr:sp macro="" textlink="">
      <cdr:nvSpPr>
        <cdr:cNvPr id="2" name="Прямоугольник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174684" cy="2411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86466" tIns="43233" rIns="86466" bIns="43233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9pPr>
        </a:lstStyle>
        <a:p xmlns:a="http://schemas.openxmlformats.org/drawingml/2006/main">
          <a:pPr marL="0" marR="0" lvl="0" indent="0" algn="ctr" defTabSz="91440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ru-RU" altLang="ru-RU" sz="1000" b="1" i="0" u="none" strike="noStrike" kern="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charset="0"/>
            <a:cs typeface="Arial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0.10365</cdr:x>
      <cdr:y>0</cdr:y>
    </cdr:from>
    <cdr:to>
      <cdr:x>0.41712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433727" y="-920383"/>
          <a:ext cx="1311762" cy="364281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0.51266</cdr:x>
      <cdr:y>0</cdr:y>
    </cdr:from>
    <cdr:to>
      <cdr:x>0.83935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145293" y="-920383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0.52907</cdr:x>
      <cdr:y>0.0243</cdr:y>
    </cdr:from>
    <cdr:to>
      <cdr:x>0.85658</cdr:x>
      <cdr:y>0.13644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481861" y="58865"/>
          <a:ext cx="1536335" cy="271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u="sng" dirty="0">
              <a:latin typeface="Arial" pitchFamily="34" charset="0"/>
              <a:cs typeface="Arial" pitchFamily="34" charset="0"/>
            </a:rPr>
            <a:t>598,3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млн.теңге</a:t>
          </a:r>
          <a:endParaRPr lang="ru-RU" sz="1100" b="1" u="sng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0.24158</cdr:x>
      <cdr:y>0.01547</cdr:y>
    </cdr:from>
    <cdr:to>
      <cdr:x>0.58925</cdr:x>
      <cdr:y>0.17111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010915" y="36211"/>
          <a:ext cx="1454893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0.65591</cdr:x>
      <cdr:y>0.00743</cdr:y>
    </cdr:from>
    <cdr:to>
      <cdr:x>0.9826</cdr:x>
      <cdr:y>0.15915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44753" y="17393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0.19273</cdr:x>
      <cdr:y>0.003</cdr:y>
    </cdr:from>
    <cdr:to>
      <cdr:x>0.59582</cdr:x>
      <cdr:y>0.15864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806528" y="7021"/>
          <a:ext cx="1686791" cy="364281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0.6261</cdr:x>
      <cdr:y>0.01836</cdr:y>
    </cdr:from>
    <cdr:to>
      <cdr:x>0.99576</cdr:x>
      <cdr:y>0.17008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619997" y="42983"/>
          <a:ext cx="1546898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0.62398</cdr:x>
      <cdr:y>0.01273</cdr:y>
    </cdr:from>
    <cdr:to>
      <cdr:x>1</cdr:x>
      <cdr:y>0.12487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11138" y="29792"/>
          <a:ext cx="1573512" cy="262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u="sng" dirty="0">
              <a:latin typeface="Arial" pitchFamily="34" charset="0"/>
              <a:cs typeface="Arial" pitchFamily="34" charset="0"/>
            </a:rPr>
            <a:t>4 526,8 млн.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100" b="1" u="sng" dirty="0">
              <a:latin typeface="Arial" pitchFamily="34" charset="0"/>
              <a:cs typeface="Arial" pitchFamily="34" charset="0"/>
            </a:rPr>
            <a:t> 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0.20907</cdr:x>
      <cdr:y>0</cdr:y>
    </cdr:from>
    <cdr:to>
      <cdr:x>0.52254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874895" y="-1009747"/>
          <a:ext cx="1311762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0.63806</cdr:x>
      <cdr:y>0</cdr:y>
    </cdr:from>
    <cdr:to>
      <cdr:x>0.96475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670075" y="-983413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0.63806</cdr:x>
      <cdr:y>0.01523</cdr:y>
    </cdr:from>
    <cdr:to>
      <cdr:x>0.98303</cdr:x>
      <cdr:y>0.12737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70058" y="35646"/>
          <a:ext cx="1443585" cy="2624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 u="sng" dirty="0">
              <a:latin typeface="Arial" pitchFamily="34" charset="0"/>
              <a:cs typeface="Arial" pitchFamily="34" charset="0"/>
            </a:rPr>
            <a:t>292,4</a:t>
          </a:r>
          <a:r>
            <a:rPr lang="ru-RU" sz="1100" b="1" u="sng" dirty="0">
              <a:latin typeface="Arial" pitchFamily="34" charset="0"/>
              <a:cs typeface="Arial" pitchFamily="34" charset="0"/>
            </a:rPr>
            <a:t> млн.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теңге</a:t>
          </a:r>
          <a:endParaRPr lang="ru-RU" sz="1100" b="1" u="sng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0.38957</cdr:x>
      <cdr:y>0</cdr:y>
    </cdr:from>
    <cdr:to>
      <cdr:x>0.55165</cdr:x>
      <cdr:y>0.11303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767499" y="-2664319"/>
          <a:ext cx="735369" cy="27994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0.62753</cdr:x>
      <cdr:y>0.44033</cdr:y>
    </cdr:from>
    <cdr:to>
      <cdr:x>0.77928</cdr:x>
      <cdr:y>0.55032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847172" y="1090575"/>
          <a:ext cx="688502" cy="272413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5659" cy="498135"/>
          </a:xfrm>
          <a:prstGeom prst="rect">
            <a:avLst/>
          </a:prstGeom>
        </p:spPr>
        <p:txBody>
          <a:bodyPr vert="horz" lIns="93098" tIns="46548" rIns="93098" bIns="4654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4"/>
            <a:ext cx="2945659" cy="498135"/>
          </a:xfrm>
          <a:prstGeom prst="rect">
            <a:avLst/>
          </a:prstGeom>
        </p:spPr>
        <p:txBody>
          <a:bodyPr vert="horz" lIns="93098" tIns="46548" rIns="93098" bIns="46548" rtlCol="0"/>
          <a:lstStyle>
            <a:lvl1pPr algn="r">
              <a:defRPr sz="1200"/>
            </a:lvl1pPr>
          </a:lstStyle>
          <a:p>
            <a:fld id="{E7B51C9F-4050-42E5-80B5-7A6D199A4A3E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98" tIns="46548" rIns="93098" bIns="4654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64"/>
            <a:ext cx="5438140" cy="3909238"/>
          </a:xfrm>
          <a:prstGeom prst="rect">
            <a:avLst/>
          </a:prstGeom>
        </p:spPr>
        <p:txBody>
          <a:bodyPr vert="horz" lIns="93098" tIns="46548" rIns="93098" bIns="4654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8134"/>
          </a:xfrm>
          <a:prstGeom prst="rect">
            <a:avLst/>
          </a:prstGeom>
        </p:spPr>
        <p:txBody>
          <a:bodyPr vert="horz" lIns="93098" tIns="46548" rIns="93098" bIns="4654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8134"/>
          </a:xfrm>
          <a:prstGeom prst="rect">
            <a:avLst/>
          </a:prstGeom>
        </p:spPr>
        <p:txBody>
          <a:bodyPr vert="horz" lIns="93098" tIns="46548" rIns="93098" bIns="46548" rtlCol="0" anchor="b"/>
          <a:lstStyle>
            <a:lvl1pPr algn="r">
              <a:defRPr sz="1200"/>
            </a:lvl1pPr>
          </a:lstStyle>
          <a:p>
            <a:fld id="{5755005C-32BA-4938-AC68-1F0688C37E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920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713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45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936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059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64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70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548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5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693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700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75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978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21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25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175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533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653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320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588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867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508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28.08.2026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66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chart" Target="../charts/chart12.xml"/><Relationship Id="rId7" Type="http://schemas.openxmlformats.org/officeDocument/2006/relationships/diagramColors" Target="../diagrams/colors3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chart" Target="../charts/char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chart" Target="../charts/char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.xml"/><Relationship Id="rId13" Type="http://schemas.microsoft.com/office/2007/relationships/diagramDrawing" Target="../diagrams/drawing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diagramColors" Target="../diagrams/colors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QuickStyle" Target="../diagrams/quickStyle6.xml"/><Relationship Id="rId5" Type="http://schemas.openxmlformats.org/officeDocument/2006/relationships/diagramQuickStyle" Target="../diagrams/quickStyle5.xml"/><Relationship Id="rId10" Type="http://schemas.openxmlformats.org/officeDocument/2006/relationships/diagramLayout" Target="../diagrams/layout6.xml"/><Relationship Id="rId4" Type="http://schemas.openxmlformats.org/officeDocument/2006/relationships/diagramLayout" Target="../diagrams/layout5.xml"/><Relationship Id="rId9" Type="http://schemas.openxmlformats.org/officeDocument/2006/relationships/diagramData" Target="../diagrams/data6.xml"/><Relationship Id="rId14" Type="http://schemas.openxmlformats.org/officeDocument/2006/relationships/chart" Target="../charts/chart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chart" Target="../charts/chart19.xml"/><Relationship Id="rId7" Type="http://schemas.openxmlformats.org/officeDocument/2006/relationships/diagramQuickStyle" Target="../diagrams/quickStyle7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chart" Target="../charts/chart20.xml"/><Relationship Id="rId9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70" y="6150778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17379"/>
            <a:ext cx="12192000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Шахтинск қаласының </a:t>
            </a:r>
          </a:p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жылғы 7 айдағы </a:t>
            </a:r>
          </a:p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«АЗАМАТТЫҚ БЮДЖЕТ»</a:t>
            </a:r>
          </a:p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 атқарылуы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04" y="-1382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6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Левая фигурная скобка 16"/>
          <p:cNvSpPr/>
          <p:nvPr/>
        </p:nvSpPr>
        <p:spPr>
          <a:xfrm>
            <a:off x="5050463" y="1218004"/>
            <a:ext cx="1265991" cy="1836737"/>
          </a:xfrm>
          <a:prstGeom prst="leftBrace">
            <a:avLst>
              <a:gd name="adj1" fmla="val 8333"/>
              <a:gd name="adj2" fmla="val 4951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714737" y="1744828"/>
            <a:ext cx="2522629" cy="42078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КІРІСТЕР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30988" y="1087438"/>
            <a:ext cx="3139545" cy="33813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   </a:t>
            </a:r>
            <a:r>
              <a:rPr lang="ru-RU" dirty="0">
                <a:latin typeface="Arial" pitchFamily="34" charset="0"/>
                <a:cs typeface="Arial" pitchFamily="34" charset="0"/>
              </a:rPr>
              <a:t>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2 508,2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647919" y="1373189"/>
            <a:ext cx="3641300" cy="485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емес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      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105,6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677489" y="1749870"/>
            <a:ext cx="3709182" cy="6270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ts val="1600"/>
              </a:lnSpc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капиталды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ts val="1600"/>
              </a:lnSpc>
              <a:defRPr/>
            </a:pPr>
            <a:r>
              <a:rPr lang="ru-RU" sz="1100" dirty="0" err="1">
                <a:latin typeface="Arial" pitchFamily="34" charset="0"/>
                <a:cs typeface="Arial" pitchFamily="34" charset="0"/>
              </a:rPr>
              <a:t>сатудан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түсетін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123,4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714597" y="2349500"/>
            <a:ext cx="3055937" cy="387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 err="1">
                <a:latin typeface="Arial" pitchFamily="34" charset="0"/>
                <a:cs typeface="Arial" pitchFamily="34" charset="0"/>
              </a:rPr>
              <a:t>Трансферттер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    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1 595,0                                    </a:t>
            </a:r>
          </a:p>
        </p:txBody>
      </p:sp>
      <p:grpSp>
        <p:nvGrpSpPr>
          <p:cNvPr id="2" name="Группа 13"/>
          <p:cNvGrpSpPr/>
          <p:nvPr/>
        </p:nvGrpSpPr>
        <p:grpSpPr>
          <a:xfrm>
            <a:off x="1178128" y="1218004"/>
            <a:ext cx="1878270" cy="1895214"/>
            <a:chOff x="3520963" y="1502128"/>
            <a:chExt cx="1877661" cy="1877661"/>
          </a:xfrm>
          <a:solidFill>
            <a:srgbClr val="92D050"/>
          </a:solidFill>
        </p:grpSpPr>
        <p:sp>
          <p:nvSpPr>
            <p:cNvPr id="16" name=" 3"/>
            <p:cNvSpPr/>
            <p:nvPr/>
          </p:nvSpPr>
          <p:spPr>
            <a:xfrm>
              <a:off x="3520963" y="1502128"/>
              <a:ext cx="1877661" cy="1877661"/>
            </a:xfrm>
            <a:prstGeom prst="flowChartOnlineStorage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 4"/>
            <p:cNvSpPr/>
            <p:nvPr/>
          </p:nvSpPr>
          <p:spPr>
            <a:xfrm>
              <a:off x="3993669" y="1977693"/>
              <a:ext cx="932249" cy="926531"/>
            </a:xfrm>
            <a:prstGeom prst="flowChartOnlineStorage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dirty="0"/>
            </a:p>
          </p:txBody>
        </p:sp>
      </p:grpSp>
      <p:sp>
        <p:nvSpPr>
          <p:cNvPr id="32" name=" 4"/>
          <p:cNvSpPr/>
          <p:nvPr/>
        </p:nvSpPr>
        <p:spPr bwMode="auto">
          <a:xfrm>
            <a:off x="10731172" y="1047072"/>
            <a:ext cx="944361" cy="8596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46990" tIns="46990" rIns="46990" bIns="46990" spcCol="1270" anchor="ctr"/>
          <a:lstStyle/>
          <a:p>
            <a:pPr algn="ctr" defTabSz="16446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3700" dirty="0"/>
              <a:t>5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519913" y="1735582"/>
            <a:ext cx="1063625" cy="64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6 863,0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9368943" y="767937"/>
            <a:ext cx="1050736" cy="33813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</a:t>
            </a:r>
            <a:r>
              <a:rPr lang="ru-RU" sz="14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түсімдерінің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6 863,0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3290281"/>
              </p:ext>
            </p:extLst>
          </p:nvPr>
        </p:nvGraphicFramePr>
        <p:xfrm>
          <a:off x="1137905" y="3585257"/>
          <a:ext cx="4849452" cy="244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714597" y="2666554"/>
            <a:ext cx="3289712" cy="387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Субвенция          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2 530,8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5190299"/>
              </p:ext>
            </p:extLst>
          </p:nvPr>
        </p:nvGraphicFramePr>
        <p:xfrm>
          <a:off x="6967901" y="3222594"/>
          <a:ext cx="4196017" cy="2312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Прямоугольник 2"/>
          <p:cNvSpPr>
            <a:spLocks noChangeArrowheads="1"/>
          </p:cNvSpPr>
          <p:nvPr/>
        </p:nvSpPr>
        <p:spPr bwMode="auto">
          <a:xfrm>
            <a:off x="8260213" y="4162516"/>
            <a:ext cx="597814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6 717,0</a:t>
            </a:r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847381" y="3242493"/>
            <a:ext cx="597814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6 863,0</a:t>
            </a:r>
          </a:p>
        </p:txBody>
      </p:sp>
      <p:sp>
        <p:nvSpPr>
          <p:cNvPr id="29" name="Прямоугольник 2"/>
          <p:cNvSpPr>
            <a:spLocks noChangeArrowheads="1"/>
          </p:cNvSpPr>
          <p:nvPr/>
        </p:nvSpPr>
        <p:spPr bwMode="auto">
          <a:xfrm rot="19374641">
            <a:off x="8835921" y="4283115"/>
            <a:ext cx="937463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+ на 2,8 %</a:t>
            </a:r>
          </a:p>
        </p:txBody>
      </p:sp>
      <p:sp>
        <p:nvSpPr>
          <p:cNvPr id="30" name="Прямоугольник 2"/>
          <p:cNvSpPr>
            <a:spLocks noChangeArrowheads="1"/>
          </p:cNvSpPr>
          <p:nvPr/>
        </p:nvSpPr>
        <p:spPr bwMode="auto">
          <a:xfrm>
            <a:off x="8416715" y="5541809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/>
              <a:t>Жоспар</a:t>
            </a:r>
            <a:endParaRPr lang="ru-RU" altLang="ru-RU" sz="1000" b="1" dirty="0"/>
          </a:p>
        </p:txBody>
      </p:sp>
      <p:sp>
        <p:nvSpPr>
          <p:cNvPr id="31" name="Прямоугольник 2"/>
          <p:cNvSpPr>
            <a:spLocks noChangeArrowheads="1"/>
          </p:cNvSpPr>
          <p:nvPr/>
        </p:nvSpPr>
        <p:spPr bwMode="auto">
          <a:xfrm>
            <a:off x="9859389" y="5535074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113182" y="2754907"/>
            <a:ext cx="10507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400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96515" y="3857260"/>
            <a:ext cx="4643638" cy="626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734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динамика  </a:t>
            </a:r>
          </a:p>
          <a:p>
            <a:pPr algn="ctr">
              <a:defRPr sz="1734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млн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96078" y="2082878"/>
            <a:ext cx="3781522" cy="39180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2026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қаңтар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шілдеде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2 508,2 млн.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жоспарына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99,7% 2 516,9 млн.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түсті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Бюджетке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түсетін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түсімдер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салықтар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түсімдердің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қалыптасты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263525"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көзінен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салықтан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салынатын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табыстардан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алынатын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салығы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-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өткен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кезеңнің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берешегін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өтеу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мерзім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төлеу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есебінен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тұлғалардан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құралдарына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салынатын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-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тұлғалардан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алынатын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мүлік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салығы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төлеу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есебінен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593293" y="1435823"/>
            <a:ext cx="3368184" cy="719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01.08.2026 ж. НАҚТЫ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2 508,2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7024916"/>
              </p:ext>
            </p:extLst>
          </p:nvPr>
        </p:nvGraphicFramePr>
        <p:xfrm>
          <a:off x="222018" y="651159"/>
          <a:ext cx="6418907" cy="3243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түсімдері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2 508,2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9591935"/>
              </p:ext>
            </p:extLst>
          </p:nvPr>
        </p:nvGraphicFramePr>
        <p:xfrm>
          <a:off x="914400" y="4546147"/>
          <a:ext cx="5181599" cy="2129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4036833"/>
              </p:ext>
            </p:extLst>
          </p:nvPr>
        </p:nvGraphicFramePr>
        <p:xfrm>
          <a:off x="296520" y="750917"/>
          <a:ext cx="4485873" cy="2833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21423" y="3421432"/>
            <a:ext cx="424059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 динамика </a:t>
            </a:r>
          </a:p>
          <a:p>
            <a:pPr algn="ctr">
              <a:defRPr/>
            </a:pPr>
            <a:endParaRPr lang="ru-RU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1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97020" y="2081813"/>
            <a:ext cx="4885037" cy="34179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•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жылдың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тамызына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105,6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деңгейінде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жоспар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14,4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болған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кезде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733,3%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деңгейінде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қалыптасты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• 91,2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асыра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негізінен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ауданның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меншігіндегі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үй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қорының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үйлерін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жалға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беруден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түсетін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кірісті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ұлғайту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қалыптасты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56401" y="1192742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01.08.2026 ж. НАҚТЫ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105,6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105,6 млн.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965747"/>
              </p:ext>
            </p:extLst>
          </p:nvPr>
        </p:nvGraphicFramePr>
        <p:xfrm>
          <a:off x="855663" y="4365147"/>
          <a:ext cx="4962207" cy="1741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941624"/>
              </p:ext>
            </p:extLst>
          </p:nvPr>
        </p:nvGraphicFramePr>
        <p:xfrm>
          <a:off x="731521" y="853310"/>
          <a:ext cx="3783836" cy="248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86A6ACD-C9F5-47A6-9859-F485C332081A}"/>
              </a:ext>
            </a:extLst>
          </p:cNvPr>
          <p:cNvSpPr/>
          <p:nvPr/>
        </p:nvSpPr>
        <p:spPr>
          <a:xfrm>
            <a:off x="4782394" y="1056850"/>
            <a:ext cx="1238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133068"/>
              </p:ext>
            </p:extLst>
          </p:nvPr>
        </p:nvGraphicFramePr>
        <p:xfrm>
          <a:off x="332031" y="748271"/>
          <a:ext cx="5935604" cy="2833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11157" y="3650750"/>
            <a:ext cx="424059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 динамика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17780" y="2405070"/>
            <a:ext cx="3534892" cy="29624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•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Жоспар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59,8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123,4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теңгені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немесе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206,4%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құрады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• 63,6 млн.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сомасында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асыра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негізінен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жерді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материалдық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емес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активтерді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сатудан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түсетін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төлемдердің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ұлғаюы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қалыптасты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90153" y="1377729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01.08.2026 ж. НАҚТЫ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123,4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капиталды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сатудан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түсетін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123,4 млн.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021065"/>
              </p:ext>
            </p:extLst>
          </p:nvPr>
        </p:nvGraphicFramePr>
        <p:xfrm>
          <a:off x="739589" y="4296871"/>
          <a:ext cx="4719918" cy="2077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09025843"/>
              </p:ext>
            </p:extLst>
          </p:nvPr>
        </p:nvGraphicFramePr>
        <p:xfrm>
          <a:off x="940046" y="994874"/>
          <a:ext cx="5531775" cy="2489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086005" y="3010599"/>
            <a:ext cx="146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74,4 млн.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61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00" y="0"/>
            <a:ext cx="12189600" cy="96658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Шахтинск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аймағы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игеру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6 970,0 млн.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07203263"/>
              </p:ext>
            </p:extLst>
          </p:nvPr>
        </p:nvGraphicFramePr>
        <p:xfrm>
          <a:off x="5638802" y="1049866"/>
          <a:ext cx="5130799" cy="5037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11757" y="1250171"/>
            <a:ext cx="1176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52572" y="3617612"/>
            <a:ext cx="4819011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динамика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15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156058"/>
              </p:ext>
            </p:extLst>
          </p:nvPr>
        </p:nvGraphicFramePr>
        <p:xfrm>
          <a:off x="1055091" y="4058357"/>
          <a:ext cx="4802502" cy="205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FCE89EE-71AB-4398-8F9D-BD1C8798B827}"/>
              </a:ext>
            </a:extLst>
          </p:cNvPr>
          <p:cNvSpPr txBox="1"/>
          <p:nvPr/>
        </p:nvSpPr>
        <p:spPr>
          <a:xfrm>
            <a:off x="5277836" y="3869940"/>
            <a:ext cx="1159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itchFamily="34" charset="0"/>
                <a:cs typeface="Arial" pitchFamily="34" charset="0"/>
              </a:rPr>
              <a:t>млн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2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3344486-007D-47A0-A8C6-35EB7E7CB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15595"/>
              </p:ext>
            </p:extLst>
          </p:nvPr>
        </p:nvGraphicFramePr>
        <p:xfrm>
          <a:off x="941034" y="1497105"/>
          <a:ext cx="4697768" cy="1440074"/>
        </p:xfrm>
        <a:graphic>
          <a:graphicData uri="http://schemas.openxmlformats.org/drawingml/2006/table">
            <a:tbl>
              <a:tblPr/>
              <a:tblGrid>
                <a:gridCol w="3387414">
                  <a:extLst>
                    <a:ext uri="{9D8B030D-6E8A-4147-A177-3AD203B41FA5}">
                      <a16:colId xmlns:a16="http://schemas.microsoft.com/office/drawing/2014/main" val="1126604522"/>
                    </a:ext>
                  </a:extLst>
                </a:gridCol>
                <a:gridCol w="1310354">
                  <a:extLst>
                    <a:ext uri="{9D8B030D-6E8A-4147-A177-3AD203B41FA5}">
                      <a16:colId xmlns:a16="http://schemas.microsoft.com/office/drawing/2014/main" val="1360288405"/>
                    </a:ext>
                  </a:extLst>
                </a:gridCol>
              </a:tblGrid>
              <a:tr h="16433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Орындамаудың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негізгі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себептері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Сомасы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229918"/>
                  </a:ext>
                </a:extLst>
              </a:tr>
              <a:tr h="16433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Барлығы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игерілмеген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оның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ішінде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;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256936"/>
                  </a:ext>
                </a:extLst>
              </a:tr>
              <a:tr h="16433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Орындалған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жоқ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оның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ішінде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себептер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бойынша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0,628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603671"/>
                  </a:ext>
                </a:extLst>
              </a:tr>
              <a:tr h="1643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дөңгелектеу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есебінен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қалдықтар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24" marR="8824" marT="882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0,628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632973"/>
                  </a:ext>
                </a:extLst>
              </a:tr>
              <a:tr h="16433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Игерілмеген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оның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ішінде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себептер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бойынша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0,625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795349"/>
                  </a:ext>
                </a:extLst>
              </a:tr>
              <a:tr h="473124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"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Қарағанды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облысының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Шахтинск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қаласында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көппәтерлі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тұрғын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үй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кешенінің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құрылысы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Молодежная, 57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жер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учаскесі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сыртқы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инженерлік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желілер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)"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жобасы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бойынша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шарттың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талаптары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бойынша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5 %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ұстап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қалу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;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0,625</a:t>
                      </a:r>
                    </a:p>
                  </a:txBody>
                  <a:tcPr marL="8824" marR="8824" marT="88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702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397062" y="3752091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динамика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6234"/>
            <a:ext cx="12145632" cy="8384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Қорғаныс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қауіпсіздік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сипаттағы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598,3</a:t>
            </a:r>
            <a:r>
              <a:rPr lang="en-US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557084028"/>
              </p:ext>
            </p:extLst>
          </p:nvPr>
        </p:nvGraphicFramePr>
        <p:xfrm>
          <a:off x="7670802" y="687886"/>
          <a:ext cx="344593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10642214" y="405698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7170" y="652229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0348341"/>
              </p:ext>
            </p:extLst>
          </p:nvPr>
        </p:nvGraphicFramePr>
        <p:xfrm>
          <a:off x="6857999" y="1034682"/>
          <a:ext cx="4690957" cy="2422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7608964" y="1093547"/>
            <a:ext cx="1370515" cy="2624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598,4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"/>
          <p:cNvSpPr>
            <a:spLocks noChangeArrowheads="1"/>
          </p:cNvSpPr>
          <p:nvPr/>
        </p:nvSpPr>
        <p:spPr bwMode="auto">
          <a:xfrm>
            <a:off x="8398498" y="3204584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/>
              <a:t>Жоспар</a:t>
            </a:r>
            <a:endParaRPr lang="ru-RU" altLang="ru-RU" sz="1000" b="1" dirty="0"/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10072986" y="3180777"/>
            <a:ext cx="573768" cy="39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12712824"/>
              </p:ext>
            </p:extLst>
          </p:nvPr>
        </p:nvGraphicFramePr>
        <p:xfrm>
          <a:off x="748942" y="1479140"/>
          <a:ext cx="5912529" cy="416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5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9197794"/>
              </p:ext>
            </p:extLst>
          </p:nvPr>
        </p:nvGraphicFramePr>
        <p:xfrm>
          <a:off x="7235190" y="4144463"/>
          <a:ext cx="3965824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58066" y="24384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сала – 1 276,8 млн.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871050" y="3699529"/>
            <a:ext cx="3683000" cy="1108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динамика    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</a:t>
            </a:r>
            <a:r>
              <a:rPr lang="ru-RU" sz="1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696490787"/>
              </p:ext>
            </p:extLst>
          </p:nvPr>
        </p:nvGraphicFramePr>
        <p:xfrm>
          <a:off x="746878" y="888891"/>
          <a:ext cx="7069667" cy="5647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6407326"/>
              </p:ext>
            </p:extLst>
          </p:nvPr>
        </p:nvGraphicFramePr>
        <p:xfrm>
          <a:off x="6663691" y="4170576"/>
          <a:ext cx="4719114" cy="2725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3225822"/>
              </p:ext>
            </p:extLst>
          </p:nvPr>
        </p:nvGraphicFramePr>
        <p:xfrm>
          <a:off x="6515100" y="972644"/>
          <a:ext cx="4704335" cy="2526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851319" y="986825"/>
            <a:ext cx="1529769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1 277,3 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9768059" y="986825"/>
            <a:ext cx="1428744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1 276,8 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2"/>
          <p:cNvSpPr>
            <a:spLocks noChangeArrowheads="1"/>
          </p:cNvSpPr>
          <p:nvPr/>
        </p:nvSpPr>
        <p:spPr bwMode="auto">
          <a:xfrm>
            <a:off x="8149520" y="3258217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/>
              <a:t>Жоспар</a:t>
            </a:r>
            <a:endParaRPr lang="ru-RU" altLang="ru-RU" sz="1000" b="1" dirty="0"/>
          </a:p>
        </p:txBody>
      </p:sp>
      <p:sp>
        <p:nvSpPr>
          <p:cNvPr id="16" name="Прямоугольник 2"/>
          <p:cNvSpPr>
            <a:spLocks noChangeArrowheads="1"/>
          </p:cNvSpPr>
          <p:nvPr/>
        </p:nvSpPr>
        <p:spPr bwMode="auto">
          <a:xfrm>
            <a:off x="9608554" y="3258217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сектор – 4 526,8 млн. </a:t>
            </a:r>
            <a:r>
              <a:rPr lang="ru-RU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055417" y="3328095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динамика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0399777" y="3463561"/>
            <a:ext cx="1114890" cy="4460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</a:t>
            </a:r>
            <a:r>
              <a:rPr lang="ru-RU" b="1" u="sng" dirty="0">
                <a:latin typeface="Arial" pitchFamily="34" charset="0"/>
                <a:cs typeface="Arial" pitchFamily="34" charset="0"/>
              </a:rPr>
              <a:t>н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1047500580"/>
              </p:ext>
            </p:extLst>
          </p:nvPr>
        </p:nvGraphicFramePr>
        <p:xfrm>
          <a:off x="968154" y="718618"/>
          <a:ext cx="6000817" cy="5412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</a:p>
        </p:txBody>
      </p:sp>
      <p:graphicFrame>
        <p:nvGraphicFramePr>
          <p:cNvPr id="2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4116036"/>
              </p:ext>
            </p:extLst>
          </p:nvPr>
        </p:nvGraphicFramePr>
        <p:xfrm>
          <a:off x="6772571" y="814832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579099" y="821853"/>
            <a:ext cx="1634676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>
                <a:latin typeface="Arial" pitchFamily="34" charset="0"/>
                <a:cs typeface="Arial" pitchFamily="34" charset="0"/>
              </a:rPr>
              <a:t>4 526,8 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2"/>
          <p:cNvSpPr>
            <a:spLocks noChangeArrowheads="1"/>
          </p:cNvSpPr>
          <p:nvPr/>
        </p:nvSpPr>
        <p:spPr bwMode="auto">
          <a:xfrm>
            <a:off x="9612501" y="3093626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9" name="Прямоугольник 2"/>
          <p:cNvSpPr>
            <a:spLocks noChangeArrowheads="1"/>
          </p:cNvSpPr>
          <p:nvPr/>
        </p:nvSpPr>
        <p:spPr bwMode="auto">
          <a:xfrm>
            <a:off x="8188115" y="3100361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/>
              <a:t>Жоспар</a:t>
            </a:r>
            <a:endParaRPr lang="ru-RU" altLang="ru-RU" sz="1000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2733576"/>
              </p:ext>
            </p:extLst>
          </p:nvPr>
        </p:nvGraphicFramePr>
        <p:xfrm>
          <a:off x="775686" y="1059930"/>
          <a:ext cx="5850385" cy="473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4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758883"/>
              </p:ext>
            </p:extLst>
          </p:nvPr>
        </p:nvGraphicFramePr>
        <p:xfrm>
          <a:off x="6755130" y="3786959"/>
          <a:ext cx="4679309" cy="2202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207596" y="3673641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динамика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368" y="0"/>
            <a:ext cx="12145632" cy="8384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292,4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008917190"/>
              </p:ext>
            </p:extLst>
          </p:nvPr>
        </p:nvGraphicFramePr>
        <p:xfrm>
          <a:off x="7670802" y="687886"/>
          <a:ext cx="344593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"/>
          <p:cNvSpPr txBox="1"/>
          <p:nvPr/>
        </p:nvSpPr>
        <p:spPr>
          <a:xfrm>
            <a:off x="10557934" y="88782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0088979" y="3966117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2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2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4284508"/>
              </p:ext>
            </p:extLst>
          </p:nvPr>
        </p:nvGraphicFramePr>
        <p:xfrm>
          <a:off x="6956771" y="1009747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7819185" y="1072896"/>
            <a:ext cx="1601511" cy="2624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u="sng" dirty="0">
                <a:latin typeface="Arial" pitchFamily="34" charset="0"/>
                <a:cs typeface="Arial" pitchFamily="34" charset="0"/>
              </a:rPr>
              <a:t>292,4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 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"/>
          <p:cNvSpPr>
            <a:spLocks noChangeArrowheads="1"/>
          </p:cNvSpPr>
          <p:nvPr/>
        </p:nvSpPr>
        <p:spPr bwMode="auto">
          <a:xfrm>
            <a:off x="8252122" y="3210089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/>
              <a:t>Жоспар</a:t>
            </a:r>
            <a:endParaRPr lang="ru-RU" altLang="ru-RU" sz="1000" b="1" dirty="0"/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703941" y="3203354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16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6495078"/>
              </p:ext>
            </p:extLst>
          </p:nvPr>
        </p:nvGraphicFramePr>
        <p:xfrm>
          <a:off x="7037080" y="3910109"/>
          <a:ext cx="3592050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Схема 25">
            <a:extLst>
              <a:ext uri="{FF2B5EF4-FFF2-40B4-BE49-F238E27FC236}">
                <a16:creationId xmlns:a16="http://schemas.microsoft.com/office/drawing/2014/main" id="{917A0B01-B792-4F68-8DA1-EFB667D0B4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9448859"/>
              </p:ext>
            </p:extLst>
          </p:nvPr>
        </p:nvGraphicFramePr>
        <p:xfrm>
          <a:off x="985421" y="1335364"/>
          <a:ext cx="5653074" cy="4316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F7CC7226-84CB-44CE-AF16-B73C3098DE2C}"/>
              </a:ext>
            </a:extLst>
          </p:cNvPr>
          <p:cNvSpPr txBox="1"/>
          <p:nvPr/>
        </p:nvSpPr>
        <p:spPr>
          <a:xfrm>
            <a:off x="5267418" y="2166195"/>
            <a:ext cx="146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260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Кенттерге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субвенциялар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2</a:t>
            </a:r>
            <a:r>
              <a:rPr lang="en-US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62,3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0964334" y="7577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345597" y="615721"/>
            <a:ext cx="59267" cy="600286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"/>
          <p:cNvSpPr txBox="1"/>
          <p:nvPr/>
        </p:nvSpPr>
        <p:spPr>
          <a:xfrm>
            <a:off x="10397067" y="2160965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48115"/>
              </p:ext>
            </p:extLst>
          </p:nvPr>
        </p:nvGraphicFramePr>
        <p:xfrm>
          <a:off x="6916062" y="2476050"/>
          <a:ext cx="4222158" cy="1904508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824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endParaRPr lang="ru-RU" sz="1100" b="1" i="0" u="none" strike="noStrike" baseline="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1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baseline="0" dirty="0" err="1">
                          <a:latin typeface="Arial" pitchFamily="34" charset="0"/>
                        </a:rPr>
                        <a:t>Кенттер</a:t>
                      </a:r>
                      <a:r>
                        <a:rPr lang="ru-RU" sz="1800" b="1" u="none" strike="noStrike" baseline="0" dirty="0">
                          <a:latin typeface="Arial" pitchFamily="34" charset="0"/>
                        </a:rPr>
                        <a:t> </a:t>
                      </a:r>
                      <a:r>
                        <a:rPr lang="ru-RU" sz="1800" b="1" u="none" strike="noStrike" baseline="0" dirty="0" err="1">
                          <a:latin typeface="Arial" pitchFamily="34" charset="0"/>
                        </a:rPr>
                        <a:t>бойынша</a:t>
                      </a:r>
                      <a:r>
                        <a:rPr lang="ru-RU" sz="1800" b="1" u="none" strike="noStrike" baseline="0" dirty="0">
                          <a:latin typeface="Arial" pitchFamily="34" charset="0"/>
                        </a:rPr>
                        <a:t> </a:t>
                      </a:r>
                      <a:r>
                        <a:rPr lang="ru-RU" sz="1800" b="1" u="none" strike="noStrike" baseline="0" dirty="0" err="1">
                          <a:latin typeface="Arial" pitchFamily="34" charset="0"/>
                        </a:rPr>
                        <a:t>барлығы</a:t>
                      </a:r>
                      <a:endParaRPr lang="ru-RU" sz="18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baseline="0" dirty="0">
                          <a:solidFill>
                            <a:schemeClr val="dk1"/>
                          </a:solidFill>
                          <a:latin typeface="Arial" pitchFamily="34" charset="0"/>
                        </a:rPr>
                        <a:t>262,3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844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Долинка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кенті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94,2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496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Шахан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кенті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77,3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888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Новодолинский</a:t>
                      </a: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кенті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90,8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4" name="Прямоугольник 2"/>
          <p:cNvSpPr>
            <a:spLocks noChangeArrowheads="1"/>
          </p:cNvSpPr>
          <p:nvPr/>
        </p:nvSpPr>
        <p:spPr bwMode="auto">
          <a:xfrm>
            <a:off x="2186738" y="5242509"/>
            <a:ext cx="1091538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Жыл</a:t>
            </a:r>
            <a:r>
              <a:rPr lang="ru-RU" sz="1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жоспары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1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9281592"/>
              </p:ext>
            </p:extLst>
          </p:nvPr>
        </p:nvGraphicFramePr>
        <p:xfrm>
          <a:off x="1255547" y="2664319"/>
          <a:ext cx="4537076" cy="2476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"/>
          <p:cNvSpPr txBox="1"/>
          <p:nvPr/>
        </p:nvSpPr>
        <p:spPr>
          <a:xfrm>
            <a:off x="3259625" y="5231875"/>
            <a:ext cx="1387835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u="sng" dirty="0">
                <a:latin typeface="Arial" pitchFamily="34" charset="0"/>
                <a:cs typeface="Arial" pitchFamily="34" charset="0"/>
              </a:rPr>
              <a:t>7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айға</a:t>
            </a:r>
            <a:r>
              <a:rPr lang="ru-RU" sz="1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жоспар</a:t>
            </a:r>
            <a:endParaRPr lang="ru-RU" sz="10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4529329" y="5231873"/>
            <a:ext cx="1387835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u="sng" dirty="0">
                <a:latin typeface="Arial" pitchFamily="34" charset="0"/>
                <a:cs typeface="Arial" pitchFamily="34" charset="0"/>
              </a:rPr>
              <a:t>7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айға</a:t>
            </a:r>
            <a:r>
              <a:rPr lang="ru-RU" sz="1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нақты</a:t>
            </a:r>
            <a:endParaRPr lang="ru-RU" sz="10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2"/>
          <p:cNvSpPr>
            <a:spLocks noChangeArrowheads="1"/>
          </p:cNvSpPr>
          <p:nvPr/>
        </p:nvSpPr>
        <p:spPr bwMode="auto">
          <a:xfrm>
            <a:off x="3069554" y="2648995"/>
            <a:ext cx="641312" cy="25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u="sng" dirty="0">
                <a:latin typeface="Arial" pitchFamily="34" charset="0"/>
                <a:cs typeface="Arial" pitchFamily="34" charset="0"/>
              </a:rPr>
              <a:t>469,8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013781" y="2562837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4187539" y="3759868"/>
            <a:ext cx="68358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u="sng" dirty="0">
                <a:latin typeface="Arial" pitchFamily="34" charset="0"/>
                <a:cs typeface="Arial" pitchFamily="34" charset="0"/>
              </a:rPr>
              <a:t>262,3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10286</TotalTime>
  <Words>811</Words>
  <Application>Microsoft Office PowerPoint</Application>
  <PresentationFormat>Широкоэкранный</PresentationFormat>
  <Paragraphs>177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Narrow</vt:lpstr>
      <vt:lpstr>Calibri</vt:lpstr>
      <vt:lpstr>Candara</vt:lpstr>
      <vt:lpstr>Garamond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Алмагуль Кожбанова</dc:creator>
  <cp:lastModifiedBy>User</cp:lastModifiedBy>
  <cp:revision>1968</cp:revision>
  <cp:lastPrinted>2018-08-23T12:11:04Z</cp:lastPrinted>
  <dcterms:created xsi:type="dcterms:W3CDTF">2018-03-29T08:47:01Z</dcterms:created>
  <dcterms:modified xsi:type="dcterms:W3CDTF">2026-08-28T13:10:42Z</dcterms:modified>
</cp:coreProperties>
</file>