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"/>
  </p:notesMasterIdLst>
  <p:sldIdLst>
    <p:sldId id="450" r:id="rId2"/>
    <p:sldId id="451" r:id="rId3"/>
    <p:sldId id="454" r:id="rId4"/>
    <p:sldId id="455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CCECFF"/>
    <a:srgbClr val="0000FF"/>
    <a:srgbClr val="000099"/>
    <a:srgbClr val="FF6600"/>
    <a:srgbClr val="00174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71" autoAdjust="0"/>
    <p:restoredTop sz="94707" autoAdjust="0"/>
  </p:normalViewPr>
  <p:slideViewPr>
    <p:cSldViewPr>
      <p:cViewPr varScale="1">
        <p:scale>
          <a:sx n="115" d="100"/>
          <a:sy n="115" d="100"/>
        </p:scale>
        <p:origin x="13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75B7C-BE50-44A6-90A4-022B6CE1941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B91901-957B-47A5-83FE-20A006C8A4A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97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1042988" fontAlgn="base">
              <a:spcBef>
                <a:spcPct val="0"/>
              </a:spcBef>
              <a:spcAft>
                <a:spcPct val="0"/>
              </a:spcAft>
              <a:defRPr/>
            </a:pPr>
            <a:fld id="{184CB09E-7A9A-4249-AB14-FE43E8986DE4}" type="slidenum">
              <a:rPr lang="ru-RU">
                <a:cs typeface="Arial" charset="0"/>
              </a:rPr>
              <a:pPr defTabSz="1042988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E73EB-9A3C-4ED7-B050-69EAE8CFE2DB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A9782-9FD6-49BE-8739-F0CCB6A53823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141CF-7AB9-40DA-AB1F-0477DA67BD3E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FEAD6-EAD0-476E-9115-44819585C26D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38369-37CE-4F78-B970-ED24C068F7A4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B975D-E9EE-444F-AD61-6DF917CE3104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B5BFF-9BAC-4AC9-A544-5B2A20382611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808E0-7282-43C4-B3E6-C98FB520C431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13C40-435A-4AB2-9517-1B6F303EE04B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A9053-6646-49DF-BBA2-CF16560B7429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E339F-687B-4041-AFB9-3549C3D7F223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3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2C633-51B3-4E1C-9322-CB01C53E0A73}" type="datetime1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800C5-470D-49D1-A2DA-B5D996EB9A4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D:\Работа\Логотипы\Управление\эмблема управления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8640"/>
            <a:ext cx="1251967" cy="1233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24"/>
          <p:cNvSpPr txBox="1">
            <a:spLocks noChangeArrowheads="1"/>
          </p:cNvSpPr>
          <p:nvPr/>
        </p:nvSpPr>
        <p:spPr bwMode="auto">
          <a:xfrm>
            <a:off x="2699792" y="332656"/>
            <a:ext cx="6015612" cy="35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147" tIns="40074" rIns="80147" bIns="40074">
            <a:spAutoFit/>
          </a:bodyPr>
          <a:lstStyle/>
          <a:p>
            <a:pPr algn="ctr"/>
            <a:r>
              <a:rPr lang="kk-KZ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Павлодар облысының білім беру басқармасы</a:t>
            </a:r>
            <a:endParaRPr lang="ru-RU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ctrTitle"/>
          </p:nvPr>
        </p:nvSpPr>
        <p:spPr>
          <a:xfrm>
            <a:off x="500034" y="2714620"/>
            <a:ext cx="7988328" cy="1571636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/>
              <a:t>    </a:t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en-US" altLang="ru-RU" sz="3600" b="1" i="1" dirty="0" smtClean="0"/>
              <a:t/>
            </a:r>
            <a:br>
              <a:rPr lang="en-US" altLang="ru-RU" sz="3600" b="1" i="1" dirty="0" smtClean="0"/>
            </a:br>
            <a:r>
              <a:rPr lang="kk-KZ" altLang="ru-RU" sz="3600" b="1" i="1" dirty="0" smtClean="0">
                <a:latin typeface="Arial" pitchFamily="34" charset="0"/>
                <a:cs typeface="Arial" pitchFamily="34" charset="0"/>
              </a:rPr>
              <a:t>АЗАМАТТЫҚ</a:t>
            </a: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> БЮДЖЕТ</a:t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3600" b="1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2026-202</a:t>
            </a:r>
            <a:r>
              <a:rPr lang="ru-RU" sz="2400" i="1" dirty="0">
                <a:latin typeface="Arial" pitchFamily="34" charset="0"/>
                <a:cs typeface="Arial" pitchFamily="34" charset="0"/>
              </a:rPr>
              <a:t>8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i="1" dirty="0" err="1" smtClean="0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2400" i="1" dirty="0" smtClean="0">
                <a:latin typeface="Arial" pitchFamily="34" charset="0"/>
                <a:cs typeface="Arial" pitchFamily="34" charset="0"/>
              </a:rPr>
              <a:t> арналған </a:t>
            </a:r>
            <a:br>
              <a:rPr lang="ru-RU" sz="2400" i="1" dirty="0" smtClean="0">
                <a:latin typeface="Arial" pitchFamily="34" charset="0"/>
                <a:cs typeface="Arial" pitchFamily="34" charset="0"/>
              </a:rPr>
            </a:br>
            <a:r>
              <a:rPr lang="ru-RU" alt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24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3600" b="1" i="1" dirty="0" smtClean="0"/>
              <a:t>  </a:t>
            </a:r>
            <a:br>
              <a:rPr lang="ru-RU" altLang="ru-RU" sz="3600" b="1" i="1" dirty="0" smtClean="0"/>
            </a:br>
            <a:r>
              <a:rPr lang="ru-RU" altLang="ru-RU" sz="3600" b="1" i="1" dirty="0" smtClean="0"/>
              <a:t/>
            </a:r>
            <a:br>
              <a:rPr lang="ru-RU" altLang="ru-RU" sz="3600" b="1" i="1" dirty="0" smtClean="0"/>
            </a:br>
            <a:r>
              <a:rPr lang="ru-RU" alt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altLang="ru-RU" sz="24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endParaRPr lang="ru-RU" sz="2400" b="1" i="1" dirty="0">
              <a:solidFill>
                <a:srgbClr val="002060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Құрметті</a:t>
            </a:r>
            <a:r>
              <a:rPr lang="ru-RU" alt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сайтқа</a:t>
            </a:r>
            <a:r>
              <a:rPr lang="ru-RU" alt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кірушілер</a:t>
            </a:r>
            <a:r>
              <a:rPr lang="ru-RU" altLang="ru-RU" sz="1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908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altLang="ru-RU" sz="21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algn="just">
              <a:buNone/>
            </a:pPr>
            <a:r>
              <a:rPr lang="ru-RU" sz="21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ru-RU" sz="1600" dirty="0" smtClean="0"/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Сіздердің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назарларыңызға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білім беру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басқармасы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бюджетінің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негізгі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көрсеткіштері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ақпараттық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мазмұндағы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2026-202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8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арналған Павлодар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облысы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білім беру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басқармасының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қайта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бекітілген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азаматтық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бюджеті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ұсынылады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.</a:t>
            </a:r>
            <a:endParaRPr lang="ru-RU" altLang="ru-RU" sz="16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altLang="ru-RU" sz="1600" dirty="0" smtClean="0"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r>
              <a:rPr lang="ru-RU" altLang="ru-RU" sz="1600" b="1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Білім беру басқармасының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бюджеті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Павлодар облыстық мәслихатының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202</a:t>
            </a:r>
            <a:r>
              <a:rPr lang="kk-KZ" altLang="ru-RU" sz="1600" dirty="0">
                <a:latin typeface="Arial" pitchFamily="34" charset="0"/>
                <a:cs typeface="Arial" pitchFamily="34" charset="0"/>
              </a:rPr>
              <a:t>6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жылғы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25 маусымдағы «2026-2028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жылдарға арналған облыстық бюджет туралы» №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278/31»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шешіміне сәйкес бекітілді.</a:t>
            </a:r>
          </a:p>
          <a:p>
            <a:pPr algn="just">
              <a:buFont typeface="Wingdings" pitchFamily="2" charset="2"/>
              <a:buNone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algn="just">
              <a:buNone/>
            </a:pP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altLang="ru-RU" sz="1600" dirty="0" smtClean="0">
                <a:cs typeface="Times New Roman" pitchFamily="18" charset="0"/>
              </a:rPr>
              <a:t> 	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Білім беру басқармасының бюджеттік бағдарламалары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басшының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2026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жылғы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altLang="ru-RU" sz="1600" dirty="0" smtClean="0">
                <a:latin typeface="Arial" pitchFamily="34" charset="0"/>
                <a:cs typeface="Arial" pitchFamily="34" charset="0"/>
              </a:rPr>
              <a:t>9 шілдедегі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№ 2-02/386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бұйрығымен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 smtClean="0">
                <a:latin typeface="Arial" pitchFamily="34" charset="0"/>
                <a:cs typeface="Arial" pitchFamily="34" charset="0"/>
              </a:rPr>
              <a:t>бекітілді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		</a:t>
            </a:r>
          </a:p>
          <a:p>
            <a:pPr algn="just">
              <a:buNone/>
            </a:pPr>
            <a:r>
              <a:rPr lang="ru-RU" altLang="ru-RU" sz="1400" dirty="0" smtClean="0">
                <a:latin typeface="Arial" pitchFamily="34" charset="0"/>
                <a:cs typeface="Arial" pitchFamily="34" charset="0"/>
              </a:rPr>
              <a:t>		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8229600" cy="439718"/>
          </a:xfrm>
        </p:spPr>
        <p:txBody>
          <a:bodyPr>
            <a:noAutofit/>
          </a:bodyPr>
          <a:lstStyle/>
          <a:p>
            <a:r>
              <a:rPr lang="ru-RU" alt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Білім беруге арналған бюджет шығыстары, млн. теңге</a:t>
            </a:r>
            <a:endParaRPr lang="ru-RU" altLang="ru-RU" sz="1800" b="1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134408"/>
              </p:ext>
            </p:extLst>
          </p:nvPr>
        </p:nvGraphicFramePr>
        <p:xfrm>
          <a:off x="357159" y="725449"/>
          <a:ext cx="8463314" cy="5702046"/>
        </p:xfrm>
        <a:graphic>
          <a:graphicData uri="http://schemas.openxmlformats.org/drawingml/2006/table">
            <a:tbl>
              <a:tblPr/>
              <a:tblGrid>
                <a:gridCol w="5294961">
                  <a:extLst>
                    <a:ext uri="{9D8B030D-6E8A-4147-A177-3AD203B41FA5}">
                      <a16:colId xmlns:a16="http://schemas.microsoft.com/office/drawing/2014/main" val="2587008289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15807138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247040113"/>
                    </a:ext>
                  </a:extLst>
                </a:gridCol>
                <a:gridCol w="1008113">
                  <a:extLst>
                    <a:ext uri="{9D8B030D-6E8A-4147-A177-3AD203B41FA5}">
                      <a16:colId xmlns:a16="http://schemas.microsoft.com/office/drawing/2014/main" val="3486344004"/>
                    </a:ext>
                  </a:extLst>
                </a:gridCol>
              </a:tblGrid>
              <a:tr h="20748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Атауы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ж.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2027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ж.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2028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ж.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9305184"/>
                  </a:ext>
                </a:extLst>
              </a:tr>
              <a:tr h="21202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Барлығы: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kk-KZ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230 222,9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233 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016,5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 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735,3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6657614"/>
                  </a:ext>
                </a:extLst>
              </a:tr>
              <a:tr h="20905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 ішінде:</a:t>
                      </a:r>
                    </a:p>
                  </a:txBody>
                  <a:tcPr marL="4759" marR="4759" marT="475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609701"/>
                  </a:ext>
                </a:extLst>
              </a:tr>
              <a:tr h="242576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Мектепке дейінгі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тәрбиелеу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және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оқыту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4 011,5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4 053,4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4 081,3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1083324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Мектепке дейінгі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тәрбиелеу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және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оқыту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ұйымдарының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қызметін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қамтамасыз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ету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және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онда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көрсетуді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ұйымдастыру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182,6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0694800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Мектепке дейінгі білім беру ұйымдарында мемлекеттік білім беру тапсырысын іске асыру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</a:t>
                      </a:r>
                      <a:r>
                        <a:rPr kumimoji="0" lang="ru-RU" sz="14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3 686,2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31 732,1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313,9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1143196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Арнайы білім беретін оқу бағдарламалары бойынша жалпы білім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4 107,8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4 189,1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4 260,5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1047344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Мамандырылған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білім беру ұйымдарында дарынды балаларға жалпы білім беру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8 087,9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8 254,6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8 403,3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1893423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Мемлекеттік орта білім беру ұйымдарында жан басына шаққандағы қаржыландыруды іске асыру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39 116,4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39 686,1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40 128,0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6539833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Бастауыш, негізгі және жалпы орта білім беретін мемлекеттік ұйымдардағы жалпы білім беру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  <a:r>
                        <a:rPr lang="kk-KZ" sz="14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 745,6</a:t>
                      </a:r>
                      <a:endParaRPr lang="en-US" sz="14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86 511,9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87 716,7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8309948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Ауылдық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жерлерде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балаларды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жақын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жердегі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мектепке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дейін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тегін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алып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баруды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және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кері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алып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келуді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ұйымдастыру</a:t>
                      </a:r>
                      <a:endParaRPr lang="ru-RU" sz="14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1 045,5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038154"/>
                  </a:ext>
                </a:extLst>
              </a:tr>
              <a:tr h="41498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Жеке меншік орта білім беру ұйымдарында мемлекеттік білім беру тапсырысын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орналастыру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624,6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541,7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554,3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89100"/>
                  </a:ext>
                </a:extLst>
              </a:tr>
              <a:tr h="212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Мемлекеттік білім беру ұйымдарына оқулықтар, оқу әдістемелік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кешендер сатып алу және жеткізу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1 821,1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1 884,9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1 951,9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269706"/>
                  </a:ext>
                </a:extLst>
              </a:tr>
              <a:tr h="212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Мектеп олимпиадаларын,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мектептен тыс іс-шаралар мен конкурстар өткізу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491,9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509,2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527,2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572758"/>
                  </a:ext>
                </a:extLst>
              </a:tr>
              <a:tr h="21202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Балалар мен жасөспірімдерге қосымша білім беру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8 430,2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8 596,1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8 741,5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990117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D800C5-470D-49D1-A2DA-B5D996EB9A48}" type="slidenum">
              <a:rPr lang="ru-RU" smtClean="0"/>
              <a:pPr/>
              <a:t>4</a:t>
            </a:fld>
            <a:endParaRPr lang="ru-RU"/>
          </a:p>
        </p:txBody>
      </p:sp>
      <p:graphicFrame>
        <p:nvGraphicFramePr>
          <p:cNvPr id="8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608743"/>
              </p:ext>
            </p:extLst>
          </p:nvPr>
        </p:nvGraphicFramePr>
        <p:xfrm>
          <a:off x="251520" y="1052736"/>
          <a:ext cx="8643998" cy="2786622"/>
        </p:xfrm>
        <a:graphic>
          <a:graphicData uri="http://schemas.openxmlformats.org/drawingml/2006/table">
            <a:tbl>
              <a:tblPr/>
              <a:tblGrid>
                <a:gridCol w="58255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3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6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1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err="1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Атауы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2026 ж.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2027 ж.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2028 ж.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64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және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кәсіптік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білім беру ұйымдарында мамандар даярлау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25 374,2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26 341,3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27 097,6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4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білімнен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кейінгі білім беру ұйымдарында мамандар даярлау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434,8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473,5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42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Жоғары, жоғары орнынан кейінгі білімі бар мамандар даярлау және білім алушыларға әлеуметтік қолдау көрсету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8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Мемлекеттік білім беру ұйымдарында білім беру жүйесін ақпараттандыру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113,8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159,6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43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Ведомстволық бағыныстағы мемлекеттік мекемелер мен ұйымдардың күрделі шығыстары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r>
                        <a:rPr lang="en-US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396,2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8 901,4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8 901,4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3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</a:t>
                      </a:r>
                      <a:r>
                        <a:rPr lang="kk-KZ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429,6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7 324,9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7 488,3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10384</TotalTime>
  <Words>428</Words>
  <Application>Microsoft Office PowerPoint</Application>
  <PresentationFormat>Экран (4:3)</PresentationFormat>
  <Paragraphs>102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Wingdings</vt:lpstr>
      <vt:lpstr>Тема Office</vt:lpstr>
      <vt:lpstr>            АЗАМАТТЫҚ БЮДЖЕТ                               2026-2028  жылдарға арналған        </vt:lpstr>
      <vt:lpstr>Құрметті сайтқа кірушілер!</vt:lpstr>
      <vt:lpstr>Білім беруге арналған бюджет шығыстары, млн. теңге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Рашитова Надия Танырбергеновна</cp:lastModifiedBy>
  <cp:revision>941</cp:revision>
  <dcterms:created xsi:type="dcterms:W3CDTF">2017-08-21T03:24:38Z</dcterms:created>
  <dcterms:modified xsi:type="dcterms:W3CDTF">2026-09-01T13:08:41Z</dcterms:modified>
</cp:coreProperties>
</file>