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notesMasterIdLst>
    <p:notesMasterId r:id="rId17"/>
  </p:notesMasterIdLst>
  <p:sldIdLst>
    <p:sldId id="267" r:id="rId4"/>
    <p:sldId id="269" r:id="rId5"/>
    <p:sldId id="270" r:id="rId6"/>
    <p:sldId id="271" r:id="rId7"/>
    <p:sldId id="291" r:id="rId8"/>
    <p:sldId id="290" r:id="rId9"/>
    <p:sldId id="292" r:id="rId10"/>
    <p:sldId id="293" r:id="rId11"/>
    <p:sldId id="294" r:id="rId12"/>
    <p:sldId id="295" r:id="rId13"/>
    <p:sldId id="296" r:id="rId14"/>
    <p:sldId id="297" r:id="rId15"/>
    <p:sldId id="299" r:id="rId1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жан Абдрахманова" initials="М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9F6"/>
    <a:srgbClr val="660066"/>
    <a:srgbClr val="9900CC"/>
    <a:srgbClr val="9933FF"/>
    <a:srgbClr val="9900FF"/>
    <a:srgbClr val="006600"/>
    <a:srgbClr val="008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24B5-D2EA-4DEF-B184-EA5A132E30B4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2A7F4-DAD8-4777-8DB6-8CD3F4BB13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12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2A7F4-DAD8-4777-8DB6-8CD3F4BB137B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57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4D9E4-1B53-412D-A50E-C172D4C8C8D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3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00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6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9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670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2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6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3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72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8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90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65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8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28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42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55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723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85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48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749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45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40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22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1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64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40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8" y="4074174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71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29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6" y="3429003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3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899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27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788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7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084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91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27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920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39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2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54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CF9F9-5A36-4356-B0B8-EC3E37A00E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2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2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91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01.09.2026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7" y="6250191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2" y="6250190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6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User\Desktop\ДЛЯ СЛАЙДА ФАЙЛЫ\d8d9052df29ec8ac0c4b9308f31647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9268" y="597287"/>
            <a:ext cx="933464" cy="90290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958467" y="6257606"/>
            <a:ext cx="10439400" cy="440675"/>
          </a:xfrm>
        </p:spPr>
        <p:txBody>
          <a:bodyPr>
            <a:no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август, 2026 г.</a:t>
            </a:r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1174"/>
            <a:ext cx="12192000" cy="237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1827" tIns="50913" rIns="101827" bIns="509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763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620959"/>
            <a:ext cx="12192000" cy="237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1827" tIns="50913" rIns="101827" bIns="509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763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3472" y="2314635"/>
            <a:ext cx="1003935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  <a:t>ГРАЖДАНСКИЙ БЮДЖЕТ ЗДРАВООХРАНЕНИЯ</a:t>
            </a:r>
          </a:p>
          <a:p>
            <a:pPr algn="ctr"/>
            <a:r>
              <a:rPr lang="ru-RU" sz="3200" b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  <a:t>НА 2026-2028 ГОДЫ </a:t>
            </a:r>
          </a:p>
          <a:p>
            <a:pPr algn="ctr"/>
            <a:r>
              <a:rPr lang="ru-RU" sz="3200" b="1" i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  <a:t>(Уточненный на 1 сентября )</a:t>
            </a:r>
            <a:br>
              <a:rPr lang="ru-RU" sz="2800" b="1" i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</a:br>
            <a:endParaRPr lang="ru-RU" sz="2800" b="1" i="1" dirty="0">
              <a:solidFill>
                <a:srgbClr val="5B9BD5">
                  <a:lumMod val="50000"/>
                </a:srgb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78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127593"/>
              </p:ext>
            </p:extLst>
          </p:nvPr>
        </p:nvGraphicFramePr>
        <p:xfrm>
          <a:off x="335371" y="1484784"/>
          <a:ext cx="11582401" cy="541631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6184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494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7351" marR="97351" anchor="ctr" anchorCtr="1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</a:p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31.12.2025 года,</a:t>
                      </a:r>
                    </a:p>
                    <a:p>
                      <a:pPr algn="ctr"/>
                      <a:r>
                        <a:rPr lang="ru-RU" sz="18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тенге</a:t>
                      </a:r>
                    </a:p>
                  </a:txBody>
                  <a:tcPr marL="97351" marR="97351" anchor="ctr" anchorCtr="1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</a:p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1.09.2026 год,</a:t>
                      </a:r>
                    </a:p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тенге</a:t>
                      </a:r>
                    </a:p>
                    <a:p>
                      <a:pPr algn="ctr"/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 anchor="ctr" anchorCtr="1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310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ЗДРАВООХРАНЕНИЯ, </a:t>
                      </a:r>
                    </a:p>
                    <a:p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 числе за  счет</a:t>
                      </a:r>
                      <a:r>
                        <a:rPr lang="ru-RU" sz="16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средств: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16 459,7</a:t>
                      </a:r>
                    </a:p>
                  </a:txBody>
                  <a:tcPr marL="97351" marR="97351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18 290,7</a:t>
                      </a:r>
                    </a:p>
                  </a:txBody>
                  <a:tcPr marL="97351" marR="97351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33"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Областного  бюджета, </a:t>
                      </a:r>
                      <a:r>
                        <a:rPr lang="ru-RU" sz="18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800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8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                                                                                         </a:t>
                      </a:r>
                    </a:p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8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текущие расходы</a:t>
                      </a: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15 165,3</a:t>
                      </a:r>
                    </a:p>
                    <a:p>
                      <a:pPr algn="ctr"/>
                      <a:endParaRPr lang="ru-RU" sz="1600" b="0" i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7 538,0</a:t>
                      </a: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17 519,0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9 014,7</a:t>
                      </a:r>
                      <a:endParaRPr lang="ru-RU" sz="1600" b="0" i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3153">
                <a:tc>
                  <a:txBody>
                    <a:bodyPr/>
                    <a:lstStyle/>
                    <a:p>
                      <a:r>
                        <a:rPr lang="ru-RU" sz="18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капитальные затраты (трансферты общего характера)</a:t>
                      </a:r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финансирование ГЧП</a:t>
                      </a:r>
                    </a:p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</a:p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аппарат  управления</a:t>
                      </a:r>
                    </a:p>
                  </a:txBody>
                  <a:tcPr marL="97351" marR="97351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7 366,8</a:t>
                      </a:r>
                    </a:p>
                    <a:p>
                      <a:pPr algn="ctr"/>
                      <a:endParaRPr lang="ru-RU" sz="1600" i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endParaRPr lang="ru-RU"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260,5</a:t>
                      </a: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8 174,4</a:t>
                      </a:r>
                    </a:p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329,9</a:t>
                      </a:r>
                    </a:p>
                  </a:txBody>
                  <a:tcPr marL="97351" marR="9735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953"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Целевые</a:t>
                      </a:r>
                      <a:r>
                        <a:rPr lang="ru-RU" sz="18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текущие  трансферты (в том числе спец. резерв Правительства РК, 106 </a:t>
                      </a:r>
                      <a:r>
                        <a:rPr lang="ru-RU" sz="1800" b="1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8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1 294,4</a:t>
                      </a:r>
                    </a:p>
                  </a:txBody>
                  <a:tcPr marL="97351" marR="97351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771,7</a:t>
                      </a:r>
                    </a:p>
                  </a:txBody>
                  <a:tcPr marL="97351" marR="97351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353">
                <a:tc gridSpan="3">
                  <a:txBody>
                    <a:bodyPr/>
                    <a:lstStyle/>
                    <a:p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13" marR="7301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13" marR="7301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338" y="404664"/>
            <a:ext cx="12193355" cy="936104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Финансирование здравоохранения области 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2026-2028 годах</a:t>
            </a:r>
          </a:p>
        </p:txBody>
      </p:sp>
    </p:spTree>
    <p:extLst>
      <p:ext uri="{BB962C8B-B14F-4D97-AF65-F5344CB8AC3E}">
        <p14:creationId xmlns:p14="http://schemas.microsoft.com/office/powerpoint/2010/main" val="64481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4849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Лимиты по программам на </a:t>
            </a:r>
            <a:r>
              <a:rPr lang="ru-RU" sz="28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2026-2028</a:t>
            </a:r>
            <a:r>
              <a:rPr lang="ru-RU" sz="24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 гг.</a:t>
            </a:r>
            <a:br>
              <a:rPr lang="ru-RU" sz="24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75736"/>
              </p:ext>
            </p:extLst>
          </p:nvPr>
        </p:nvGraphicFramePr>
        <p:xfrm>
          <a:off x="165891" y="704849"/>
          <a:ext cx="11860218" cy="6428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4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39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654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  <a:p>
                      <a:pPr algn="ctr"/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19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Услуги по реализации государственной политики на местном уровне в области здравоохранения</a:t>
                      </a:r>
                      <a:endParaRPr lang="ru-RU" sz="1500" b="0" u="none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260 410,1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329 895,0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303 849,0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307 736,0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93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64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179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Аттестация руководителей государственных предприятий</a:t>
                      </a:r>
                      <a:endParaRPr lang="ru-RU" sz="1500" b="0" i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17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>
                          <a:latin typeface="Arial Narrow" pitchFamily="34" charset="0"/>
                          <a:cs typeface="Arial" panose="020B0604020202020204" pitchFamily="34" charset="0"/>
                        </a:rPr>
                        <a:t>043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Подготовка специалистов в организациях технического и профессионального, </a:t>
                      </a:r>
                      <a:r>
                        <a:rPr lang="ru-RU" sz="1500" b="0" u="none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послесреднего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образования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1 307 884,9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1 342 245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1 348 642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1 342 196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094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28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Доля выпускников программам технического и профессионального, </a:t>
                      </a:r>
                      <a:r>
                        <a:rPr lang="ru-RU" sz="1500" b="0" i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послесреднего</a:t>
                      </a:r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образования, успешно прошедших независимую оценку знаний и навыков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94,1 %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98,5%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98,5%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98,6 %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0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Трудоустройство 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Прием студентов </a:t>
                      </a:r>
                      <a:endParaRPr lang="ru-RU" sz="1500" b="1" i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Количество</a:t>
                      </a:r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выпускников</a:t>
                      </a:r>
                      <a:endParaRPr lang="en-US" sz="1500" b="0" i="1" baseline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Среднегодовой контингент стипендиатов в колледжах</a:t>
                      </a:r>
                      <a:endParaRPr lang="en-US" sz="1500" b="0" i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Среднегодовой контингент учащихся в колледжах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934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244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936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402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915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244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936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17481" y="457200"/>
            <a:ext cx="1441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>
                <a:solidFill>
                  <a:prstClr val="black"/>
                </a:solidFill>
                <a:latin typeface="Arial Narrow" pitchFamily="34" charset="0"/>
              </a:rPr>
              <a:t>тыс.тенге</a:t>
            </a:r>
            <a:endParaRPr lang="ru-RU" sz="1600" b="1" i="1" dirty="0">
              <a:solidFill>
                <a:prstClr val="black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82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43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814363"/>
              </p:ext>
            </p:extLst>
          </p:nvPr>
        </p:nvGraphicFramePr>
        <p:xfrm>
          <a:off x="256680" y="130747"/>
          <a:ext cx="11694696" cy="6173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6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47278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691765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9480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>
                          <a:latin typeface="Arial Narrow" pitchFamily="34" charset="0"/>
                          <a:cs typeface="Arial" panose="020B0604020202020204" pitchFamily="34" charset="0"/>
                        </a:rPr>
                        <a:t>003</a:t>
                      </a:r>
                      <a:r>
                        <a:rPr lang="ru-RU" sz="1500" b="0" baseline="0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b="0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Повышение квалификации и переподготовка кадров. </a:t>
                      </a:r>
                      <a:endParaRPr lang="ru-RU" sz="1500" b="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28 647,0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30 223,0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31 734,0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33 320,0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32048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126536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Планирование подготовки и повышения квалификации специалистов с высшим образованием. Обеспечение отрасли квалифицированными кадрами, отвечающими потребностям общества от заявленного количества.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807975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врачей, прошедших курсы усовершенствования </a:t>
                      </a:r>
                      <a:endParaRPr lang="ru-RU" sz="1500" b="0" i="1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757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0" dirty="0">
                          <a:latin typeface="Arial Narrow" pitchFamily="34" charset="0"/>
                          <a:cs typeface="Arial" panose="020B0604020202020204" pitchFamily="34" charset="0"/>
                        </a:rPr>
                        <a:t>057 </a:t>
                      </a:r>
                      <a:r>
                        <a:rPr lang="ru-RU" sz="15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Подготовка специалистов с высшим, послевузовским образованием</a:t>
                      </a:r>
                      <a:r>
                        <a:rPr lang="ru-RU" sz="1500" i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и оказание социальной поддержки обучающимся</a:t>
                      </a:r>
                      <a:endParaRPr lang="ru-RU" sz="1500" b="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441 594,1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237 109,0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32 089,0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26656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49237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Получение на конкурсной основе образовательных грантов абитуриентами для обучения в ВУЗах.</a:t>
                      </a:r>
                      <a:endParaRPr lang="ru-RU" sz="15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Подготовка специалистов с высшим, послевузовским образованием по образовательным грантам МИО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237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158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43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43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997197"/>
              </p:ext>
            </p:extLst>
          </p:nvPr>
        </p:nvGraphicFramePr>
        <p:xfrm>
          <a:off x="149404" y="63374"/>
          <a:ext cx="11893191" cy="7112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2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62518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920100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376464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6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3812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latin typeface="Arial Narrow" pitchFamily="34" charset="0"/>
                          <a:cs typeface="Arial" panose="020B0604020202020204" pitchFamily="34" charset="0"/>
                        </a:rPr>
                        <a:t>006 </a:t>
                      </a: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Услуги по охране материнства и детства.</a:t>
                      </a:r>
                      <a:r>
                        <a:rPr lang="ru-RU" sz="1400" i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Дом ребенка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385 571,4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410 461,0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418 085,0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424 925,0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2900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528577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медицинской помощью и педагогическим воспитанием среднегодового числа детей-сирот.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4424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 коек</a:t>
                      </a:r>
                    </a:p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единиц, получающих доплату из средств республиканского бюджета (рабочие)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>
                          <a:latin typeface="Arial Narrow" pitchFamily="34" charset="0"/>
                          <a:cs typeface="Arial" panose="020B0604020202020204" pitchFamily="34" charset="0"/>
                        </a:rPr>
                        <a:t>041 </a:t>
                      </a: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Дополнительное</a:t>
                      </a:r>
                      <a:r>
                        <a:rPr lang="ru-RU" sz="1400" i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обеспечение ГОБМП по решению МИО</a:t>
                      </a:r>
                      <a:endParaRPr lang="ru-RU" sz="1400" b="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2 616 529,2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3 904 185,0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2 677 215,0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2 782 676,0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12236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4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5186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Обеспечение реализации гражданами права на  ГОБМП</a:t>
                      </a: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Соблюдение времени от момента передачи вызова скорой медицинской помощи и прибытия к месту </a:t>
                      </a:r>
                      <a:endParaRPr lang="ru-RU" sz="14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35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35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35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Обеспеченные лекарственными средствами и специализированными продуктами детского и лечебного питания отдельных категорий населения на амбулаторном уровне (человек)</a:t>
                      </a:r>
                    </a:p>
                    <a:p>
                      <a:pPr algn="l"/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коек</a:t>
                      </a:r>
                    </a:p>
                    <a:p>
                      <a:pPr algn="l"/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пролеченных больных по стационарной помощи</a:t>
                      </a:r>
                    </a:p>
                    <a:p>
                      <a:pPr algn="l"/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 на содержание вновь введенных бригад скорой медицинской помощи</a:t>
                      </a:r>
                    </a:p>
                    <a:p>
                      <a:pPr algn="l"/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Для обследования на аппарате ПЭТ-КТ (позитронно-эмиссионная томография) за рубежом (Россия, </a:t>
                      </a:r>
                      <a:r>
                        <a:rPr lang="ru-RU" sz="1350" b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г.Москва</a:t>
                      </a:r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) онкологических больных </a:t>
                      </a:r>
                    </a:p>
                    <a:p>
                      <a:pPr algn="l"/>
                      <a:r>
                        <a:rPr lang="ru-RU" sz="135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единиц, получающих доплату из средств республиканского бюджета Минтруд, МЗ 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647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677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677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677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90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43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395554"/>
              </p:ext>
            </p:extLst>
          </p:nvPr>
        </p:nvGraphicFramePr>
        <p:xfrm>
          <a:off x="256680" y="130747"/>
          <a:ext cx="11694696" cy="6925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88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77758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448373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84456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027.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Централизованный закуп и хранение вакцин и других медицинских иммунобиологических препаратов для проведения иммунопрофилактики населения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1 108 861,5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1 367 378,0	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1 752 704,0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1 823 378,0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25952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24428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dirty="0">
                          <a:solidFill>
                            <a:srgbClr val="006600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1" dirty="0">
                          <a:solidFill>
                            <a:srgbClr val="006600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Снижение стандартизованного коэффициента смертности-6,89 </a:t>
                      </a:r>
                      <a:endParaRPr lang="ru-RU" sz="1500" b="0" i="1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 1 октябрю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6,74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получателей вакцин из РБ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Планируемое количество провакцинированых доз/вакцин (грипп) из МБ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Контингент, подлежащий вакцинации против вирусного гепатита "А" дети с 2 лет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Контингент, подлежащий вакцинации против сибирской язвы</a:t>
                      </a:r>
                    </a:p>
                    <a:p>
                      <a:pPr algn="l"/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Контингент, подлежащий вакцинации против туляремии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170 930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9 287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644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386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150 844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11 150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504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150 844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14 000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503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150 844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89 913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14 000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750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 чел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029.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Областные базы </a:t>
                      </a:r>
                      <a:r>
                        <a:rPr lang="ru-RU" sz="1500" b="0" u="none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спецмедснабжения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171 814,1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175 483,0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181 536,0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184 806,0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сохранности резерва лекарственными средствами и изделиями медицинского назначения при чрезвычайных ситуация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Содержание государственного учреждения «Областная база </a:t>
                      </a:r>
                      <a:r>
                        <a:rPr lang="ru-RU" sz="1500" i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спецмедснабжения</a:t>
                      </a: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» (</a:t>
                      </a:r>
                      <a:r>
                        <a:rPr lang="ru-RU" sz="1500" i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шт.ед</a:t>
                      </a: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штатных единиц, получающих доплату из средств республиканского бюджета из Минтруд, МЗ 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90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262374"/>
              </p:ext>
            </p:extLst>
          </p:nvPr>
        </p:nvGraphicFramePr>
        <p:xfrm>
          <a:off x="256675" y="150471"/>
          <a:ext cx="11666739" cy="6432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06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21199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6027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6027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17491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17489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383683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604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9.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008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Реализация мероприятий по профилактике и борьбе со СПИД в Республике Казахстан 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310 630,0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331 283,0	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346 458,0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362 233,0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35606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783901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Удержание Вич-инфекции распространенности ВИЧ-инфекции в возрастной группе 15-49 лет в пределах 0,2-0,6%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ru-RU" sz="12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Выявляемость новых зараженных ВИЧ на 1000 неинфицированного населения</a:t>
                      </a:r>
                    </a:p>
                    <a:p>
                      <a:pPr algn="l"/>
                      <a:r>
                        <a:rPr lang="ru-RU" sz="12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Увеличение доли граждан Казахстана, ведущих здоровый образ жизни,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0,29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0,28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0,28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104978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Мероприятия  по профилактике ВИЧ/СПИД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единиц, получающих доплату из средств республиканского бюджета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839</a:t>
                      </a: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36,25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15 498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14 821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15498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7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016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граждан бесплатным или льготным проездом за пределы населенного пункта на лечение</a:t>
                      </a:r>
                      <a:endParaRPr lang="ru-RU" sz="1400" b="0" i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9 933,2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     10 489,0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11 014,0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11 564,0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33863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4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575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больных бесплатным или льготным проездом в республиканские медицинские организации </a:t>
                      </a:r>
                      <a:endParaRPr lang="ru-RU" sz="14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104978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больных, обеспеченных бесплатным или льготным проездом</a:t>
                      </a:r>
                    </a:p>
                    <a:p>
                      <a:pPr algn="l"/>
                      <a:endParaRPr lang="ru-RU" sz="14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195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81966"/>
              </p:ext>
            </p:extLst>
          </p:nvPr>
        </p:nvGraphicFramePr>
        <p:xfrm>
          <a:off x="0" y="-127792"/>
          <a:ext cx="12113537" cy="7018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20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91126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35046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35046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7018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2109101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444663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19374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Arial Narrow" pitchFamily="34" charset="0"/>
                          <a:cs typeface="Arial" panose="020B0604020202020204" pitchFamily="34" charset="0"/>
                        </a:rPr>
                        <a:t>11.</a:t>
                      </a:r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018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Информационно-аналитические услуги в области здравоохранения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71 909,5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75 865,0	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79 658,0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83 641,0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185282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495794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Обработка поступающей информации от медицинских организаций.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90752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информационно-аналитических услуг, оказываемых Павлодарским областным филиалом 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itchFamily="34" charset="0"/>
                          <a:cs typeface="Arial" panose="020B0604020202020204" pitchFamily="34" charset="0"/>
                        </a:rPr>
                        <a:t>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033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Капитальные расходы медицинских организаций здравоохранения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5 934 701,2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8 174 379,0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10 002 526,0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6 698 920,0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Уровень оснащенности медицинских организаций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2542811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1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объектов здравоохранения, подлежащих капитальному ремонту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объектов здравоохранения, на разработку проектно-сметной документации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Приобретение автомобилей и санитарного автотранспорта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Оснащение  медицинских организаций  медицинским и прочим оборудованием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Проведение капитального ремонта в рамках ТОХ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Приобретение медицинского оборудования и техники для оснащения объектов здравоохранения в рамках ТОХ, ЦТТ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Приобретение прочего оборудования и техники для оснащения объектов здравоохранения (МБ)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Внедрение Пакс системы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 медицинского оборудования, за которые производятся лизинговые платежи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 медицинского оборудования за счет ЦТТ в рамках </a:t>
                      </a:r>
                      <a:r>
                        <a:rPr lang="ru-RU" sz="1100" b="0" i="1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онкопрограммы</a:t>
                      </a:r>
                      <a:endParaRPr lang="ru-RU" sz="1100" b="0" i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309</a:t>
                      </a: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594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ед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22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 ед.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405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255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34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391568"/>
              </p:ext>
            </p:extLst>
          </p:nvPr>
        </p:nvGraphicFramePr>
        <p:xfrm>
          <a:off x="104172" y="104172"/>
          <a:ext cx="11872600" cy="7092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411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45161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54718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54718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4779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4779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367667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672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800" dirty="0">
                          <a:latin typeface="Arial Narrow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 023 </a:t>
                      </a:r>
                      <a:r>
                        <a:rPr lang="en-US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Социальная поддержка медицинских и фармацевтических работников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495 500,0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525 500,0	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551 660,0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579 242,0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367667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949807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медицинских организаций квалифицированными кадрами. Предоставление подъемного пособия -100% от заявок, предоставленных медицинскими организациями области.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35334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медицинских и фармацевтических работников, получивших социальную поддержку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чел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чел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98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Narrow" pitchFamily="34" charset="0"/>
                          <a:cs typeface="Arial" panose="020B0604020202020204" pitchFamily="34" charset="0"/>
                        </a:rPr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039 Оказание амбулаторно-поликлинических услуг и медицинских услуг субъектами сельского здравоохранения, за исключением оказываемой за счет средств республиканского бюджета, и оказание услуг </a:t>
                      </a:r>
                      <a:r>
                        <a:rPr lang="ru-RU" sz="1200" b="0" i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Call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-центрами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315 836,1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402 899,0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344 510,0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349 181,0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667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0961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реализации права осужденным гражданам на оказание качественной медицинской помощи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769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3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медицинских работников в КУИС, ДУИС и исправительных учреждений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учреждений АП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Обеспечение охвата ЛУН – не менее 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Обеспечение охвата БОМЖ – не менее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Обеспечение охвата ЛЖВ – не менее 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Обеспечение охвата БЗ – не менее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332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474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887226"/>
              </p:ext>
            </p:extLst>
          </p:nvPr>
        </p:nvGraphicFramePr>
        <p:xfrm>
          <a:off x="231275" y="506518"/>
          <a:ext cx="11694696" cy="48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611596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643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15.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042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Проведение медицинской организацией мероприятий, снижающих половое влечение, осуществляемые на основании решения суда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 3 503,0	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3 678,0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3 703,0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24979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56432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препаратами для химической кастрации в целях предупреждения состояния декомпенсации у лиц, страдающих расстройством сексуального предпочтения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заключенных, подлежащих кастрации</a:t>
                      </a:r>
                      <a:endParaRPr lang="ru-RU" sz="1400" b="0" i="0" dirty="0">
                        <a:solidFill>
                          <a:srgbClr val="660066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 чел.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 чел.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050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Возмещение лизинговых платежей по санитарному транспорту, приобретенных на условиях финансового лизинга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924 771,8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уровень оснащенности санитарным автотранспортом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56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832423"/>
              </p:ext>
            </p:extLst>
          </p:nvPr>
        </p:nvGraphicFramePr>
        <p:xfrm>
          <a:off x="248652" y="286600"/>
          <a:ext cx="11694696" cy="650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657894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69747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приобретенного санитарного автотранспорта по которым возмещаются лизинговые платежи</a:t>
                      </a:r>
                      <a:endParaRPr lang="ru-RU" sz="1400" b="0" i="0" dirty="0">
                        <a:solidFill>
                          <a:srgbClr val="660066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007</a:t>
                      </a:r>
                      <a:r>
                        <a:rPr lang="ru-RU" sz="1400" b="0" u="none" baseline="0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Пропаганда здорового образа жизни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22 993,2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25 231,0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493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,0</a:t>
                      </a:r>
                      <a:endParaRPr lang="ru-KZ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493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,0</a:t>
                      </a:r>
                      <a:endParaRPr lang="ru-KZ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ru-KZ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Увеличение доли граждан Казахстана, ведущих здоровый образ жизни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35,0%</a:t>
                      </a:r>
                      <a:endParaRPr lang="ru-RU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36,0%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37,0%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ПРЯМОГО РЕЗУЛЬТАТА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Проведение мероприятий по Плану мероприятий по формированию здорового образа жизни и профилактике заболеваний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176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Освещение на телевидении и радиостанции, в том числе на Республиканских телеканалах (включая 1 канал Евразия, Хабар, Казахстан и </a:t>
                      </a:r>
                      <a:r>
                        <a:rPr lang="ru-RU" sz="1400" i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др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выступлений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414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Публикаций статей в периодической печати (газеты, журналы); статья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0869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1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Прокат аудио/видеороликов, выходы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805</a:t>
                      </a:r>
                      <a:endParaRPr lang="ru-KZ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805</a:t>
                      </a:r>
                      <a:endParaRPr lang="ru-KZ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177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02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729140"/>
              </p:ext>
            </p:extLst>
          </p:nvPr>
        </p:nvGraphicFramePr>
        <p:xfrm>
          <a:off x="0" y="134691"/>
          <a:ext cx="11694696" cy="671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526378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Размещение публикации в интернет порталах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(например Tengrinew.kz, Zakon.kz, Nur.kz)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>
                          <a:latin typeface="Arial Narrow" panose="020B0606020202030204" pitchFamily="34" charset="0"/>
                        </a:rPr>
                        <a:t>4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Производство и трансляция телепередач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16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16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 Narrow" panose="020B0606020202030204" pitchFamily="34" charset="0"/>
                        </a:rPr>
                        <a:t>Тиражирование информационно-образовательных материалов</a:t>
                      </a:r>
                      <a:endParaRPr lang="ru-KZ" sz="14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i="0" dirty="0">
                          <a:latin typeface="Arial Narrow" panose="020B0606020202030204" pitchFamily="34" charset="0"/>
                        </a:rPr>
                        <a:t>204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KZ" sz="1400" b="1" i="0" dirty="0">
                          <a:latin typeface="Arial Narrow" panose="020B0606020202030204" pitchFamily="34" charset="0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204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204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204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Выпуск наружной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92064"/>
                  </a:ext>
                </a:extLst>
              </a:tr>
              <a:tr h="39922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деятельности веб-сайта с постоянным размещением информации, к-во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Мониторинг деятельности формирования здорового образа жизни, к-во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106 "Проведение мероприятий за счет чрезвычайного резерва местного исполнительного органа для ликвидации чрезвычайных ситуаций социального, природного и техногенного характера"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118 873,3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Проведение текущего  ремонта медицинских объектов после чрезвычайной ситуации-100%.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объектов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55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3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102937"/>
              </p:ext>
            </p:extLst>
          </p:nvPr>
        </p:nvGraphicFramePr>
        <p:xfrm>
          <a:off x="0" y="134691"/>
          <a:ext cx="11694696" cy="6265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526378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сентября)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098 "Трансферты в фонд социального медицинского страхования на взносы государства на обязательное социальное медицинское страхование, уплачиваемые местными исполнительными органами"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1 191 659,0	</a:t>
                      </a:r>
                    </a:p>
                    <a:p>
                      <a:pPr algn="ctr"/>
                      <a:endParaRPr lang="ru-RU" sz="1400" b="1" i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latin typeface="Arial Narrow" panose="020B0606020202030204" pitchFamily="34" charset="0"/>
                        </a:rPr>
                        <a:t>1 179 742,0</a:t>
                      </a:r>
                    </a:p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latin typeface="Arial Narrow" panose="020B0606020202030204" pitchFamily="34" charset="0"/>
                        </a:rPr>
                        <a:t>1 178 562,0</a:t>
                      </a:r>
                    </a:p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281"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01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Уровень охвата населения в системе ОСМС ,%.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85,9</a:t>
                      </a:r>
                      <a:endParaRPr lang="ru-K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86,4</a:t>
                      </a:r>
                      <a:endParaRPr lang="ru-K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87,0</a:t>
                      </a:r>
                      <a:endParaRPr lang="ru-K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69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ПРЯМОГО РЕЗУЛЬТАТА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человек для  уплаты взносов ОСМС для отдельных категорий граждан (D,E)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не более </a:t>
                      </a:r>
                      <a:r>
                        <a:rPr lang="ru-RU" sz="140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для 12 893 </a:t>
                      </a:r>
                      <a:r>
                        <a:rPr lang="ru-RU" sz="14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незастрахованных человек</a:t>
                      </a:r>
                      <a:endParaRPr lang="ru-KZ" sz="14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не более для 15223 незастрахованных человек</a:t>
                      </a:r>
                      <a:endParaRPr kumimoji="0" lang="ru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не более для 15208 незастрахованных человек</a:t>
                      </a:r>
                      <a:endParaRPr kumimoji="0" lang="ru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92064"/>
                  </a:ext>
                </a:extLst>
              </a:tr>
              <a:tr h="39922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i="0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718160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4187</TotalTime>
  <Words>2016</Words>
  <Application>Microsoft Office PowerPoint</Application>
  <PresentationFormat>Широкоэкранный</PresentationFormat>
  <Paragraphs>710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Candara</vt:lpstr>
      <vt:lpstr>Symbol</vt:lpstr>
      <vt:lpstr>Times New Roman</vt:lpstr>
      <vt:lpstr>Тема Office</vt:lpstr>
      <vt:lpstr>1_Тема Office</vt:lpstr>
      <vt:lpstr>Волна</vt:lpstr>
      <vt:lpstr>август, 2026 г. </vt:lpstr>
      <vt:lpstr>Финансирование здравоохранения области  в  2026-2028 годах</vt:lpstr>
      <vt:lpstr> Лимиты по программам на 2026-2028 гг.                                                           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г.Павлодар , 2020 г.</dc:title>
  <dc:creator>Маржан Абдрахманова</dc:creator>
  <cp:lastModifiedBy>Здравоохранения Управление</cp:lastModifiedBy>
  <cp:revision>337</cp:revision>
  <cp:lastPrinted>2026-04-16T11:46:42Z</cp:lastPrinted>
  <dcterms:created xsi:type="dcterms:W3CDTF">2020-08-31T15:42:40Z</dcterms:created>
  <dcterms:modified xsi:type="dcterms:W3CDTF">2026-09-01T06:32:04Z</dcterms:modified>
</cp:coreProperties>
</file>