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notesMasterIdLst>
    <p:notesMasterId r:id="rId18"/>
  </p:notesMasterIdLst>
  <p:handoutMasterIdLst>
    <p:handoutMasterId r:id="rId19"/>
  </p:handoutMasterIdLst>
  <p:sldIdLst>
    <p:sldId id="849" r:id="rId2"/>
    <p:sldId id="928" r:id="rId3"/>
    <p:sldId id="930" r:id="rId4"/>
    <p:sldId id="943" r:id="rId5"/>
    <p:sldId id="931" r:id="rId6"/>
    <p:sldId id="932" r:id="rId7"/>
    <p:sldId id="933" r:id="rId8"/>
    <p:sldId id="934" r:id="rId9"/>
    <p:sldId id="935" r:id="rId10"/>
    <p:sldId id="936" r:id="rId11"/>
    <p:sldId id="937" r:id="rId12"/>
    <p:sldId id="939" r:id="rId13"/>
    <p:sldId id="938" r:id="rId14"/>
    <p:sldId id="941" r:id="rId15"/>
    <p:sldId id="940" r:id="rId16"/>
    <p:sldId id="944" r:id="rId17"/>
  </p:sldIdLst>
  <p:sldSz cx="9144000" cy="5143500" type="screen16x9"/>
  <p:notesSz cx="9866313" cy="67357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  <p15:guide id="4" orient="horz" pos="1620">
          <p15:clr>
            <a:srgbClr val="A4A3A4"/>
          </p15:clr>
        </p15:guide>
        <p15:guide id="5" pos="3545">
          <p15:clr>
            <a:srgbClr val="A4A3A4"/>
          </p15:clr>
        </p15:guide>
        <p15:guide id="6" pos="2880">
          <p15:clr>
            <a:srgbClr val="A4A3A4"/>
          </p15:clr>
        </p15:guide>
        <p15:guide id="7" orient="horz" pos="2880">
          <p15:clr>
            <a:srgbClr val="A4A3A4"/>
          </p15:clr>
        </p15:guide>
        <p15:guide id="8" pos="4160">
          <p15:clr>
            <a:srgbClr val="A4A3A4"/>
          </p15:clr>
        </p15:guide>
        <p15:guide id="9" pos="3380">
          <p15:clr>
            <a:srgbClr val="A4A3A4"/>
          </p15:clr>
        </p15:guide>
        <p15:guide id="10" orient="horz" pos="1215">
          <p15:clr>
            <a:srgbClr val="A4A3A4"/>
          </p15:clr>
        </p15:guide>
        <p15:guide id="11" pos="3272">
          <p15:clr>
            <a:srgbClr val="A4A3A4"/>
          </p15:clr>
        </p15:guide>
        <p15:guide id="12" pos="265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9" userDrawn="1">
          <p15:clr>
            <a:srgbClr val="A4A3A4"/>
          </p15:clr>
        </p15:guide>
        <p15:guide id="2" pos="3114" userDrawn="1">
          <p15:clr>
            <a:srgbClr val="A4A3A4"/>
          </p15:clr>
        </p15:guide>
        <p15:guide id="3" orient="horz" pos="2151" userDrawn="1">
          <p15:clr>
            <a:srgbClr val="A4A3A4"/>
          </p15:clr>
        </p15:guide>
        <p15:guide id="4" pos="3108" userDrawn="1">
          <p15:clr>
            <a:srgbClr val="A4A3A4"/>
          </p15:clr>
        </p15:guide>
        <p15:guide id="5" orient="horz" pos="2139" userDrawn="1">
          <p15:clr>
            <a:srgbClr val="A4A3A4"/>
          </p15:clr>
        </p15:guide>
        <p15:guide id="6" orient="horz" pos="2121" userDrawn="1">
          <p15:clr>
            <a:srgbClr val="A4A3A4"/>
          </p15:clr>
        </p15:guide>
        <p15:guide id="7" pos="31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FF"/>
    <a:srgbClr val="127EE0"/>
    <a:srgbClr val="33BBB8"/>
    <a:srgbClr val="99FF99"/>
    <a:srgbClr val="009999"/>
    <a:srgbClr val="98B5CA"/>
    <a:srgbClr val="D35442"/>
    <a:srgbClr val="00CC99"/>
    <a:srgbClr val="FEBE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Стиль из темы 2 - акцент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Средний стиль 3 - акцент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9822" autoAdjust="0"/>
  </p:normalViewPr>
  <p:slideViewPr>
    <p:cSldViewPr>
      <p:cViewPr varScale="1">
        <p:scale>
          <a:sx n="80" d="100"/>
          <a:sy n="80" d="100"/>
        </p:scale>
        <p:origin x="66" y="1296"/>
      </p:cViewPr>
      <p:guideLst>
        <p:guide orient="horz" pos="2160"/>
        <p:guide pos="3840"/>
        <p:guide pos="3120"/>
        <p:guide orient="horz" pos="1620"/>
        <p:guide pos="3545"/>
        <p:guide pos="2880"/>
        <p:guide orient="horz" pos="2880"/>
        <p:guide pos="4160"/>
        <p:guide pos="3380"/>
        <p:guide orient="horz" pos="1215"/>
        <p:guide pos="3272"/>
        <p:guide pos="26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982"/>
    </p:cViewPr>
  </p:sorterViewPr>
  <p:notesViewPr>
    <p:cSldViewPr>
      <p:cViewPr varScale="1">
        <p:scale>
          <a:sx n="94" d="100"/>
          <a:sy n="94" d="100"/>
        </p:scale>
        <p:origin x="-1386" y="-108"/>
      </p:cViewPr>
      <p:guideLst>
        <p:guide orient="horz" pos="2169"/>
        <p:guide pos="3114"/>
        <p:guide orient="horz" pos="2151"/>
        <p:guide pos="3108"/>
        <p:guide orient="horz" pos="2139"/>
        <p:guide orient="horz" pos="2121"/>
        <p:guide pos="31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>
                <a:solidFill>
                  <a:schemeClr val="accent6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1400" b="1" i="0" baseline="0" dirty="0">
                <a:solidFill>
                  <a:schemeClr val="tx1"/>
                </a:solidFill>
                <a:effectLst/>
              </a:rPr>
              <a:t>2026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жылға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арналған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салық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түсімдері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түрлерінің</a:t>
            </a:r>
            <a:r>
              <a:rPr lang="ru-RU" sz="1400" b="1" i="0" baseline="0" dirty="0">
                <a:solidFill>
                  <a:schemeClr val="tx1"/>
                </a:solidFill>
                <a:effectLst/>
              </a:rPr>
              <a:t> </a:t>
            </a:r>
            <a:r>
              <a:rPr lang="ru-RU" sz="1400" b="1" i="0" baseline="0" dirty="0" err="1">
                <a:solidFill>
                  <a:schemeClr val="tx1"/>
                </a:solidFill>
                <a:effectLst/>
              </a:rPr>
              <a:t>үлесі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ru-RU" sz="1400" baseline="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%</a:t>
            </a:r>
          </a:p>
        </c:rich>
      </c:tx>
      <c:layout>
        <c:manualLayout>
          <c:xMode val="edge"/>
          <c:yMode val="edge"/>
          <c:x val="0.15227653916589912"/>
          <c:y val="6.383919833784519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628157779336146"/>
          <c:y val="0.2613633178051698"/>
          <c:w val="0.54583093564449148"/>
          <c:h val="0.48644906624891782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Доли видов налоговых поступлений на 2019 г., в %</c:v>
                </c:pt>
              </c:strCache>
            </c:strRef>
          </c:tx>
          <c:dPt>
            <c:idx val="2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918B-40C0-88DC-342F209D4EF4}"/>
              </c:ext>
            </c:extLst>
          </c:dPt>
          <c:dPt>
            <c:idx val="3"/>
            <c:bubble3D val="0"/>
            <c:spPr>
              <a:solidFill>
                <a:srgbClr val="00CC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8B-40C0-88DC-342F209D4EF4}"/>
              </c:ext>
            </c:extLst>
          </c:dPt>
          <c:dLbls>
            <c:dLbl>
              <c:idx val="0"/>
              <c:layout>
                <c:manualLayout>
                  <c:x val="8.5402473201902196E-2"/>
                  <c:y val="7.8154744122889801E-3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23,1%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7651542301751419E-2"/>
                  <c:y val="-1.710549523967906E-2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62,3%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5322016191749302E-2"/>
                  <c:y val="-7.9271060271191244E-3"/>
                </c:manualLayout>
              </c:layout>
              <c:tx>
                <c:rich>
                  <a:bodyPr/>
                  <a:lstStyle/>
                  <a:p>
                    <a:pPr>
                      <a:defRPr sz="1399" b="1"/>
                    </a:pPr>
                    <a:r>
                      <a:rPr lang="en-US" b="1" dirty="0"/>
                      <a:t>0,3%</a:t>
                    </a:r>
                    <a:endParaRPr lang="en-US" dirty="0"/>
                  </a:p>
                </c:rich>
              </c:tx>
              <c:spPr/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18B-40C0-88DC-342F209D4EF4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EED-49D5-89B7-6B5CDF76817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Салықтық емес түсімдер</c:v>
                </c:pt>
                <c:pt idx="1">
                  <c:v>Салықтық түсімдер</c:v>
                </c:pt>
                <c:pt idx="2">
                  <c:v>Негізгі капиталды сатудан түсетін түсімдер</c:v>
                </c:pt>
                <c:pt idx="3">
                  <c:v>Арнаулы түсімдер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%">
                  <c:v>0.23100000000000001</c:v>
                </c:pt>
                <c:pt idx="1">
                  <c:v>0.623</c:v>
                </c:pt>
                <c:pt idx="2">
                  <c:v>0.01</c:v>
                </c:pt>
                <c:pt idx="3">
                  <c:v>0.14299999999999999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8B-40C0-88DC-342F209D4E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txPr>
    <a:bodyPr/>
    <a:lstStyle/>
    <a:p>
      <a:pPr>
        <a:defRPr sz="1799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545593806550168E-2"/>
          <c:y val="8.0956396465966834E-2"/>
          <c:w val="0.87863471303836416"/>
          <c:h val="0.5489934178533919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Әлеуметтік сала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chemeClr val="accent3"/>
              </a:solidFill>
              <a:scene3d>
                <a:camera prst="orthographicFront"/>
                <a:lightRig rig="threePt" dir="t"/>
              </a:scene3d>
              <a:sp3d>
                <a:bevelT h="31750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8CD-4E62-AE1F-5F3185A1765A}"/>
              </c:ext>
            </c:extLst>
          </c:dPt>
          <c:dLbls>
            <c:dLbl>
              <c:idx val="0"/>
              <c:layout>
                <c:manualLayout>
                  <c:x val="-1.4322916666666657E-2"/>
                  <c:y val="-5.090348112117712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 smtClean="0">
                        <a:solidFill>
                          <a:schemeClr val="tx1"/>
                        </a:solidFill>
                      </a:rPr>
                      <a:t>383</a:t>
                    </a: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 164,9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A73-4C03-8B5F-071C02FE497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8.9663735013315055E-3"/>
                  <c:y val="-6.10824662469198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387 352,1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1.6927083333333384E-2"/>
                  <c:y val="-3.9591596427582115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392 969,4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5.5048725499354375E-3"/>
                  <c:y val="-6.844116591781246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50 316,8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384842.1</c:v>
                </c:pt>
                <c:pt idx="1">
                  <c:v>387352.1</c:v>
                </c:pt>
                <c:pt idx="2">
                  <c:v>392969.4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C8CD-4E62-AE1F-5F3185A1765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Шығыстар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6041666666666774E-3"/>
                  <c:y val="-3.9591596427582115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758 728,5</a:t>
                    </a:r>
                    <a:endParaRPr lang="en-US" dirty="0">
                      <a:solidFill>
                        <a:schemeClr val="tx1"/>
                      </a:solidFill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0758187926848944E-3"/>
                  <c:y val="-4.1106669965963377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661 690,7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8CD-4E62-AE1F-5F3185A1765A}"/>
                </c:ext>
                <c:ext xmlns:c15="http://schemas.microsoft.com/office/drawing/2012/chart" uri="{CE6537A1-D6FC-4f65-9D91-7224C49458BB}">
                  <c15:layout>
                    <c:manualLayout>
                      <c:w val="0.10370604775411842"/>
                      <c:h val="5.5223827589284236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5.2083333333333582E-3"/>
                  <c:y val="-4.9919639407274084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695 264,2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8CD-4E62-AE1F-5F3185A1765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7.8125E-3"/>
                  <c:y val="-5.3403609870823342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en-US" dirty="0">
                        <a:solidFill>
                          <a:schemeClr val="tx1"/>
                        </a:solidFill>
                      </a:rPr>
                      <a:t>173 123,0</a:t>
                    </a: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8CD-4E62-AE1F-5F3185A1765A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2026</c:v>
                </c:pt>
                <c:pt idx="1">
                  <c:v>2027</c:v>
                </c:pt>
                <c:pt idx="2">
                  <c:v>2028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652573.30000000005</c:v>
                </c:pt>
                <c:pt idx="1">
                  <c:v>675638.2</c:v>
                </c:pt>
                <c:pt idx="2">
                  <c:v>710643.9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C8CD-4E62-AE1F-5F3185A17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6"/>
        <c:gapDepth val="68"/>
        <c:shape val="cylinder"/>
        <c:axId val="552606000"/>
        <c:axId val="552610352"/>
        <c:axId val="0"/>
      </c:bar3DChart>
      <c:catAx>
        <c:axId val="552606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552610352"/>
        <c:crosses val="autoZero"/>
        <c:auto val="1"/>
        <c:lblAlgn val="ctr"/>
        <c:lblOffset val="100"/>
        <c:noMultiLvlLbl val="0"/>
      </c:catAx>
      <c:valAx>
        <c:axId val="552610352"/>
        <c:scaling>
          <c:orientation val="minMax"/>
        </c:scaling>
        <c:delete val="1"/>
        <c:axPos val="l"/>
        <c:numFmt formatCode="#,##0.0" sourceLinked="1"/>
        <c:majorTickMark val="out"/>
        <c:minorTickMark val="none"/>
        <c:tickLblPos val="none"/>
        <c:crossAx val="552606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1982135544296569"/>
          <c:y val="0.80267174321250445"/>
          <c:w val="0.55925926095110379"/>
          <c:h val="6.6808159484416846E-2"/>
        </c:manualLayout>
      </c:layout>
      <c:overlay val="0"/>
      <c:txPr>
        <a:bodyPr/>
        <a:lstStyle/>
        <a:p>
          <a:pPr>
            <a:defRPr sz="1400" b="0"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1898942928978882"/>
          <c:y val="0.12232383965849065"/>
          <c:w val="0.71527141881129563"/>
          <c:h val="0.80710123545594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ln>
              <a:noFill/>
            </a:ln>
          </c:spPr>
          <c:explosion val="62"/>
          <c:dPt>
            <c:idx val="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CCA3-4B81-A8A8-2840EE064499}"/>
              </c:ext>
            </c:extLst>
          </c:dPt>
          <c:dPt>
            <c:idx val="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CCA3-4B81-A8A8-2840EE064499}"/>
              </c:ext>
            </c:extLst>
          </c:dPt>
          <c:dPt>
            <c:idx val="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CCA3-4B81-A8A8-2840EE064499}"/>
              </c:ext>
            </c:extLst>
          </c:dPt>
          <c:dPt>
            <c:idx val="3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CCA3-4B81-A8A8-2840EE064499}"/>
              </c:ext>
            </c:extLst>
          </c:dPt>
          <c:dPt>
            <c:idx val="4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CCA3-4B81-A8A8-2840EE064499}"/>
              </c:ext>
            </c:extLst>
          </c:dPt>
          <c:dPt>
            <c:idx val="5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CCA3-4B81-A8A8-2840EE064499}"/>
              </c:ext>
            </c:extLst>
          </c:dPt>
          <c:dPt>
            <c:idx val="6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CCA3-4B81-A8A8-2840EE064499}"/>
              </c:ext>
            </c:extLst>
          </c:dPt>
          <c:dPt>
            <c:idx val="7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CCA3-4B81-A8A8-2840EE064499}"/>
              </c:ext>
            </c:extLst>
          </c:dPt>
          <c:dPt>
            <c:idx val="8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8-CCA3-4B81-A8A8-2840EE064499}"/>
              </c:ext>
            </c:extLst>
          </c:dPt>
          <c:dPt>
            <c:idx val="9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9-CCA3-4B81-A8A8-2840EE064499}"/>
              </c:ext>
            </c:extLst>
          </c:dPt>
          <c:dPt>
            <c:idx val="10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A-CCA3-4B81-A8A8-2840EE064499}"/>
              </c:ext>
            </c:extLst>
          </c:dPt>
          <c:dPt>
            <c:idx val="11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B-CCA3-4B81-A8A8-2840EE064499}"/>
              </c:ext>
            </c:extLst>
          </c:dPt>
          <c:dPt>
            <c:idx val="12"/>
            <c:bubble3D val="0"/>
            <c:explosion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C-CCA3-4B81-A8A8-2840EE064499}"/>
              </c:ext>
            </c:extLst>
          </c:dPt>
          <c:dLbls>
            <c:dLbl>
              <c:idx val="0"/>
              <c:layout>
                <c:manualLayout>
                  <c:x val="8.9074229275370162E-2"/>
                  <c:y val="-0.1216532264353087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Жалпы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сипаттағы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мемлекеттік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қызметтер</a:t>
                    </a:r>
                    <a:r>
                      <a:rPr lang="ru-RU" sz="1000" b="1" i="0" u="none" strike="noStrike" baseline="0" dirty="0">
                        <a:effectLst/>
                      </a:rPr>
                      <a:t> 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>
                        <a:latin typeface="Arial" pitchFamily="34" charset="0"/>
                        <a:cs typeface="Arial" pitchFamily="34" charset="0"/>
                      </a:rPr>
                      <a:t>6 </a:t>
                    </a: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815,6 </a:t>
                    </a:r>
                    <a:r>
                      <a:rPr lang="ru-RU" sz="1000" b="0" baseline="0" dirty="0" err="1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1,7%)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3818894355979705"/>
                  <c:y val="-3.3229013527356459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Қорғаныс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6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310,0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>
                      <a:defRPr sz="1000" baseline="0">
                        <a:latin typeface="Arial" pitchFamily="34" charset="0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1,6%)</a:t>
                    </a:r>
                    <a:endParaRPr lang="ru-RU" dirty="0"/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490416069642326"/>
                  <c:y val="0.1023351435481460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baseline="0" dirty="0" err="1" smtClean="0">
                        <a:effectLst/>
                      </a:rPr>
                      <a:t>Қоғамдық</a:t>
                    </a:r>
                    <a:r>
                      <a:rPr lang="ru-RU" sz="1000" b="1" i="0" baseline="0" dirty="0" smtClean="0">
                        <a:effectLst/>
                      </a:rPr>
                      <a:t> </a:t>
                    </a:r>
                    <a:r>
                      <a:rPr lang="ru-RU" sz="1000" b="1" i="0" baseline="0" dirty="0" err="1" smtClean="0">
                        <a:effectLst/>
                      </a:rPr>
                      <a:t>тәртіп</a:t>
                    </a:r>
                    <a:r>
                      <a:rPr lang="ru-RU" sz="1000" b="1" i="0" baseline="0" dirty="0" smtClean="0">
                        <a:effectLst/>
                      </a:rPr>
                      <a:t>, </a:t>
                    </a:r>
                    <a:r>
                      <a:rPr lang="ru-RU" sz="1000" b="1" i="0" baseline="0" dirty="0" err="1" smtClean="0">
                        <a:effectLst/>
                      </a:rPr>
                      <a:t>қауіпсіздік</a:t>
                    </a:r>
                    <a:r>
                      <a:rPr lang="ru-RU" sz="1000" b="1" i="0" baseline="0" dirty="0" smtClean="0">
                        <a:effectLst/>
                      </a:rPr>
                      <a:t> </a:t>
                    </a:r>
                    <a:r>
                      <a:rPr lang="ru-RU" sz="1000" b="1" i="0" baseline="0" dirty="0" err="1" smtClean="0">
                        <a:effectLst/>
                      </a:rPr>
                      <a:t>т.б</a:t>
                    </a:r>
                    <a:r>
                      <a:rPr lang="ru-RU" sz="1000" b="1" i="0" baseline="0" dirty="0" smtClean="0">
                        <a:effectLst/>
                      </a:rPr>
                      <a:t>. </a:t>
                    </a:r>
                    <a:endParaRPr lang="ru-RU" sz="1000" dirty="0" smtClean="0">
                      <a:effectLst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18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276,0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 smtClean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(4,5%)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3.0374796110555401E-2"/>
                  <c:y val="3.4379933483538606E-2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Білім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беру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299 130,0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(78,6%)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4"/>
              <c:layout>
                <c:manualLayout>
                  <c:x val="6.8580636585651597E-2"/>
                  <c:y val="0.17837640531176219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Денсаулық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сақтау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aseline="0" dirty="0" smtClean="0">
                        <a:latin typeface="Arial" pitchFamily="34" charset="0"/>
                        <a:cs typeface="Arial" pitchFamily="34" charset="0"/>
                      </a:rPr>
                      <a:t>29 628,0</a:t>
                    </a:r>
                    <a:r>
                      <a:rPr lang="ru-RU" sz="100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(7,7%)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5"/>
              <c:layout>
                <c:manualLayout>
                  <c:x val="-5.3299854911820634E-2"/>
                  <c:y val="0.22133908253714865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Әлеуметтік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көмек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әлеуметтік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қамсыздандыру</a:t>
                    </a:r>
                    <a:r>
                      <a:rPr lang="ru-RU" sz="1000" b="1" i="0" u="none" strike="noStrike" baseline="0" dirty="0">
                        <a:effectLst/>
                      </a:rPr>
                      <a:t>                  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26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415,5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(6,9%)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20622178215145043"/>
                      <c:h val="0.12285034112043539"/>
                    </c:manualLayout>
                  </c15:layout>
                </c:ext>
              </c:extLst>
            </c:dLbl>
            <c:dLbl>
              <c:idx val="6"/>
              <c:layout>
                <c:manualLayout>
                  <c:x val="-0.12136952877882613"/>
                  <c:y val="0.25716763534117876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Тұрғын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үй-коммуналдық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шаруашылық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27 991,4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4,9%)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7"/>
              <c:layout>
                <c:manualLayout>
                  <c:x val="-0.17986664954445916"/>
                  <c:y val="0.19955728077294441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Мәдениет</a:t>
                    </a:r>
                    <a:r>
                      <a:rPr lang="ru-RU" sz="1000" b="1" i="0" u="none" strike="noStrike" baseline="0" dirty="0">
                        <a:effectLst/>
                      </a:rPr>
                      <a:t>, спорт, туризм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ақпараттық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кеңістік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smtClean="0">
                        <a:effectLst/>
                      </a:rPr>
                      <a:t>25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 032,2 </a:t>
                    </a:r>
                    <a:r>
                      <a:rPr lang="ru-RU" sz="1000" b="0" i="0" u="none" strike="noStrike" baseline="0" dirty="0" err="1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(6,5%)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8"/>
              <c:layout>
                <c:manualLayout>
                  <c:x val="-0.20859884019573385"/>
                  <c:y val="7.665521734916087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Отын</a:t>
                    </a:r>
                    <a:r>
                      <a:rPr lang="ru-RU" sz="1000" b="1" i="0" u="none" strike="noStrike" baseline="0" dirty="0">
                        <a:effectLst/>
                      </a:rPr>
                      <a:t>-энергетика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кешені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жер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койнауын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пайдалану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375,0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0,9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0.20626943145259402"/>
                  <c:y val="-3.8636758014439998E-2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Ауыл</a:t>
                    </a:r>
                    <a:r>
                      <a:rPr lang="ru-RU" sz="1000" b="1" i="0" u="none" strike="noStrike" baseline="0" dirty="0">
                        <a:effectLst/>
                      </a:rPr>
                      <a:t>, су,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орман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балық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шаруашылығы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т.б</a:t>
                    </a:r>
                    <a:r>
                      <a:rPr lang="ru-RU" sz="1000" b="0" i="0" u="none" strike="noStrike" baseline="0" dirty="0">
                        <a:effectLst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43 </a:t>
                    </a: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888,7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(11,4 </a:t>
                    </a: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9233206719114693"/>
                  <c:y val="-0.10209726043541888"/>
                </c:manualLayout>
              </c:layout>
              <c:tx>
                <c:rich>
                  <a:bodyPr wrap="square" lIns="38100" tIns="19050" rIns="38100" bIns="19050" anchor="ctr" anchorCtr="0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Өнеркәсіп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сәулет</a:t>
                    </a:r>
                    <a:r>
                      <a:rPr lang="ru-RU" sz="1000" b="1" i="0" u="none" strike="noStrike" baseline="0" dirty="0">
                        <a:effectLst/>
                      </a:rPr>
                      <a:t>,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қала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құрылысы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құрылыс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қызметі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baseline="0" dirty="0" smtClean="0">
                        <a:effectLst/>
                        <a:latin typeface="Arial" pitchFamily="34" charset="0"/>
                        <a:cs typeface="Arial" pitchFamily="34" charset="0"/>
                      </a:rPr>
                      <a:t>48 249,4 </a:t>
                    </a:r>
                    <a:r>
                      <a:rPr lang="ru-RU" sz="1000" b="0" i="0" u="none" strike="noStrike" baseline="0" dirty="0" err="1" smtClean="0">
                        <a:effectLst/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i="0" u="none" strike="noStrike" baseline="0" dirty="0">
                      <a:effectLst/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(12,6%)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CCA3-4B81-A8A8-2840EE064499}"/>
                </c:ex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/>
                </c:ext>
              </c:extLst>
            </c:dLbl>
            <c:dLbl>
              <c:idx val="11"/>
              <c:layout>
                <c:manualLayout>
                  <c:x val="-4.3829246532752983E-2"/>
                  <c:y val="-0.14921035638443728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i="0" u="none" strike="noStrike" baseline="0" dirty="0" err="1">
                        <a:effectLst/>
                      </a:rPr>
                      <a:t>Көлік</a:t>
                    </a:r>
                    <a:r>
                      <a:rPr lang="ru-RU" sz="1000" b="1" i="0" u="none" strike="noStrike" baseline="0" dirty="0">
                        <a:effectLst/>
                      </a:rPr>
                      <a:t> </a:t>
                    </a:r>
                    <a:r>
                      <a:rPr lang="ru-RU" sz="1000" b="1" i="0" u="none" strike="noStrike" baseline="0" dirty="0" err="1">
                        <a:effectLst/>
                      </a:rPr>
                      <a:t>және</a:t>
                    </a:r>
                    <a:r>
                      <a:rPr lang="ru-RU" sz="1000" b="1" i="0" u="none" strike="noStrike" baseline="0" dirty="0">
                        <a:effectLst/>
                      </a:rPr>
                      <a:t> коммуникация </a:t>
                    </a:r>
                    <a:r>
                      <a:rPr lang="ru-RU" sz="1000" b="0" i="0" u="none" strike="noStrike" baseline="0" dirty="0" smtClean="0">
                        <a:effectLst/>
                      </a:rPr>
                      <a:t>39 408,0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(10,3%)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4.9826750295133837E-3"/>
                  <c:y val="-0.17305315374770533"/>
                </c:manualLayout>
              </c:layout>
              <c:tx>
                <c:rich>
                  <a:bodyPr wrap="square" lIns="38100" tIns="19050" rIns="38100" bIns="19050" anchor="ctr" anchorCtr="0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1" baseline="0" dirty="0" err="1">
                        <a:latin typeface="Arial" pitchFamily="34" charset="0"/>
                        <a:cs typeface="Arial" pitchFamily="34" charset="0"/>
                      </a:rPr>
                      <a:t>Басқалар</a:t>
                    </a:r>
                    <a:r>
                      <a:rPr lang="ru-RU" sz="1000" b="1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baseline="0" dirty="0" smtClean="0">
                        <a:latin typeface="Arial" pitchFamily="34" charset="0"/>
                        <a:cs typeface="Arial" pitchFamily="34" charset="0"/>
                      </a:rPr>
                      <a:t>6 425,6 </a:t>
                    </a:r>
                    <a:r>
                      <a:rPr lang="ru-RU" sz="1000" b="0" baseline="0" dirty="0" err="1" smtClean="0">
                        <a:latin typeface="Arial" pitchFamily="34" charset="0"/>
                        <a:cs typeface="Arial" pitchFamily="34" charset="0"/>
                      </a:rPr>
                      <a:t>млн.теңге</a:t>
                    </a:r>
                    <a:endParaRPr lang="ru-RU" sz="1000" b="0" baseline="0" dirty="0">
                      <a:latin typeface="Arial" pitchFamily="34" charset="0"/>
                      <a:cs typeface="Arial" pitchFamily="34" charset="0"/>
                    </a:endParaRPr>
                  </a:p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000" b="0" i="0" u="none" strike="noStrike" kern="1200" baseline="0">
                        <a:solidFill>
                          <a:prstClr val="black"/>
                        </a:solidFill>
                        <a:latin typeface="Arial" pitchFamily="34" charset="0"/>
                        <a:ea typeface="+mn-ea"/>
                        <a:cs typeface="Arial" pitchFamily="34" charset="0"/>
                      </a:defRPr>
                    </a:pPr>
                    <a:r>
                      <a:rPr lang="ru-RU" sz="1000" b="0" i="0" u="none" strike="noStrike" kern="1200" baseline="0" dirty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(</a:t>
                    </a:r>
                    <a:r>
                      <a:rPr lang="ru-RU" sz="1000" b="0" i="0" u="none" strike="noStrike" kern="1200" baseline="0" dirty="0" smtClean="0">
                        <a:solidFill>
                          <a:prstClr val="black"/>
                        </a:solidFill>
                        <a:effectLst/>
                        <a:latin typeface="Arial" pitchFamily="34" charset="0"/>
                        <a:cs typeface="Arial" pitchFamily="34" charset="0"/>
                      </a:rPr>
                      <a:t>1,6%)</a:t>
                    </a:r>
                    <a:endParaRPr lang="ru-RU" sz="1000" b="0" i="0" u="none" strike="noStrike" kern="1200" baseline="0" dirty="0">
                      <a:solidFill>
                        <a:prstClr val="black"/>
                      </a:solidFill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pPr>
                <a:noFill/>
                <a:ln w="25351">
                  <a:noFill/>
                </a:ln>
              </c:sp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CCA3-4B81-A8A8-2840EE064499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 w="25351">
                <a:noFill/>
              </a:ln>
            </c:spPr>
            <c:txPr>
              <a:bodyPr/>
              <a:lstStyle/>
              <a:p>
                <a:pPr>
                  <a:defRPr sz="1000" baseline="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Лист1!$B$2:$B$14</c:f>
              <c:numCache>
                <c:formatCode>#,##0.0</c:formatCode>
                <c:ptCount val="13"/>
                <c:pt idx="0">
                  <c:v>6457.7</c:v>
                </c:pt>
                <c:pt idx="1">
                  <c:v>1572.6</c:v>
                </c:pt>
                <c:pt idx="2">
                  <c:v>14293.5</c:v>
                </c:pt>
                <c:pt idx="3">
                  <c:v>321855.5</c:v>
                </c:pt>
                <c:pt idx="4">
                  <c:v>7745.3</c:v>
                </c:pt>
                <c:pt idx="5">
                  <c:v>28534.2</c:v>
                </c:pt>
                <c:pt idx="6">
                  <c:v>11074.2</c:v>
                </c:pt>
                <c:pt idx="7">
                  <c:v>23707.1</c:v>
                </c:pt>
                <c:pt idx="8">
                  <c:v>298.39999999999998</c:v>
                </c:pt>
                <c:pt idx="9">
                  <c:v>38551.300000000003</c:v>
                </c:pt>
                <c:pt idx="10">
                  <c:v>11187.1</c:v>
                </c:pt>
                <c:pt idx="11">
                  <c:v>19302.8</c:v>
                </c:pt>
                <c:pt idx="12">
                  <c:v>13981.9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D-CCA3-4B81-A8A8-2840EE06449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Lbls>
            <c:spPr>
              <a:noFill/>
              <a:ln w="25351">
                <a:noFill/>
              </a:ln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2694" cmpd="sng"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Лист1!$A$2:$A$14</c:f>
              <c:strCache>
                <c:ptCount val="13"/>
                <c:pt idx="0">
                  <c:v>Государственные услуги общего характера</c:v>
                </c:pt>
                <c:pt idx="1">
                  <c:v>Оборона</c:v>
                </c:pt>
                <c:pt idx="2">
                  <c:v>Общественный порядок, безопасность и др.</c:v>
                </c:pt>
                <c:pt idx="3">
                  <c:v>Образование</c:v>
                </c:pt>
                <c:pt idx="4">
                  <c:v>Здравоохранение</c:v>
                </c:pt>
                <c:pt idx="5">
                  <c:v>Социальная помощь и социальное обеспечение</c:v>
                </c:pt>
                <c:pt idx="6">
                  <c:v>Жилищно- коммунальное хазяйство</c:v>
                </c:pt>
                <c:pt idx="7">
                  <c:v>Культура, спорт, туризм и информационное пространство</c:v>
                </c:pt>
                <c:pt idx="8">
                  <c:v>Топливно-энергетический комплекс</c:v>
                </c:pt>
                <c:pt idx="9">
                  <c:v>Сельское, водное, лесное, рыбное хозяйство и др.</c:v>
                </c:pt>
                <c:pt idx="10">
                  <c:v>Промышленность, архитектурная деятельность и др.</c:v>
                </c:pt>
                <c:pt idx="11">
                  <c:v>Транспорт и коммуникации</c:v>
                </c:pt>
                <c:pt idx="12">
                  <c:v>Прочие</c:v>
                </c:pt>
              </c:strCache>
            </c:strRef>
          </c:cat>
          <c:val>
            <c:numRef>
              <c:f>Лист1!$C$2:$C$14</c:f>
              <c:numCache>
                <c:formatCode>0.0</c:formatCode>
                <c:ptCount val="13"/>
                <c:pt idx="0">
                  <c:v>1.2</c:v>
                </c:pt>
                <c:pt idx="1">
                  <c:v>0.3</c:v>
                </c:pt>
                <c:pt idx="2">
                  <c:v>2.8</c:v>
                </c:pt>
                <c:pt idx="3">
                  <c:v>64.5</c:v>
                </c:pt>
                <c:pt idx="4">
                  <c:v>1.5535291927817947</c:v>
                </c:pt>
                <c:pt idx="5">
                  <c:v>5.7233048032580127</c:v>
                </c:pt>
                <c:pt idx="6">
                  <c:v>2.2212300345634324</c:v>
                </c:pt>
                <c:pt idx="7">
                  <c:v>4.7550994701557432</c:v>
                </c:pt>
                <c:pt idx="8">
                  <c:v>5.9852182759362133E-2</c:v>
                </c:pt>
                <c:pt idx="9">
                  <c:v>7.7325048700100458</c:v>
                </c:pt>
                <c:pt idx="10">
                  <c:v>2.243875180118164</c:v>
                </c:pt>
                <c:pt idx="11">
                  <c:v>3.8716981010972367</c:v>
                </c:pt>
                <c:pt idx="12">
                  <c:v>2.8044478355332623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CCA3-4B81-A8A8-2840EE06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 w="25394">
          <a:noFill/>
        </a:ln>
      </c:spPr>
    </c:plotArea>
    <c:plotVisOnly val="1"/>
    <c:dispBlanksAs val="zero"/>
    <c:showDLblsOverMax val="0"/>
  </c:chart>
  <c:spPr>
    <a:effectLst>
      <a:glow>
        <a:schemeClr val="accent1">
          <a:alpha val="64000"/>
        </a:schemeClr>
      </a:glow>
      <a:softEdge rad="12700"/>
    </a:effectLst>
  </c:spPr>
  <c:txPr>
    <a:bodyPr/>
    <a:lstStyle/>
    <a:p>
      <a:pPr>
        <a:defRPr sz="1114">
          <a:latin typeface="Calibri" pitchFamily="34" charset="0"/>
        </a:defRPr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0.14732</cdr:x>
      <cdr:y>0.77163</cdr:y>
    </cdr:from>
    <cdr:to>
      <cdr:x>0.4699</cdr:x>
      <cdr:y>1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="" xmlns:a16="http://schemas.microsoft.com/office/drawing/2014/main" id="{C2CB1C37-AA7E-F7F8-1222-C3723F70B2AF}"/>
            </a:ext>
          </a:extLst>
        </cdr:cNvPr>
        <cdr:cNvSpPr txBox="1"/>
      </cdr:nvSpPr>
      <cdr:spPr>
        <a:xfrm xmlns:a="http://schemas.openxmlformats.org/drawingml/2006/main">
          <a:off x="657710" y="3670425"/>
          <a:ext cx="1440157" cy="10862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000" dirty="0"/>
            <a:t>Салы</a:t>
          </a:r>
          <a:r>
            <a:rPr lang="kk-KZ" sz="1000" dirty="0"/>
            <a:t>қтық түсімдер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Салықтық емес түсімдер</a:t>
          </a:r>
        </a:p>
        <a:p xmlns:a="http://schemas.openxmlformats.org/drawingml/2006/main">
          <a:endParaRPr lang="kk-KZ" sz="700" dirty="0"/>
        </a:p>
        <a:p xmlns:a="http://schemas.openxmlformats.org/drawingml/2006/main">
          <a:r>
            <a:rPr lang="kk-KZ" sz="1000" dirty="0"/>
            <a:t>Негізгі капиталды сатудан түсетін түсімдер</a:t>
          </a:r>
        </a:p>
        <a:p xmlns:a="http://schemas.openxmlformats.org/drawingml/2006/main">
          <a:endParaRPr lang="kk-KZ" sz="500" dirty="0"/>
        </a:p>
        <a:p xmlns:a="http://schemas.openxmlformats.org/drawingml/2006/main">
          <a:r>
            <a:rPr lang="kk-KZ" sz="1000" dirty="0"/>
            <a:t>Арнаулы түсімдер</a:t>
          </a:r>
        </a:p>
      </cdr:txBody>
    </cdr:sp>
  </cdr:relSizeAnchor>
  <cdr:relSizeAnchor xmlns:cdr="http://schemas.openxmlformats.org/drawingml/2006/chartDrawing">
    <cdr:from>
      <cdr:x>0.11506</cdr:x>
      <cdr:y>0.79139</cdr:y>
    </cdr:from>
    <cdr:to>
      <cdr:x>0.12942</cdr:x>
      <cdr:y>0.80586</cdr:y>
    </cdr:to>
    <cdr:sp macro="" textlink="">
      <cdr:nvSpPr>
        <cdr:cNvPr id="3" name="Прямоугольник 2">
          <a:extLst xmlns:a="http://schemas.openxmlformats.org/drawingml/2006/main">
            <a:ext uri="{FF2B5EF4-FFF2-40B4-BE49-F238E27FC236}">
              <a16:creationId xmlns="" xmlns:a16="http://schemas.microsoft.com/office/drawing/2014/main" id="{846D9220-CF36-C88F-2E3D-09662171C831}"/>
            </a:ext>
          </a:extLst>
        </cdr:cNvPr>
        <cdr:cNvSpPr/>
      </cdr:nvSpPr>
      <cdr:spPr>
        <a:xfrm xmlns:a="http://schemas.openxmlformats.org/drawingml/2006/main">
          <a:off x="513692" y="3764429"/>
          <a:ext cx="64116" cy="6883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accent2">
              <a:lumMod val="60000"/>
              <a:lumOff val="40000"/>
            </a:schemeClr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0.85161</cdr:y>
    </cdr:from>
    <cdr:to>
      <cdr:x>0.12942</cdr:x>
      <cdr:y>0.86608</cdr:y>
    </cdr:to>
    <cdr:sp macro="" textlink="">
      <cdr:nvSpPr>
        <cdr:cNvPr id="4" name="Прямоугольник 3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050873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0070C0"/>
        </a:solidFill>
        <a:ln xmlns:a="http://schemas.openxmlformats.org/drawingml/2006/main">
          <a:solidFill>
            <a:srgbClr val="0070C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0.89703</cdr:y>
    </cdr:from>
    <cdr:to>
      <cdr:x>0.12942</cdr:x>
      <cdr:y>0.9115</cdr:y>
    </cdr:to>
    <cdr:sp macro="" textlink="">
      <cdr:nvSpPr>
        <cdr:cNvPr id="5" name="Прямоугольник 4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266897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FFFF00"/>
        </a:solidFill>
        <a:ln xmlns:a="http://schemas.openxmlformats.org/drawingml/2006/main">
          <a:solidFill>
            <a:srgbClr val="FFFF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0.11506</cdr:x>
      <cdr:y>0.94244</cdr:y>
    </cdr:from>
    <cdr:to>
      <cdr:x>0.12942</cdr:x>
      <cdr:y>0.95691</cdr:y>
    </cdr:to>
    <cdr:sp macro="" textlink="">
      <cdr:nvSpPr>
        <cdr:cNvPr id="6" name="Прямоугольник 5">
          <a:extLst xmlns:a="http://schemas.openxmlformats.org/drawingml/2006/main">
            <a:ext uri="{FF2B5EF4-FFF2-40B4-BE49-F238E27FC236}">
              <a16:creationId xmlns="" xmlns:a16="http://schemas.microsoft.com/office/drawing/2014/main" id="{770AB0E1-6029-F219-6E0D-5A8E7FF53590}"/>
            </a:ext>
          </a:extLst>
        </cdr:cNvPr>
        <cdr:cNvSpPr/>
      </cdr:nvSpPr>
      <cdr:spPr>
        <a:xfrm xmlns:a="http://schemas.openxmlformats.org/drawingml/2006/main">
          <a:off x="513698" y="4482921"/>
          <a:ext cx="64110" cy="68830"/>
        </a:xfrm>
        <a:prstGeom xmlns:a="http://schemas.openxmlformats.org/drawingml/2006/main" prst="rect">
          <a:avLst/>
        </a:prstGeom>
        <a:solidFill xmlns:a="http://schemas.openxmlformats.org/drawingml/2006/main">
          <a:srgbClr val="00CC00"/>
        </a:solidFill>
        <a:ln xmlns:a="http://schemas.openxmlformats.org/drawingml/2006/main">
          <a:solidFill>
            <a:srgbClr val="00CC00"/>
          </a:solidFill>
        </a:ln>
      </cdr:spPr>
      <cdr:style>
        <a:lnRef xmlns:a="http://schemas.openxmlformats.org/drawingml/2006/main" idx="2">
          <a:schemeClr val="accent2">
            <a:shade val="15000"/>
          </a:schemeClr>
        </a:lnRef>
        <a:fillRef xmlns:a="http://schemas.openxmlformats.org/drawingml/2006/main" idx="1">
          <a:schemeClr val="accent2"/>
        </a:fillRef>
        <a:effectRef xmlns:a="http://schemas.openxmlformats.org/drawingml/2006/main" idx="0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KZ"/>
        </a:p>
      </cdr:txBody>
    </cdr:sp>
  </cdr:relSizeAnchor>
  <cdr:relSizeAnchor xmlns:cdr="http://schemas.openxmlformats.org/drawingml/2006/chartDrawing">
    <cdr:from>
      <cdr:x>0.38926</cdr:x>
      <cdr:y>0.23095</cdr:y>
    </cdr:from>
    <cdr:to>
      <cdr:x>0.41904</cdr:x>
      <cdr:y>0.27636</cdr:y>
    </cdr:to>
    <cdr:cxnSp macro="">
      <cdr:nvCxnSpPr>
        <cdr:cNvPr id="8" name="Прямая соединительная линия 7">
          <a:extLst xmlns:a="http://schemas.openxmlformats.org/drawingml/2006/main">
            <a:ext uri="{FF2B5EF4-FFF2-40B4-BE49-F238E27FC236}">
              <a16:creationId xmlns="" xmlns:a16="http://schemas.microsoft.com/office/drawing/2014/main" id="{2EF7BB9A-2892-D25B-2816-C92D19FA0CEE}"/>
            </a:ext>
          </a:extLst>
        </cdr:cNvPr>
        <cdr:cNvCxnSpPr/>
      </cdr:nvCxnSpPr>
      <cdr:spPr>
        <a:xfrm xmlns:a="http://schemas.openxmlformats.org/drawingml/2006/main" flipH="1" flipV="1">
          <a:off x="1737828" y="1098545"/>
          <a:ext cx="132964" cy="216024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0.30854</cdr:x>
      <cdr:y>0.17039</cdr:y>
    </cdr:from>
    <cdr:to>
      <cdr:x>0.45377</cdr:x>
      <cdr:y>0.22779</cdr:y>
    </cdr:to>
    <cdr:sp macro="" textlink="">
      <cdr:nvSpPr>
        <cdr:cNvPr id="10" name="Прямоугольник 9"/>
        <cdr:cNvSpPr/>
      </cdr:nvSpPr>
      <cdr:spPr>
        <a:xfrm xmlns:a="http://schemas.openxmlformats.org/drawingml/2006/main">
          <a:off x="1377463" y="810513"/>
          <a:ext cx="648398" cy="273012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3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kk-KZ" sz="1400" b="1" dirty="0"/>
            <a:t>14,3</a:t>
          </a:r>
          <a:r>
            <a:rPr lang="ru-RU" sz="1400" b="1" dirty="0"/>
            <a:t>%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0.20128</cdr:x>
      <cdr:y>0.65191</cdr:y>
    </cdr:from>
    <cdr:to>
      <cdr:x>0.33353</cdr:x>
      <cdr:y>0.74517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788760" y="2581850"/>
          <a:ext cx="117529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2026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0.45086</cdr:x>
      <cdr:y>0.64257</cdr:y>
    </cdr:from>
    <cdr:to>
      <cdr:x>0.59453</cdr:x>
      <cdr:y>0.73582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4006725" y="2544851"/>
          <a:ext cx="1276839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2027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0.70257</cdr:x>
      <cdr:y>0.65191</cdr:y>
    </cdr:from>
    <cdr:to>
      <cdr:x>0.84031</cdr:x>
      <cdr:y>0.74516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6243679" y="2581835"/>
          <a:ext cx="122413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cap="none" spc="0" dirty="0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2028 </a:t>
          </a:r>
          <a:r>
            <a:rPr lang="ru-RU" sz="1800" b="1" cap="none" spc="0" dirty="0" err="1">
              <a:ln w="12700">
                <a:solidFill>
                  <a:srgbClr val="44546A">
                    <a:satMod val="155000"/>
                  </a:srgbClr>
                </a:solidFill>
                <a:prstDash val="solid"/>
              </a:ln>
              <a:solidFill>
                <a:srgbClr val="E7E6E6">
                  <a:tint val="85000"/>
                  <a:satMod val="155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rPr>
            <a:t>жыл</a:t>
          </a:r>
          <a:endParaRPr lang="ru-RU" sz="1800" b="1" cap="none" spc="0" dirty="0">
            <a:ln w="12700">
              <a:solidFill>
                <a:srgbClr val="44546A">
                  <a:satMod val="155000"/>
                </a:srgbClr>
              </a:solidFill>
              <a:prstDash val="solid"/>
            </a:ln>
            <a:solidFill>
              <a:srgbClr val="E7E6E6">
                <a:tint val="85000"/>
                <a:satMod val="155000"/>
              </a:srgbClr>
            </a:solidFill>
            <a:effectLst>
              <a:outerShdw blurRad="41275" dist="20320" dir="1800000" algn="tl" rotWithShape="0">
                <a:srgbClr val="000000">
                  <a:alpha val="40000"/>
                </a:srgbClr>
              </a:outerShdw>
            </a:effectLst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="" xmlns:a16="http://schemas.microsoft.com/office/drawing/2014/main" id="{ADEE1025-1B3E-4FB8-B81A-6F5C7DFC17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14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AE9D2129-609C-4C04-A6F2-F0C2681705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634" y="14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/>
          <a:lstStyle>
            <a:lvl1pPr algn="r">
              <a:defRPr sz="1200"/>
            </a:lvl1pPr>
          </a:lstStyle>
          <a:p>
            <a:fld id="{6E4CC3D3-6A4F-4858-8047-AAEEC13FDE50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9E12AAD9-616D-4281-BE7C-40E635CACF8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6398233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556F2EEE-A49E-4D47-AB98-F021B59BFC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634" y="6398233"/>
            <a:ext cx="4275402" cy="337540"/>
          </a:xfrm>
          <a:prstGeom prst="rect">
            <a:avLst/>
          </a:prstGeom>
        </p:spPr>
        <p:txBody>
          <a:bodyPr vert="horz" lIns="90697" tIns="45344" rIns="90697" bIns="45344" rtlCol="0" anchor="b"/>
          <a:lstStyle>
            <a:lvl1pPr algn="r">
              <a:defRPr sz="1200"/>
            </a:lvl1pPr>
          </a:lstStyle>
          <a:p>
            <a:fld id="{3A132E78-363C-4E04-97C3-AFD2590C96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83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20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88637" y="20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/>
          <a:lstStyle>
            <a:lvl1pPr algn="r">
              <a:defRPr sz="1200"/>
            </a:lvl1pPr>
          </a:lstStyle>
          <a:p>
            <a:fld id="{C2E97BE0-417A-4EE8-A42F-078CA148E59C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687638" y="504825"/>
            <a:ext cx="449103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93" tIns="45598" rIns="91193" bIns="455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6632" y="3199498"/>
            <a:ext cx="7893050" cy="3031092"/>
          </a:xfrm>
          <a:prstGeom prst="rect">
            <a:avLst/>
          </a:prstGeom>
        </p:spPr>
        <p:txBody>
          <a:bodyPr vert="horz" lIns="91193" tIns="45598" rIns="91193" bIns="4559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397825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88637" y="6397825"/>
            <a:ext cx="4275402" cy="336787"/>
          </a:xfrm>
          <a:prstGeom prst="rect">
            <a:avLst/>
          </a:prstGeom>
        </p:spPr>
        <p:txBody>
          <a:bodyPr vert="horz" lIns="91193" tIns="45598" rIns="91193" bIns="45598" rtlCol="0" anchor="b"/>
          <a:lstStyle>
            <a:lvl1pPr algn="r">
              <a:defRPr sz="1200"/>
            </a:lvl1pPr>
          </a:lstStyle>
          <a:p>
            <a:fld id="{65CDFC23-47DE-4463-89E0-8052A47855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64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38949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778986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1168479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557972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947464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336957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726450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3115943" algn="l" defTabSz="778986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689225" y="506413"/>
            <a:ext cx="4487863" cy="25241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3689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43648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4138" y="749300"/>
            <a:ext cx="6629400" cy="37290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0577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706688" y="503238"/>
            <a:ext cx="4468812" cy="25130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DFC23-47DE-4463-89E0-8052A478555A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0296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9B65F66-2DED-4D1F-9D74-E2F4F19F1B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4AA8A44-78BC-4006-AA16-CBC0829D78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3EC3183-805A-4F96-B077-F3A5BA7AF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40EF07F5-5839-4D0A-9811-E88E0725E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84383F6-4582-43BD-ABBD-72FE5FA5D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02273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BE6BC9-EBBC-4955-857C-912A160A0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E08145D-2D87-4F47-8AFF-EAAE0E6B3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F5850E98-ECAC-4FD8-A2FD-AA4904B2B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F7A41A33-E713-4384-8511-5C25E04C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A26278C0-E077-4E1D-B607-B810E9B89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C5672C6-3918-4922-B632-92D0E34CEC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979BAC5B-2BF6-4FFB-8935-115D8E3CB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ADFB8927-9D2D-43D5-8C69-469A87CD2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8982068-F205-4A99-BE98-0C72C9360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063C2263-2ABC-4685-A93E-EBDF3839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672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72F2C2A-284E-4038-B905-4C78B7065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8387D62-A20B-42A2-B589-8829462141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A2016FDC-911C-4877-9ACD-9DD92FFBF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ADB74200-B022-424C-950C-8E5CB57B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EFBA939-609C-401B-94C1-7C6D82F0C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0C5F0D-07C1-4F0E-9D20-A80E9702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70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D77A20A-F069-4917-B65C-338442E8A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133EC207-01EF-4E12-8BE9-2D1E79334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944988EE-380B-4D60-8856-F08C61881D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3781DFAB-8670-4C21-8DAA-0CE4B8992E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0D2ABD75-76B6-4422-8607-C2DE56FD79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4498C7E0-D9A3-4978-8FB7-090408F21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3B8368F3-6868-493A-B8E8-B87986D2F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F4A1AEA4-1C67-4C00-A857-6E086C15C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0676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F059651-EE1C-4927-BB44-DED81BFEB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8BC7AA09-5B44-498E-A1AF-414E957230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B562F9F6-B08E-431F-81BC-36C772749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028DBF25-A1AD-43AD-8F96-A3DC3BB90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402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9B16C4D7-5F31-4F81-964E-EB2530B0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0BB1C40B-06BD-4146-B88C-7C9487FBD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AD49353-86A8-4A1D-AD55-AAAD6E2A5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48699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7A85617-4CE6-4C45-B820-884F4C580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09E600C-19C4-4549-B161-CC6F7CC50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2BA2A93C-9C42-42BA-8105-B4975BEDB3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D051CE31-B06C-4647-9540-3884C3BD3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9DEE4545-9199-4388-92C7-527425CDF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47E5B20F-9598-4B06-847F-CFF5DE45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0399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140FD81-3BF5-419E-A110-040BD340F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736B3E9-54A9-429C-AC3E-D020D3205B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F06426B8-1088-4818-91AB-9D59574A5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05B2C1B3-2607-462B-953D-6D2929AEA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69C558CD-E57F-4F36-AF61-2EC430F98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F5FCCE9-FCB7-4A5B-8908-531E92A57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27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D140757-B460-4B4C-ABEB-F87DDA57E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504806DF-06A0-4004-86AF-2796C0A7B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1561FA2B-2069-4B95-B227-5E930C35D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86808E48-E2A9-4FF1-947C-8A76E1EA8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706B7B4B-E1A3-4F7E-B038-9A2661C8A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7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5DB84D64-32EE-45C5-B1C9-934C4CDEFD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3B9BA85C-43C4-4D87-B32F-046E3E04BB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0EC0EF2-7479-492C-9279-49AD3FCAC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B9EE4EA5-6127-4DAF-B61D-BF78B494A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19DFBAF9-758F-46D1-A44E-40808D033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18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5A04FAE7-8061-4EF6-8A0A-3D60BAF5AE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66422C3F-DE50-408B-A7B4-50095870A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E2873DB-5377-4860-84AF-0DCABA4D3E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31.08.2026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1C047FF-54D8-427B-8DE4-624140F8B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DB44107-AFD5-4F21-A927-CD11AA820B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602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ffectLst>
            <a:softEdge rad="635000"/>
          </a:effectLst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16" name="Прямоугольник 15"/>
          <p:cNvSpPr/>
          <p:nvPr/>
        </p:nvSpPr>
        <p:spPr>
          <a:xfrm>
            <a:off x="-108520" y="4147795"/>
            <a:ext cx="9144000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АЗАМАТТЫҚ БЮДЖЕТ</a:t>
            </a:r>
            <a:br>
              <a:rPr lang="kk-KZ" sz="2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31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.0</a:t>
            </a:r>
            <a:r>
              <a:rPr lang="en-US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kk-KZ" sz="2000" b="1" u="sng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.2026жыл</a:t>
            </a:r>
            <a:endParaRPr lang="kk-KZ" sz="2000" b="1" u="sng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7410" y="123478"/>
            <a:ext cx="701543" cy="69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92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ӘЛЕУМЕТТІК-ЭКОНОМИКАЛЫҚ ДАМУДЫҢ НЕГІЗГІ КӨРСЕТКІШТЕРІ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54943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2551463"/>
              </p:ext>
            </p:extLst>
          </p:nvPr>
        </p:nvGraphicFramePr>
        <p:xfrm>
          <a:off x="323526" y="1275757"/>
          <a:ext cx="5544617" cy="3672256"/>
        </p:xfrm>
        <a:graphic>
          <a:graphicData uri="http://schemas.openxmlformats.org/drawingml/2006/table">
            <a:tbl>
              <a:tblPr firstCol="1" bandCol="1">
                <a:tableStyleId>{3B4B98B0-60AC-42C2-AFA5-B58CD77FA1E5}</a:tableStyleId>
              </a:tblPr>
              <a:tblGrid>
                <a:gridCol w="31285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6100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42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108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84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Айлық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есептік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көрсеткіш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4 325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4 606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4 882</a:t>
                      </a:r>
                      <a:endParaRPr lang="ru-RU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85 000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күнкөріс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деңгейінің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шамасы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50 851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54 150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57</a:t>
                      </a:r>
                      <a:r>
                        <a:rPr lang="kk-KZ" sz="1000" baseline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 405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488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төменгі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зейнетақы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мөлшері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69 049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73 538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0"/>
                        </a:spcBef>
                        <a:spcAft>
                          <a:spcPts val="1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77 951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Орташа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жалақы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401</a:t>
                      </a:r>
                      <a:r>
                        <a:rPr lang="kk-KZ" sz="1000" baseline="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 512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429 110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445 785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74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өңірлік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өнім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млрд.теңге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4 011,4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4 352,3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000" dirty="0">
                          <a:effectLst/>
                          <a:latin typeface="Arial" pitchFamily="34" charset="0"/>
                          <a:ea typeface="Times New Roman" panose="02020603050405020304" pitchFamily="18" charset="0"/>
                          <a:cs typeface="Arial" pitchFamily="34" charset="0"/>
                        </a:rPr>
                        <a:t>4 715,7</a:t>
                      </a:r>
                      <a:endParaRPr lang="ru-RU" sz="1000" dirty="0">
                        <a:effectLst/>
                        <a:latin typeface="Arial" pitchFamily="34" charset="0"/>
                        <a:ea typeface="Times New Roman" panose="02020603050405020304" pitchFamily="18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саны,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адам</a:t>
                      </a:r>
                      <a:r>
                        <a:rPr kumimoji="0" lang="kk-KZ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(жыл соңына)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864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872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880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Жан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басына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шаққандағы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өңірлік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өнімі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теңге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4 642,8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4 991,2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5 358,8</a:t>
                      </a: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Жұмыссыздық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деңгейі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4,8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b="0" dirty="0">
                          <a:solidFill>
                            <a:schemeClr val="tx1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4,7</a:t>
                      </a:r>
                      <a:endParaRPr lang="ru-RU" sz="1000" b="0" dirty="0">
                        <a:solidFill>
                          <a:schemeClr val="tx1"/>
                        </a:solidFill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32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Экономикалық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белсенді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халықтың</a:t>
                      </a:r>
                      <a:endParaRPr kumimoji="0" lang="ru-RU" sz="10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үлесі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42,1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18747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халқының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үлесі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44,9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2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Инфляция, %</a:t>
                      </a: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9-11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5,5-7,5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000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5,0-7,0</a:t>
                      </a:r>
                      <a:endParaRPr lang="ru-RU" sz="10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5940152" y="843558"/>
            <a:ext cx="3096344" cy="4104456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Айлық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Қазақстандағы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зейнетақы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жәрдемақы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өзгедей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әлеуметтік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айыппұл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санкцияларын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‚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басқа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қолдану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есептеу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үшін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сайын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белгілейтін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есептік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</a:t>
            </a:r>
            <a:endParaRPr lang="ru-RU" altLang="ru-RU" sz="9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күнкөр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деңгей</a:t>
            </a:r>
            <a:r>
              <a:rPr lang="en-US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бойынша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тұтыну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себет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ң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құнына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б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адамға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қажетт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en-US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төменгі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жалақы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мөлшері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жағдайларда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жұмыс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уақытының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қалыпты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ұзақтығы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кезінде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нормаларын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міндеттерін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орындаған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кезде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білікті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қарапайым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неғұрлым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күрделі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емес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еңбек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қызметкеріне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ақшалай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төлемдердің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кепілді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минимумы.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өңірлік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b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өнім</a:t>
            </a: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облыстың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жалпы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елдің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экономикалық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нәтижелерін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сипаттайтын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аса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маңызды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макроэкономикалық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көрсеткіштердің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 algn="just" defTabSz="778986">
              <a:spcAft>
                <a:spcPts val="800"/>
              </a:spcAft>
              <a:defRPr/>
            </a:pPr>
            <a:r>
              <a:rPr lang="ru-RU" altLang="ru-RU" sz="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Инфляция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бұл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бағаның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өсуінен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тапшылығынан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және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тауарлар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мен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қызметтер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сапасының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төмендеуінен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туындайтын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ақшаның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құнсыздануы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сондай-ақ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оның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сатып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алу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қабілетінің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9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төмендеуі</a:t>
            </a:r>
            <a:r>
              <a:rPr lang="ru-RU" altLang="ru-RU" sz="9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3419872" y="843558"/>
            <a:ext cx="2448272" cy="28803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 202</a:t>
            </a:r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6 жыл  2027 жыл </a:t>
            </a:r>
            <a:r>
              <a:rPr lang="en-US" sz="11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kk-KZ" sz="1100" b="1" dirty="0">
                <a:latin typeface="Arial" panose="020B0604020202020204" pitchFamily="34" charset="0"/>
                <a:cs typeface="Arial" panose="020B0604020202020204" pitchFamily="34" charset="0"/>
              </a:rPr>
              <a:t>2028 жыл</a:t>
            </a:r>
            <a:endParaRPr lang="ru-RU" sz="11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2279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oup 15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9820197"/>
              </p:ext>
            </p:extLst>
          </p:nvPr>
        </p:nvGraphicFramePr>
        <p:xfrm>
          <a:off x="300847" y="483518"/>
          <a:ext cx="8447617" cy="4176465"/>
        </p:xfrm>
        <a:graphic>
          <a:graphicData uri="http://schemas.openxmlformats.org/drawingml/2006/table">
            <a:tbl>
              <a:tblPr firstCol="1" bandRow="1">
                <a:tableStyleId>{2D5ABB26-0587-4C30-8999-92F81FD0307C}</a:tableStyleId>
              </a:tblPr>
              <a:tblGrid>
                <a:gridCol w="461916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79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79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70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780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b="1" i="0" dirty="0"/>
                        <a:t>АТАУЫ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b="1" i="0" dirty="0"/>
                        <a:t>2026 жыл</a:t>
                      </a:r>
                      <a:endParaRPr lang="ru-RU" b="1" i="0" dirty="0"/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200" b="1" dirty="0">
                          <a:latin typeface="Arial" pitchFamily="34" charset="0"/>
                          <a:cs typeface="Arial" pitchFamily="34" charset="0"/>
                        </a:rPr>
                        <a:t>2027 жыл</a:t>
                      </a:r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b="1" dirty="0"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lang="ru-RU" sz="1200" b="1" dirty="0" err="1"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lang="ru-RU" sz="1200" b="1" dirty="0">
                        <a:solidFill>
                          <a:srgbClr val="00206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78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1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КІРІСТЕР</a:t>
                      </a:r>
                      <a:r>
                        <a:rPr kumimoji="0" lang="kk-KZ" sz="11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барлығы</a:t>
                      </a:r>
                      <a:endParaRPr kumimoji="0" lang="ru-RU" sz="11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37160" marR="137160" marT="137160" marB="137160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kk-KZ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605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kk-KZ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307</a:t>
                      </a:r>
                      <a:r>
                        <a:rPr lang="en-US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2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661 690,7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695 264,2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94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Салықтық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150,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43 280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45 866,3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29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Салықтан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тыс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ru-RU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645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1 889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1 890,3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475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Негізгі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капиталды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,0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8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Арнаулы</a:t>
                      </a:r>
                      <a:r>
                        <a:rPr kumimoji="0" lang="ru-RU" sz="11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10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түсімдер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000" b="0" i="0" u="none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000" b="0" i="0" u="none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584</a:t>
                      </a:r>
                      <a:r>
                        <a:rPr lang="en-US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5 088</a:t>
                      </a:r>
                      <a:r>
                        <a:rPr lang="en-US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000" b="0" i="0" u="non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i="0" u="non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5 393,6</a:t>
                      </a:r>
                    </a:p>
                  </a:txBody>
                  <a:tcPr marL="91441" marR="91441" marT="45725" marB="45725" anchor="ctr" horzOverflow="overflow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48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ТРАНСФЕРТТЕРДІҢ ТҮСІМДЕРІ</a:t>
                      </a:r>
                      <a:endParaRPr kumimoji="0" lang="ru-RU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553 877,9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590 012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kk-KZ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631 115,3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69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 КРЕДИТТЕРДІ ӨТЕУ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40 106,1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21 367,2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10 943,5</a:t>
                      </a: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44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 ТҮСІМІ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112</a:t>
                      </a:r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kk-KZ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420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 ҚАРАЖАТТАРЫНЫҢ ПАЙДАЛАНЫЛАТЫН ҚАЛДЫҚТАРЫ</a:t>
                      </a:r>
                    </a:p>
                  </a:txBody>
                  <a:tcPr marL="91441" marR="91441" marT="45725" marB="45725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4 201,6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337914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3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КІРІСТЕРІНІҢ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10" name="Блок-схема: знак завершения 9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00219" y="353535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135528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ТҮСІМДЕР ҚҰРЫЛЫСЫ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4788023" y="1059582"/>
            <a:ext cx="4095335" cy="3124200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spcAft>
                <a:spcPts val="800"/>
              </a:spcAft>
              <a:defRPr/>
            </a:pP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Облыстық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кірістерінің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түрі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салықтық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болып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табылады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бұл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жалпы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кірістерден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62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құрайды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spcAft>
                <a:spcPts val="800"/>
              </a:spcAft>
              <a:defRPr/>
            </a:pP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оның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i="1" dirty="0" err="1">
                <a:latin typeface="Arial" pitchFamily="34" charset="0"/>
                <a:cs typeface="Arial" pitchFamily="34" charset="0"/>
              </a:rPr>
              <a:t>ішінде</a:t>
            </a:r>
            <a:r>
              <a:rPr lang="ru-RU" altLang="ru-RU" sz="1600" b="1" i="1" dirty="0">
                <a:latin typeface="Arial" pitchFamily="34" charset="0"/>
                <a:cs typeface="Arial" pitchFamily="34" charset="0"/>
              </a:rPr>
              <a:t>:  </a:t>
            </a:r>
          </a:p>
          <a:p>
            <a:pPr algn="just">
              <a:spcAft>
                <a:spcPts val="800"/>
              </a:spcAft>
              <a:defRPr/>
            </a:pPr>
            <a:r>
              <a:rPr lang="kk-KZ" altLang="ru-RU" sz="1600" dirty="0">
                <a:latin typeface="Arial" pitchFamily="34" charset="0"/>
                <a:cs typeface="Arial" pitchFamily="34" charset="0"/>
              </a:rPr>
              <a:t>Ә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леуметтік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салық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(96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9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%),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табиғи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басқа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да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ресурстарды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пайдаланғаны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үшін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түсімдер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(3</a:t>
            </a:r>
            <a:r>
              <a:rPr lang="en-US" altLang="ru-RU" sz="1600" b="1" dirty="0">
                <a:latin typeface="Arial" pitchFamily="34" charset="0"/>
                <a:cs typeface="Arial" pitchFamily="34" charset="0"/>
              </a:rPr>
              <a:t>,</a:t>
            </a:r>
            <a:r>
              <a:rPr lang="kk-KZ" altLang="ru-RU" sz="1600" b="1" dirty="0">
                <a:latin typeface="Arial" pitchFamily="34" charset="0"/>
                <a:cs typeface="Arial" pitchFamily="34" charset="0"/>
              </a:rPr>
              <a:t>1</a:t>
            </a:r>
            <a:r>
              <a:rPr lang="ru-RU" altLang="ru-RU" sz="1600" b="1" dirty="0">
                <a:latin typeface="Arial" pitchFamily="34" charset="0"/>
                <a:cs typeface="Arial" pitchFamily="34" charset="0"/>
              </a:rPr>
              <a:t>%) </a:t>
            </a:r>
            <a:r>
              <a:rPr lang="ru-RU" altLang="ru-RU" sz="1600" dirty="0" err="1">
                <a:latin typeface="Arial" pitchFamily="34" charset="0"/>
                <a:cs typeface="Arial" pitchFamily="34" charset="0"/>
              </a:rPr>
              <a:t>құрады</a:t>
            </a:r>
            <a:r>
              <a:rPr lang="ru-RU" altLang="ru-RU" sz="1600" dirty="0">
                <a:latin typeface="Arial" pitchFamily="34" charset="0"/>
                <a:cs typeface="Arial" pitchFamily="34" charset="0"/>
              </a:rPr>
              <a:t>. 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434120"/>
              </p:ext>
            </p:extLst>
          </p:nvPr>
        </p:nvGraphicFramePr>
        <p:xfrm>
          <a:off x="97868" y="249069"/>
          <a:ext cx="4464496" cy="4756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" name="Рисунок 8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1968659" y="2882435"/>
            <a:ext cx="92685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35,3 </a:t>
            </a:r>
          </a:p>
          <a:p>
            <a:pPr algn="ctr"/>
            <a:r>
              <a:rPr lang="kk-KZ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млрд.теңге</a:t>
            </a:r>
            <a:endParaRPr lang="ru-RU" sz="105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8462" y="1723879"/>
            <a:ext cx="54037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13,1 </a:t>
            </a:r>
          </a:p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</a:t>
            </a:r>
          </a:p>
          <a:p>
            <a:pPr algn="ctr"/>
            <a:r>
              <a:rPr lang="kk-KZ" sz="7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solidFill>
                <a:srgbClr val="FFFF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7524" y="1884323"/>
            <a:ext cx="43501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50,0</a:t>
            </a:r>
          </a:p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</a:p>
          <a:p>
            <a:pPr algn="ctr"/>
            <a:r>
              <a:rPr lang="kk-KZ" sz="700" b="1" dirty="0"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5546298A-23D9-DC02-B4FB-AE6706755F68}"/>
              </a:ext>
            </a:extLst>
          </p:cNvPr>
          <p:cNvSpPr/>
          <p:nvPr/>
        </p:nvSpPr>
        <p:spPr>
          <a:xfrm>
            <a:off x="2078673" y="2236556"/>
            <a:ext cx="820967" cy="483440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/>
              <a:t>56,6</a:t>
            </a:r>
          </a:p>
          <a:p>
            <a:pPr algn="ctr"/>
            <a:r>
              <a:rPr lang="ru-RU" sz="900" b="1" dirty="0"/>
              <a:t>млрд.</a:t>
            </a:r>
          </a:p>
          <a:p>
            <a:pPr algn="ctr"/>
            <a:r>
              <a:rPr lang="ru-RU" sz="900" b="1" dirty="0" err="1"/>
              <a:t>теңге</a:t>
            </a:r>
            <a:endParaRPr lang="ru-KZ" sz="9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1907704" y="1626700"/>
            <a:ext cx="4959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8,1 млрд.</a:t>
            </a:r>
          </a:p>
          <a:p>
            <a:pPr algn="ctr"/>
            <a:r>
              <a:rPr lang="kk-KZ" sz="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теңге</a:t>
            </a:r>
            <a:endParaRPr lang="ru-RU" sz="7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86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81816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9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737579"/>
              </p:ext>
            </p:extLst>
          </p:nvPr>
        </p:nvGraphicFramePr>
        <p:xfrm>
          <a:off x="179513" y="619767"/>
          <a:ext cx="8834165" cy="4300838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22816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020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44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0954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9394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58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ШЫҒЫСТАР:</a:t>
                      </a: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758 728,5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661 690,7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695 264,2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5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7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I. 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ШЫҒЫНДАР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b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</a:t>
                      </a:r>
                      <a:r>
                        <a:rPr lang="kk-KZ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169</a:t>
                      </a:r>
                      <a:r>
                        <a:rPr lang="ru-RU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en-US" sz="1000" b="1" kern="1200" dirty="0" smtClean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638 447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lang="ru-RU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682 444</a:t>
                      </a:r>
                      <a:r>
                        <a:rPr lang="en-US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lang="kk-KZ" sz="10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lang="ru-RU" sz="1000" b="1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Жалпы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сипаттағы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15,6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6 682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6 774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Қорғаныс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3 195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3 324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Қоғамдық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тәртіп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қауіпсіздік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құқықтық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сот,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қылмыстық-атқару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276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19 671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20 081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Білім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беру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299 130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329 008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333 878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29 628,0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15 855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15 859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415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26 487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27 113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Тұрғын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үй-коммуналдық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шаруашылық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27 991,4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55 375,3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66 634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032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16 121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16 239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Отын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-энергетика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кешені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жер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қойнауын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пайдалану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5,0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су,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т.б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88,7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42 777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43 990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Өнеркәсіп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сәулет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қала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құрылысы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құрылыс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қызметі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249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46 863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61 676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Көлік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0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коммуникация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39 408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48 962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59 555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Басқалар</a:t>
                      </a:r>
                      <a:endParaRPr kumimoji="0" lang="ru-RU" sz="10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425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10 105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10 737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Борышқа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көрсету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,3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1 858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1 801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17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Трансферттер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108,9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15 482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14 775</a:t>
                      </a:r>
                      <a:r>
                        <a:rPr kumimoji="0" lang="en-US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411510"/>
            <a:ext cx="648072" cy="126916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7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933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 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" name="Group 28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9437857"/>
              </p:ext>
            </p:extLst>
          </p:nvPr>
        </p:nvGraphicFramePr>
        <p:xfrm>
          <a:off x="395537" y="771550"/>
          <a:ext cx="8618141" cy="4032449"/>
        </p:xfrm>
        <a:graphic>
          <a:graphicData uri="http://schemas.openxmlformats.org/drawingml/2006/table">
            <a:tbl>
              <a:tblPr firstCol="1" bandRow="1">
                <a:tableStyleId>{3B4B98B0-60AC-42C2-AFA5-B58CD77FA1E5}</a:tableStyleId>
              </a:tblPr>
              <a:tblGrid>
                <a:gridCol w="5184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115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09449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2756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604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2026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2027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3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2028 </a:t>
                      </a:r>
                      <a:r>
                        <a:rPr kumimoji="0" lang="ru-RU" sz="13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жыл</a:t>
                      </a:r>
                      <a:endParaRPr kumimoji="0" lang="ru-RU" sz="13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903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ТАЗА БЮДЖЕТТІК КРЕДИТ БЕРУ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69 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006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-21 367,2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-10 943,5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109 112,9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64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Бюджеттік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кредиттерді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40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106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21 367,2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10 943,5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301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III.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ҚАРЖЫЛЫҚ АКТИВТЕРМЕН БОЛАТЫН ОПЕРАЦИЯЛАР БОЙЫНША САЛЬДО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606,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en-US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Қаржы 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сатып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алу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606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15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Мемлекеттің қаржылық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активтерін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сатудан</a:t>
                      </a:r>
                      <a:r>
                        <a:rPr kumimoji="0" lang="ru-RU" sz="10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түскен түсімдер</a:t>
                      </a:r>
                      <a:endParaRPr kumimoji="0" lang="ru-RU" sz="1000" u="none" strike="noStrike" kern="1200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0,0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81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IV.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</a:t>
                      </a:r>
                      <a:r>
                        <a:rPr kumimoji="0" lang="kk-KZ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ТІҢ ТАПШЫЛЫҒЫ (ПРОФИЦИТІ)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475,0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060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V. </a:t>
                      </a:r>
                      <a:r>
                        <a:rPr kumimoji="0" lang="ru-RU" sz="1000" b="1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БЮДЖЕТТІҢ ТАПШЫЛЫҒЫН ҚАРЖЫЛАНДЫРУ (ПРОФИЦИТТІ ПАЙДАЛАНУ)</a:t>
                      </a:r>
                      <a:endParaRPr kumimoji="0" lang="ru-RU" sz="10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kk-KZ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70</a:t>
                      </a:r>
                      <a:r>
                        <a:rPr kumimoji="0" lang="en-US" sz="1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475,0</a:t>
                      </a:r>
                      <a:endParaRPr kumimoji="0" lang="ru-RU" sz="10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-23 243,2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-12 819,5</a:t>
                      </a:r>
                    </a:p>
                  </a:txBody>
                  <a:tcPr marT="45733" marB="45733" anchor="ctr" horzOverflow="overflow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Қарыздарды өтеу</a:t>
                      </a:r>
                      <a:endParaRPr kumimoji="0" lang="ru-RU" sz="1000" b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r>
                        <a:rPr kumimoji="0" lang="kk-KZ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839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</a:t>
                      </a:r>
                      <a:r>
                        <a:rPr kumimoji="0" lang="en-US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23 243,2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12 819,5</a:t>
                      </a:r>
                    </a:p>
                  </a:txBody>
                  <a:tcPr marT="45733" marB="45733" anchor="ctr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55552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743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6433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БОЙЫНША ШЫҒЫСТАР СЕРПІНІ</a:t>
            </a:r>
          </a:p>
          <a:p>
            <a:pPr algn="ctr"/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республикалық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бюджеттен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берілетін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трансферттерді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ескере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i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отырып</a:t>
            </a:r>
            <a:r>
              <a:rPr lang="ru-RU" sz="14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0554546"/>
              </p:ext>
            </p:extLst>
          </p:nvPr>
        </p:nvGraphicFramePr>
        <p:xfrm>
          <a:off x="133227" y="746979"/>
          <a:ext cx="8886926" cy="3960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Блок-схема: знак завершения 8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kk-KZ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ОБЛЫСТЫҚ БЮДЖЕТ ШЫҒЫСТАРЫНЫҢ ҚҰРЫЛЫМЫ</a:t>
            </a:r>
            <a:endParaRPr lang="ru-RU" sz="16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411510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8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Блок-схема: знак завершения 7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9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5976833"/>
              </p:ext>
            </p:extLst>
          </p:nvPr>
        </p:nvGraphicFramePr>
        <p:xfrm>
          <a:off x="266640" y="293686"/>
          <a:ext cx="8877360" cy="5065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Овал 10">
            <a:extLst>
              <a:ext uri="{FF2B5EF4-FFF2-40B4-BE49-F238E27FC236}">
                <a16:creationId xmlns="" xmlns:a16="http://schemas.microsoft.com/office/drawing/2014/main" id="{271D89D1-4BDF-3609-C00B-A8901A678D4F}"/>
              </a:ext>
            </a:extLst>
          </p:cNvPr>
          <p:cNvSpPr/>
          <p:nvPr/>
        </p:nvSpPr>
        <p:spPr>
          <a:xfrm>
            <a:off x="4860032" y="2317057"/>
            <a:ext cx="1080120" cy="509386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 smtClean="0"/>
              <a:t>380 205,7</a:t>
            </a:r>
            <a:endParaRPr lang="ru-RU" sz="1000" b="1" dirty="0"/>
          </a:p>
          <a:p>
            <a:pPr algn="ctr"/>
            <a:r>
              <a:rPr lang="ru-RU" sz="1000" b="1" dirty="0" smtClean="0"/>
              <a:t>млн</a:t>
            </a:r>
            <a:r>
              <a:rPr lang="kk-KZ" sz="1000" b="1" dirty="0"/>
              <a:t>.теңге</a:t>
            </a:r>
            <a:endParaRPr lang="ru-KZ" sz="1000" b="1" dirty="0"/>
          </a:p>
        </p:txBody>
      </p:sp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324880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БІЛІМ БЕРУ САЛАСЫНДАҒЫ ІС-ШАРАЛАРДЫ ІСКЕ АСЫРУҒА АРНАЛҒАН ШЫҒЫСТАР</a:t>
            </a:r>
            <a:endParaRPr lang="ru-RU" sz="1400" dirty="0">
              <a:solidFill>
                <a:srgbClr val="002060"/>
              </a:solidFill>
            </a:endParaRP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827584" y="33950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883359" y="5005787"/>
            <a:ext cx="260641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9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029" y="43322"/>
            <a:ext cx="860613" cy="5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1691680" y="676870"/>
            <a:ext cx="1152128" cy="259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127834" y="662454"/>
            <a:ext cx="1211720" cy="25914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661032" y="676870"/>
            <a:ext cx="1230547" cy="25915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108412" y="1131151"/>
            <a:ext cx="1194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328 888,2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705153" y="1129882"/>
            <a:ext cx="11945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kk-KZ" sz="14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333 756,7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1667907"/>
            <a:ext cx="7098727" cy="239043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Мектепке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дейінгі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тәрбие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оқыту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6130084"/>
              </p:ext>
            </p:extLst>
          </p:nvPr>
        </p:nvGraphicFramePr>
        <p:xfrm>
          <a:off x="1115616" y="1906950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00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27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4003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71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42 476,5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60 750,2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61 603,2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183472"/>
            <a:ext cx="7094362" cy="22753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Бастауыш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негізгі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жалпы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8777494"/>
              </p:ext>
            </p:extLst>
          </p:nvPr>
        </p:nvGraphicFramePr>
        <p:xfrm>
          <a:off x="1115616" y="2421511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4827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222 574,7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198 673,5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200 811,1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2705733"/>
            <a:ext cx="7098727" cy="209329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Техникалық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кәсіптік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, орта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білімнен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кейінгі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7324548"/>
              </p:ext>
            </p:extLst>
          </p:nvPr>
        </p:nvGraphicFramePr>
        <p:xfrm>
          <a:off x="1115616" y="2904766"/>
          <a:ext cx="7094362" cy="315056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70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5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1505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22 507,2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6 425,7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6 488,8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6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238738"/>
            <a:ext cx="7094362" cy="197108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Мамандарды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қайта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даярлау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біліктіліктерін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арттыру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3723878"/>
            <a:ext cx="7098727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Жоғары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оқу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орнынан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кейін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</a:t>
            </a: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3743561"/>
              </p:ext>
            </p:extLst>
          </p:nvPr>
        </p:nvGraphicFramePr>
        <p:xfrm>
          <a:off x="1115616" y="3435846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2701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1371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63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5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160,5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24 878,4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25 836,5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809361"/>
              </p:ext>
            </p:extLst>
          </p:nvPr>
        </p:nvGraphicFramePr>
        <p:xfrm>
          <a:off x="1099134" y="3939902"/>
          <a:ext cx="7110843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4326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243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538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61825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170,6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179,1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188,0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9976415"/>
              </p:ext>
            </p:extLst>
          </p:nvPr>
        </p:nvGraphicFramePr>
        <p:xfrm>
          <a:off x="1115616" y="4443958"/>
          <a:ext cx="7094362" cy="3047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3762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6572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6088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1602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11 240,5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37 981,3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38 829,1</a:t>
                      </a:r>
                      <a:endParaRPr kumimoji="0" lang="ru-RU" sz="1400" b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00" marB="4570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Скругленный прямоугольник 12">
            <a:extLst>
              <a:ext uri="{FF2B5EF4-FFF2-40B4-BE49-F238E27FC236}">
                <a16:creationId xmlns="" xmlns:a16="http://schemas.microsoft.com/office/drawing/2014/main" id="{0660D315-0B15-4BEA-A1A2-2EDAF2214666}"/>
              </a:ext>
            </a:extLst>
          </p:cNvPr>
          <p:cNvSpPr/>
          <p:nvPr/>
        </p:nvSpPr>
        <p:spPr>
          <a:xfrm>
            <a:off x="1115616" y="4227934"/>
            <a:ext cx="7094362" cy="216024"/>
          </a:xfrm>
          <a:prstGeom prst="roundRect">
            <a:avLst/>
          </a:prstGeom>
          <a:gradFill flip="none" rotWithShape="1">
            <a:gsLst>
              <a:gs pos="0">
                <a:srgbClr val="00B0F0">
                  <a:shade val="30000"/>
                  <a:satMod val="115000"/>
                </a:srgbClr>
              </a:gs>
              <a:gs pos="50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5000"/>
            </a:pPr>
            <a:r>
              <a:rPr lang="ru-RU" sz="1400" b="1" dirty="0" err="1"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Блок-схема: знак завершения 32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8224041" y="561996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млн.тенге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" name="Рисунок 3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1691680" y="1105807"/>
            <a:ext cx="12241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299 130</a:t>
            </a:r>
            <a:endParaRPr lang="ru-RU" sz="1400" b="1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ДЕНСАУЛЫҚ САҚТАУ САЛАСЫНДАҒЫ С-ШАРАЛАРДЫ </a:t>
            </a:r>
            <a:endParaRPr lang="en-US" sz="14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8"/>
            <a:ext cx="395537" cy="137712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10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3545080" y="2149456"/>
            <a:ext cx="383593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4846511" y="2157641"/>
            <a:ext cx="3819562" cy="122413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 rot="16200000">
            <a:off x="6143183" y="2156967"/>
            <a:ext cx="3825675" cy="12193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3677705" y="863066"/>
            <a:ext cx="10081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ru-RU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4850978" y="851139"/>
            <a:ext cx="122413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2026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6144223" y="863066"/>
            <a:ext cx="1224137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2027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B8C0E0E-F77F-4ECB-A799-1D5EC37705ED}"/>
              </a:ext>
            </a:extLst>
          </p:cNvPr>
          <p:cNvSpPr/>
          <p:nvPr/>
        </p:nvSpPr>
        <p:spPr>
          <a:xfrm>
            <a:off x="7446336" y="863066"/>
            <a:ext cx="1212726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2028 </a:t>
            </a:r>
            <a:r>
              <a:rPr lang="ru-RU" sz="1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жыл</a:t>
            </a:r>
            <a:endParaRPr lang="ru-RU" sz="17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2140833"/>
              </p:ext>
            </p:extLst>
          </p:nvPr>
        </p:nvGraphicFramePr>
        <p:xfrm>
          <a:off x="3563888" y="1364085"/>
          <a:ext cx="5105400" cy="5791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9682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2345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592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9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1" u="none" strike="noStrike" cap="none" normalizeH="0" baseline="0" dirty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29 628,0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14 355,3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14 359,8</a:t>
                      </a:r>
                    </a:p>
                  </a:txBody>
                  <a:tcPr marT="45710" marB="4571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" name="Прямоугольник 15"/>
          <p:cNvSpPr/>
          <p:nvPr/>
        </p:nvSpPr>
        <p:spPr>
          <a:xfrm>
            <a:off x="1187624" y="1491392"/>
            <a:ext cx="23042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defTabSz="9144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kk-KZ" sz="14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БАРЛЫҒЫ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08938"/>
              </p:ext>
            </p:extLst>
          </p:nvPr>
        </p:nvGraphicFramePr>
        <p:xfrm>
          <a:off x="134153" y="1995686"/>
          <a:ext cx="3429735" cy="28341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42973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716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Халықтың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денсаулығын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51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Мамандырылған медициналық көмек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0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  <a:defRPr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Поликлиника</a:t>
                      </a: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77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Медициналық көмектің басқа түрлері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66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Денсаулық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сақтау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4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3181917"/>
              </p:ext>
            </p:extLst>
          </p:nvPr>
        </p:nvGraphicFramePr>
        <p:xfrm>
          <a:off x="3563888" y="1995686"/>
          <a:ext cx="5105400" cy="62786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78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721,4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382,2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385,8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4873195"/>
              </p:ext>
            </p:extLst>
          </p:nvPr>
        </p:nvGraphicFramePr>
        <p:xfrm>
          <a:off x="3563888" y="2605603"/>
          <a:ext cx="5105400" cy="59401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51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82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940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</a:t>
                      </a:r>
                      <a:r>
                        <a:rPr kumimoji="0" lang="en-US" sz="14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725,9</a:t>
                      </a:r>
                      <a:endParaRPr kumimoji="0" lang="ru-RU" sz="140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94,8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Таблица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2196452"/>
              </p:ext>
            </p:extLst>
          </p:nvPr>
        </p:nvGraphicFramePr>
        <p:xfrm>
          <a:off x="3568654" y="3147814"/>
          <a:ext cx="5105400" cy="45907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271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30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59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493,8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1 034,3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1 082,7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1" name="Таблица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357542"/>
              </p:ext>
            </p:extLst>
          </p:nvPr>
        </p:nvGraphicFramePr>
        <p:xfrm>
          <a:off x="3595107" y="3651870"/>
          <a:ext cx="5105400" cy="4320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838,1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840,5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3" name="Рисунок 22" descr="reforma-zdravoohraneniya-2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1144556"/>
            <a:ext cx="1770865" cy="870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Блок-схема: знак завершения 2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27534"/>
            <a:ext cx="753838" cy="152799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</a:t>
            </a:r>
            <a:r>
              <a:rPr lang="kk-KZ" sz="9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ң</a:t>
            </a:r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084825"/>
              </p:ext>
            </p:extLst>
          </p:nvPr>
        </p:nvGraphicFramePr>
        <p:xfrm>
          <a:off x="3563888" y="4227934"/>
          <a:ext cx="5105400" cy="43204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1602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00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256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608,9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12 005,9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11 952,9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10" marB="45710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0512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ӘЛЕУМЕТТІК КӨМЕК ЖӘНЕ ӘЛЕУМЕТТІК ҚАМСЫЗДАНДЫРУ САЛАСЫНДАҒЫ 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11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9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4244240"/>
              </p:ext>
            </p:extLst>
          </p:nvPr>
        </p:nvGraphicFramePr>
        <p:xfrm>
          <a:off x="711933" y="825903"/>
          <a:ext cx="8189597" cy="3325872"/>
        </p:xfrm>
        <a:graphic>
          <a:graphicData uri="http://schemas.openxmlformats.org/drawingml/2006/table">
            <a:tbl>
              <a:tblPr bandCol="1">
                <a:tableStyleId>{69012ECD-51FC-41F1-AA8D-1B2483CD663E}</a:tableStyleId>
              </a:tblPr>
              <a:tblGrid>
                <a:gridCol w="37120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013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2695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21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04811">
                <a:tc gridSpan="4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1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79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81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415</a:t>
                      </a: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27 987,3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28 613,7</a:t>
                      </a: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6167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оның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ішінде</a:t>
                      </a:r>
                      <a:r>
                        <a:rPr kumimoji="0" lang="ru-RU" sz="1200" i="1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:</a:t>
                      </a:r>
                      <a:endParaRPr kumimoji="0" lang="ru-RU" sz="1200" b="0" i="1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6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j-lt"/>
                      </a:endParaRPr>
                    </a:p>
                  </a:txBody>
                  <a:tcPr marT="45706" marB="45706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15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қамсыздандыру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00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2 137,5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2 218,2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 көмек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595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16 983,7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17 429,2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823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көмек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әлеуметтік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қамтамасыз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ету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салаларындағы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8 866,1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8 966,1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06" marB="45706" anchor="ctr" horzOverflow="overflow">
                    <a:lnL w="9525" cap="flat" cmpd="sng" algn="ctr">
                      <a:noFill/>
                      <a:prstDash val="solid"/>
                    </a:lnL>
                    <a:lnR w="9525" cap="flat" cmpd="sng" algn="ctr">
                      <a:noFill/>
                      <a:prstDash val="solid"/>
                    </a:lnR>
                    <a:lnT>
                      <a:noFill/>
                    </a:lnT>
                    <a:lnB w="9525" cap="flat" cmpd="sng" algn="ctr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" name="Рисунок 8" descr="news_big_new_Sotsialnaya-pomoshh-175a780fd78012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1368975"/>
            <a:ext cx="1675038" cy="9867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644008" y="1419622"/>
            <a:ext cx="1368152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156176" y="1419622"/>
            <a:ext cx="1224136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96336" y="1419622"/>
            <a:ext cx="1152370" cy="32607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Нашивка 13"/>
          <p:cNvSpPr/>
          <p:nvPr/>
        </p:nvSpPr>
        <p:spPr>
          <a:xfrm>
            <a:off x="4321524" y="2499741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5617666" y="2499741"/>
            <a:ext cx="1584177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6" name="Нашивка 15"/>
          <p:cNvSpPr/>
          <p:nvPr/>
        </p:nvSpPr>
        <p:spPr>
          <a:xfrm>
            <a:off x="6997200" y="2499741"/>
            <a:ext cx="1451852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8" name="Нашивка 17"/>
          <p:cNvSpPr/>
          <p:nvPr/>
        </p:nvSpPr>
        <p:spPr>
          <a:xfrm>
            <a:off x="4321523" y="3256706"/>
            <a:ext cx="1512168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9" name="Нашивка 18"/>
          <p:cNvSpPr/>
          <p:nvPr/>
        </p:nvSpPr>
        <p:spPr>
          <a:xfrm>
            <a:off x="5617667" y="3256706"/>
            <a:ext cx="1584176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20" name="Нашивка 19"/>
          <p:cNvSpPr/>
          <p:nvPr/>
        </p:nvSpPr>
        <p:spPr>
          <a:xfrm>
            <a:off x="6997199" y="3256706"/>
            <a:ext cx="1451853" cy="611188"/>
          </a:xfrm>
          <a:prstGeom prst="chevron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-7009649"/>
              <a:satOff val="10306"/>
              <a:lumOff val="8824"/>
              <a:alphaOff val="0"/>
            </a:schemeClr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endParaRPr lang="ru-RU" dirty="0"/>
          </a:p>
        </p:txBody>
      </p:sp>
      <p:graphicFrame>
        <p:nvGraphicFramePr>
          <p:cNvPr id="25" name="Таблица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9730904"/>
              </p:ext>
            </p:extLst>
          </p:nvPr>
        </p:nvGraphicFramePr>
        <p:xfrm>
          <a:off x="4461075" y="2500666"/>
          <a:ext cx="4032448" cy="15120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22413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226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77,6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81,5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894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27 917,5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55 297,7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66 553,1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AutoShape 5"/>
          <p:cNvSpPr>
            <a:spLocks noChangeArrowheads="1"/>
          </p:cNvSpPr>
          <p:nvPr/>
        </p:nvSpPr>
        <p:spPr bwMode="gray">
          <a:xfrm>
            <a:off x="467545" y="3219823"/>
            <a:ext cx="2808312" cy="648072"/>
          </a:xfrm>
          <a:prstGeom prst="homePlate">
            <a:avLst>
              <a:gd name="adj" fmla="val 27281"/>
            </a:avLst>
          </a:prstGeom>
          <a:solidFill>
            <a:schemeClr val="bg2"/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Коммуналдық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gray">
          <a:xfrm>
            <a:off x="467544" y="2464619"/>
            <a:ext cx="2952328" cy="646310"/>
          </a:xfrm>
          <a:prstGeom prst="homePlate">
            <a:avLst>
              <a:gd name="adj" fmla="val 27281"/>
            </a:avLst>
          </a:prstGeom>
          <a:solidFill>
            <a:schemeClr val="accent2">
              <a:lumMod val="40000"/>
              <a:lumOff val="60000"/>
            </a:schemeClr>
          </a:solidFill>
          <a:ln w="12700" algn="ctr">
            <a:noFill/>
            <a:prstDash val="dash"/>
            <a:miter lim="800000"/>
            <a:headEnd/>
            <a:tailEnd/>
          </a:ln>
          <a:effectLst>
            <a:outerShdw dist="71842" dir="2700000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Тұрғын үй шаруашылығы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4598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ТҰРҒЫН ҮЙ-КОММУНАЛДЫҚ ШАРУАШЫЛЫҒЫ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6" y="5005787"/>
            <a:ext cx="395295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12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3271352"/>
              </p:ext>
            </p:extLst>
          </p:nvPr>
        </p:nvGraphicFramePr>
        <p:xfrm>
          <a:off x="467544" y="1707654"/>
          <a:ext cx="8191517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9604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9477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991</a:t>
                      </a: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55 375,3</a:t>
                      </a:r>
                    </a:p>
                  </a:txBody>
                  <a:tcPr marT="45738" marB="45738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66 634,6</a:t>
                      </a:r>
                    </a:p>
                  </a:txBody>
                  <a:tcPr marT="45738" marB="45738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293257"/>
            <a:ext cx="1318361" cy="990462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461075" y="1203598"/>
            <a:ext cx="1156591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868144" y="1203599"/>
            <a:ext cx="1268608" cy="36003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238244" y="1203598"/>
            <a:ext cx="1255946" cy="36004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Блок-схема: знак завершения 25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740352" y="762767"/>
            <a:ext cx="753838" cy="152799"/>
          </a:xfrm>
          <a:prstGeom prst="flowChartTerminator">
            <a:avLst/>
          </a:prstGeom>
          <a:solidFill>
            <a:schemeClr val="accent2">
              <a:lumMod val="40000"/>
              <a:lumOff val="60000"/>
            </a:schemeClr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Рисунок 26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КЕҢІСТІК САЛАСЫНДАҒЫ 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ІС-ШАРАЛАРДЫ ІСКЕ АСЫРУҒА АРНАЛҒАН ШЫҒЫСТАР 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3938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464" y="5005787"/>
            <a:ext cx="395537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13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8109644"/>
              </p:ext>
            </p:extLst>
          </p:nvPr>
        </p:nvGraphicFramePr>
        <p:xfrm>
          <a:off x="323529" y="2126596"/>
          <a:ext cx="8578002" cy="274940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3650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92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3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 саласындағы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661,6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9 759,8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9 803,6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36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Спорт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14 695,8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3 945,3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4 015,8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488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 кеңестік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749,8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1 600,3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1 596,9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69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Туризм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20,9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21,1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107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Мәдениет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, спорт, туризм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және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ақпараттық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кеңістікті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ұйымдастыру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жөніндегі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b="1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b="1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860</a:t>
                      </a: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795,0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801,8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3330454"/>
              </p:ext>
            </p:extLst>
          </p:nvPr>
        </p:nvGraphicFramePr>
        <p:xfrm>
          <a:off x="621712" y="1571545"/>
          <a:ext cx="8198760" cy="424141"/>
        </p:xfrm>
        <a:graphic>
          <a:graphicData uri="http://schemas.openxmlformats.org/drawingml/2006/table">
            <a:tbl>
              <a:tblPr>
                <a:solidFill>
                  <a:srgbClr val="127EE0"/>
                </a:solidFill>
              </a:tblPr>
              <a:tblGrid>
                <a:gridCol w="42383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24141"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БАРЛЫҒЫ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25 032,2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16 121,3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1pPr>
                      <a:lvl2pPr marL="38949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2pPr>
                      <a:lvl3pPr marL="778986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3pPr>
                      <a:lvl4pPr marL="1168479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4pPr>
                      <a:lvl5pPr marL="1557972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5pPr>
                      <a:lvl6pPr marL="1947464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6pPr>
                      <a:lvl7pPr marL="2336957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7pPr>
                      <a:lvl8pPr marL="2726450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8pPr>
                      <a:lvl9pPr marL="3115943" algn="l" defTabSz="778986" rtl="0" eaLnBrk="1" latinLnBrk="0" hangingPunct="1">
                        <a:defRPr sz="1500" kern="1200">
                          <a:solidFill>
                            <a:schemeClr val="tx1"/>
                          </a:solidFill>
                          <a:latin typeface="Franklin Gothic Book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16 239,2</a:t>
                      </a:r>
                    </a:p>
                  </a:txBody>
                  <a:tcPr marT="45683" marB="45683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860032" y="1059582"/>
            <a:ext cx="122413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059583"/>
            <a:ext cx="1152128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24329" y="1059583"/>
            <a:ext cx="1185886" cy="32607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Блок-схема: знак завершения 1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956376" y="699542"/>
            <a:ext cx="753838" cy="152799"/>
          </a:xfrm>
          <a:prstGeom prst="flowChartTerminator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59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672" y="958338"/>
            <a:ext cx="1790048" cy="129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Рисунок 1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345110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86630"/>
            <a:ext cx="9144032" cy="632657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АУЫЛ, СУ, ОРМАН, БАЛЫҚ ШАРУАШЫЛЫҒЫ, ЕРЕКШЕ ҚОРҒАЛАТЫН ТАБИҒИ АУМАҚТАР, ҚОРШАҒАН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ОРТАНЫ ЖӘНЕ ЖАНУАРЛАР ДҮНИЕСІН ҚОРҒАУ, ЖЕР ҚАТЫНАСТАРЫ САЛАСЫНДАҒЫ ІС-ШАРАЛАРДЫ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699542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14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Group 8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7010695"/>
              </p:ext>
            </p:extLst>
          </p:nvPr>
        </p:nvGraphicFramePr>
        <p:xfrm>
          <a:off x="458677" y="1707433"/>
          <a:ext cx="8487676" cy="2942102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447336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9106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2710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762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                 БАРЛЫҒЫ:</a:t>
                      </a:r>
                      <a:endParaRPr kumimoji="0" lang="ru-RU" sz="12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43 888,7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42 726,7</a:t>
                      </a: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50" b="1" dirty="0">
                          <a:latin typeface="Arial" pitchFamily="34" charset="0"/>
                          <a:cs typeface="Arial" pitchFamily="34" charset="0"/>
                        </a:rPr>
                        <a:t>43 939,5</a:t>
                      </a: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803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DC765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ru-RU" sz="1100" b="0" i="1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Ауыл 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461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16 060,1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16 835,6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Су </a:t>
                      </a:r>
                      <a:r>
                        <a:rPr kumimoji="0" lang="kk-KZ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10 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748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11 875,0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13 815,2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Орман</a:t>
                      </a:r>
                      <a:r>
                        <a:rPr kumimoji="0" lang="ru-RU" sz="1200" u="none" strike="noStrike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74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5 464,9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5 552,1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200" u="none" strike="noStrike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Балық шаруашылығы</a:t>
                      </a:r>
                      <a:endParaRPr kumimoji="0" lang="ru-RU" sz="1200" u="none" strike="noStrike" cap="none" normalizeH="0" baseline="0" dirty="0">
                        <a:ln>
                          <a:noFill/>
                        </a:ln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54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11,2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11,7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55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Қоршаған ортаны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қорғау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 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85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b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5 175,1</a:t>
                      </a:r>
                      <a:endParaRPr lang="ru-RU" sz="1350" b="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5 395,7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9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Ауыл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шаруашылығы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саласындағы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өзге</a:t>
                      </a:r>
                      <a:r>
                        <a:rPr kumimoji="0" lang="ru-RU" sz="1200" u="none" strike="noStrike" kern="1200" cap="none" normalizeH="0" baseline="0" dirty="0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 де </a:t>
                      </a:r>
                      <a:r>
                        <a:rPr kumimoji="0" lang="ru-RU" sz="1200" u="none" strike="noStrike" kern="1200" cap="none" normalizeH="0" baseline="0" dirty="0" err="1">
                          <a:ln>
                            <a:noFill/>
                          </a:ln>
                          <a:effectLst/>
                          <a:latin typeface="Arial" pitchFamily="34" charset="0"/>
                          <a:cs typeface="Arial" pitchFamily="34" charset="0"/>
                        </a:rPr>
                        <a:t>қызметтер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65</a:t>
                      </a:r>
                      <a:r>
                        <a:rPr lang="kk-KZ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35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4 140,1</a:t>
                      </a:r>
                      <a:endParaRPr lang="ru-RU" sz="135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350" dirty="0">
                          <a:latin typeface="Arial" pitchFamily="34" charset="0"/>
                          <a:cs typeface="Arial" pitchFamily="34" charset="0"/>
                        </a:rPr>
                        <a:t>2 328,9</a:t>
                      </a:r>
                      <a:endParaRPr lang="ru-RU" sz="135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45" marB="45745" anchor="ctr" horzOverflow="overflow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692" y="1330336"/>
            <a:ext cx="1982636" cy="953382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004048" y="1203598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2026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6300192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524328" y="1203599"/>
            <a:ext cx="1152128" cy="326077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Блок-схема: знак завершения 13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1" y="834775"/>
            <a:ext cx="79208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9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Рисунок 14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Прямоугольник 160">
            <a:extLst>
              <a:ext uri="{FF2B5EF4-FFF2-40B4-BE49-F238E27FC236}">
                <a16:creationId xmlns="" xmlns:a16="http://schemas.microsoft.com/office/drawing/2014/main" id="{DDAC60E9-9531-4A7C-8520-4608CBF0EB0E}"/>
              </a:ext>
            </a:extLst>
          </p:cNvPr>
          <p:cNvSpPr/>
          <p:nvPr/>
        </p:nvSpPr>
        <p:spPr>
          <a:xfrm>
            <a:off x="-32" y="51470"/>
            <a:ext cx="9144032" cy="509546"/>
          </a:xfrm>
          <a:prstGeom prst="rect">
            <a:avLst/>
          </a:prstGeom>
        </p:spPr>
        <p:txBody>
          <a:bodyPr wrap="square" lIns="77898" tIns="38949" rIns="77898" bIns="38949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КӨЛІК ЖӘНЕ КОММУНИКАЦИЯ САЛАСЫНДАҒЫ ІС-ШАРАЛАРДЫ</a:t>
            </a:r>
          </a:p>
          <a:p>
            <a:pPr algn="ctr"/>
            <a:r>
              <a:rPr lang="ru-RU" sz="1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ІСКЕ АСЫРУҒА АРНАЛҒАН ШЫҒЫСТАР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="" xmlns:a16="http://schemas.microsoft.com/office/drawing/2014/main" id="{8AC8B332-DB93-4979-B5A3-D430C447CA00}"/>
              </a:ext>
            </a:extLst>
          </p:cNvPr>
          <p:cNvCxnSpPr>
            <a:cxnSpLocks/>
          </p:cNvCxnSpPr>
          <p:nvPr/>
        </p:nvCxnSpPr>
        <p:spPr>
          <a:xfrm>
            <a:off x="675676" y="555526"/>
            <a:ext cx="7773376" cy="1588"/>
          </a:xfrm>
          <a:prstGeom prst="line">
            <a:avLst/>
          </a:prstGeom>
          <a:ln w="63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15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4355975" y="2487111"/>
            <a:ext cx="1549723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9" name="Нашивка 8"/>
          <p:cNvSpPr/>
          <p:nvPr/>
        </p:nvSpPr>
        <p:spPr>
          <a:xfrm>
            <a:off x="5724128" y="2487110"/>
            <a:ext cx="1689276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0" name="Нашивка 9"/>
          <p:cNvSpPr/>
          <p:nvPr/>
        </p:nvSpPr>
        <p:spPr>
          <a:xfrm>
            <a:off x="7164288" y="2487110"/>
            <a:ext cx="1516631" cy="660703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2" name="Нашивка 11"/>
          <p:cNvSpPr/>
          <p:nvPr/>
        </p:nvSpPr>
        <p:spPr>
          <a:xfrm>
            <a:off x="4393531" y="3256706"/>
            <a:ext cx="1512168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3" name="Нашивка 12"/>
          <p:cNvSpPr/>
          <p:nvPr/>
        </p:nvSpPr>
        <p:spPr>
          <a:xfrm>
            <a:off x="5689675" y="3256706"/>
            <a:ext cx="1584176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4" name="Нашивка 13"/>
          <p:cNvSpPr/>
          <p:nvPr/>
        </p:nvSpPr>
        <p:spPr>
          <a:xfrm>
            <a:off x="7069207" y="3256706"/>
            <a:ext cx="1611712" cy="611188"/>
          </a:xfrm>
          <a:prstGeom prst="chevron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ru-RU" dirty="0"/>
          </a:p>
        </p:txBody>
      </p:sp>
      <p:sp>
        <p:nvSpPr>
          <p:cNvPr id="15" name="AutoShape 5"/>
          <p:cNvSpPr>
            <a:spLocks noChangeArrowheads="1"/>
          </p:cNvSpPr>
          <p:nvPr/>
        </p:nvSpPr>
        <p:spPr bwMode="gray">
          <a:xfrm>
            <a:off x="395537" y="3256707"/>
            <a:ext cx="2952328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Көлік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коммуникациялар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defRPr/>
            </a:pPr>
            <a:r>
              <a:rPr lang="ru-RU" sz="1400" kern="0" dirty="0" err="1">
                <a:latin typeface="Arial" pitchFamily="34" charset="0"/>
                <a:cs typeface="Arial" pitchFamily="34" charset="0"/>
              </a:rPr>
              <a:t>саласындағы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өзге</a:t>
            </a:r>
            <a:r>
              <a:rPr lang="ru-RU" sz="1400" kern="0" dirty="0">
                <a:latin typeface="Arial" pitchFamily="34" charset="0"/>
                <a:cs typeface="Arial" pitchFamily="34" charset="0"/>
              </a:rPr>
              <a:t> де </a:t>
            </a:r>
            <a:r>
              <a:rPr lang="ru-RU" sz="1400" kern="0" dirty="0" err="1">
                <a:latin typeface="Arial" pitchFamily="34" charset="0"/>
                <a:cs typeface="Arial" pitchFamily="34" charset="0"/>
              </a:rPr>
              <a:t>қызметтер</a:t>
            </a:r>
            <a:endParaRPr lang="ru-RU" sz="1400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AutoShape 5"/>
          <p:cNvSpPr>
            <a:spLocks noChangeArrowheads="1"/>
          </p:cNvSpPr>
          <p:nvPr/>
        </p:nvSpPr>
        <p:spPr bwMode="gray">
          <a:xfrm>
            <a:off x="395536" y="2499742"/>
            <a:ext cx="2931856" cy="611187"/>
          </a:xfrm>
          <a:prstGeom prst="homePlate">
            <a:avLst>
              <a:gd name="adj" fmla="val 27281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k-KZ" sz="1400" kern="0" dirty="0">
                <a:latin typeface="Arial" pitchFamily="34" charset="0"/>
                <a:cs typeface="Arial" pitchFamily="34" charset="0"/>
              </a:rPr>
              <a:t>Автомобиль көлігі</a:t>
            </a: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9138094"/>
              </p:ext>
            </p:extLst>
          </p:nvPr>
        </p:nvGraphicFramePr>
        <p:xfrm>
          <a:off x="-1" y="1707654"/>
          <a:ext cx="8748466" cy="57920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056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2236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8417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7920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                               БАРЛЫҒЫ</a:t>
                      </a:r>
                      <a:endParaRPr kumimoji="0" lang="ru-RU" sz="1400" b="1" i="1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39 408,0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66 549,5</a:t>
                      </a: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78 448,9</a:t>
                      </a: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76812"/>
            <a:ext cx="1103941" cy="864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4393531" y="1131589"/>
            <a:ext cx="1258589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kk-KZ" sz="1600" b="1" dirty="0">
                <a:latin typeface="Arial" panose="020B0604020202020204" pitchFamily="34" charset="0"/>
                <a:cs typeface="Arial" panose="020B0604020202020204" pitchFamily="34" charset="0"/>
              </a:rPr>
              <a:t>6 жыл</a:t>
            </a:r>
            <a:endParaRPr 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5853802" y="1123682"/>
            <a:ext cx="1224136" cy="360039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2027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Прямоугольник 21">
            <a:extLst>
              <a:ext uri="{FF2B5EF4-FFF2-40B4-BE49-F238E27FC236}">
                <a16:creationId xmlns="" xmlns:a16="http://schemas.microsoft.com/office/drawing/2014/main" id="{71D588FA-CEFD-406A-AE2E-980A3A39C46C}"/>
              </a:ext>
            </a:extLst>
          </p:cNvPr>
          <p:cNvSpPr/>
          <p:nvPr/>
        </p:nvSpPr>
        <p:spPr>
          <a:xfrm>
            <a:off x="7232502" y="1131590"/>
            <a:ext cx="1224136" cy="360040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2028 </a:t>
            </a:r>
            <a:r>
              <a:rPr 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жыл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761982"/>
              </p:ext>
            </p:extLst>
          </p:nvPr>
        </p:nvGraphicFramePr>
        <p:xfrm>
          <a:off x="4387256" y="2482891"/>
          <a:ext cx="4229100" cy="145701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4088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800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41761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740,0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1 361,6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2 843,8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15250"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r>
                        <a:rPr lang="kk-KZ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668</a:t>
                      </a:r>
                      <a:r>
                        <a:rPr lang="kk-KZ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,</a:t>
                      </a:r>
                      <a:r>
                        <a:rPr lang="en-US" sz="1400" b="0" i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Arial" pitchFamily="34" charset="0"/>
                          <a:cs typeface="Arial" pitchFamily="34" charset="0"/>
                        </a:rPr>
                        <a:t>0</a:t>
                      </a:r>
                      <a:endParaRPr lang="ru-RU" sz="1400" b="0" i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65 187,9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75 605,1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45727" marB="45727" anchor="ctr" horzOverflow="overflow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" name="Блок-схема: знак завершения 24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812360" y="771550"/>
            <a:ext cx="753838" cy="152799"/>
          </a:xfrm>
          <a:prstGeom prst="flowChartTerminator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млн.теңге</a:t>
            </a:r>
            <a:endParaRPr lang="ru-RU" sz="8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Рисунок 25" descr="Kyzylorda_province_seal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663421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Прямоугольник 51">
            <a:extLst>
              <a:ext uri="{FF2B5EF4-FFF2-40B4-BE49-F238E27FC236}">
                <a16:creationId xmlns="" xmlns:a16="http://schemas.microsoft.com/office/drawing/2014/main" id="{39075E7D-5C5D-42AE-86E2-4EF9E7931A93}"/>
              </a:ext>
            </a:extLst>
          </p:cNvPr>
          <p:cNvSpPr/>
          <p:nvPr/>
        </p:nvSpPr>
        <p:spPr>
          <a:xfrm>
            <a:off x="713552" y="5"/>
            <a:ext cx="7787538" cy="214291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/>
          </a:p>
        </p:txBody>
      </p:sp>
      <p:sp>
        <p:nvSpPr>
          <p:cNvPr id="54" name="Прямоугольник 53">
            <a:extLst>
              <a:ext uri="{FF2B5EF4-FFF2-40B4-BE49-F238E27FC236}">
                <a16:creationId xmlns="" xmlns:a16="http://schemas.microsoft.com/office/drawing/2014/main" id="{B204786F-B371-4D05-BEEC-11DAF6C9B3BB}"/>
              </a:ext>
            </a:extLst>
          </p:cNvPr>
          <p:cNvSpPr/>
          <p:nvPr/>
        </p:nvSpPr>
        <p:spPr>
          <a:xfrm>
            <a:off x="999304" y="114761"/>
            <a:ext cx="7216034" cy="368757"/>
          </a:xfrm>
          <a:prstGeom prst="rect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инвестициялық</a:t>
            </a:r>
            <a:r>
              <a:rPr lang="ru-RU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жобалар</a:t>
            </a:r>
            <a:r>
              <a:rPr lang="ru-RU" sz="1200" b="1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/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республикалық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бюджеттен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берілетін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трансферттерді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ескере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отырып</a:t>
            </a:r>
            <a:r>
              <a:rPr lang="ru-RU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5" name="AutoShape 4" descr="https://apf.mail.ru/cgi-bin/readmsg/%D0%91%D0%B5%D0%B7%D1%8B%D0%BC%D1%8F%D0%BD%D0%BD%D1%8B%D0%B9.png?id=15374421900000000723%3B0%3B1&amp;x-email=uebp.aktobe%40mail.ru&amp;exif=1">
            <a:extLst>
              <a:ext uri="{FF2B5EF4-FFF2-40B4-BE49-F238E27FC236}">
                <a16:creationId xmlns="" xmlns:a16="http://schemas.microsoft.com/office/drawing/2014/main" id="{68538303-E19A-4479-B84D-0BF99AAC0D8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326" y="-108346"/>
            <a:ext cx="281354" cy="228601"/>
          </a:xfrm>
          <a:prstGeom prst="rect">
            <a:avLst/>
          </a:prstGeom>
          <a:noFill/>
        </p:spPr>
        <p:txBody>
          <a:bodyPr vert="horz" wrap="square" lIns="77898" tIns="38949" rIns="77898" bIns="38949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7" name="Прямоугольный треугольник 56">
            <a:extLst>
              <a:ext uri="{FF2B5EF4-FFF2-40B4-BE49-F238E27FC236}">
                <a16:creationId xmlns="" xmlns:a16="http://schemas.microsoft.com/office/drawing/2014/main" id="{286CA9B6-03C2-423E-A5A9-1EB9E3C5EA9A}"/>
              </a:ext>
            </a:extLst>
          </p:cNvPr>
          <p:cNvSpPr/>
          <p:nvPr/>
        </p:nvSpPr>
        <p:spPr>
          <a:xfrm flipH="1" flipV="1">
            <a:off x="714316" y="214294"/>
            <a:ext cx="285720" cy="269223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8" name="Прямоугольный треугольник 57">
            <a:extLst>
              <a:ext uri="{FF2B5EF4-FFF2-40B4-BE49-F238E27FC236}">
                <a16:creationId xmlns="" xmlns:a16="http://schemas.microsoft.com/office/drawing/2014/main" id="{71332AF6-A0AE-443D-AA5F-4F4837711B1D}"/>
              </a:ext>
            </a:extLst>
          </p:cNvPr>
          <p:cNvSpPr/>
          <p:nvPr/>
        </p:nvSpPr>
        <p:spPr>
          <a:xfrm flipH="1">
            <a:off x="711933" y="114286"/>
            <a:ext cx="288133" cy="100009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1" name="Прямоугольный треугольник 60">
            <a:extLst>
              <a:ext uri="{FF2B5EF4-FFF2-40B4-BE49-F238E27FC236}">
                <a16:creationId xmlns="" xmlns:a16="http://schemas.microsoft.com/office/drawing/2014/main" id="{0BC10C93-7C1C-4AC2-A616-26659FCEA0B0}"/>
              </a:ext>
            </a:extLst>
          </p:cNvPr>
          <p:cNvSpPr/>
          <p:nvPr/>
        </p:nvSpPr>
        <p:spPr>
          <a:xfrm flipV="1">
            <a:off x="8215338" y="211913"/>
            <a:ext cx="288135" cy="271604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2" name="Прямоугольный треугольник 71">
            <a:extLst>
              <a:ext uri="{FF2B5EF4-FFF2-40B4-BE49-F238E27FC236}">
                <a16:creationId xmlns="" xmlns:a16="http://schemas.microsoft.com/office/drawing/2014/main" id="{B4EEC137-BAAA-4088-983C-E769371353BE}"/>
              </a:ext>
            </a:extLst>
          </p:cNvPr>
          <p:cNvSpPr/>
          <p:nvPr/>
        </p:nvSpPr>
        <p:spPr>
          <a:xfrm>
            <a:off x="8216079" y="114279"/>
            <a:ext cx="290568" cy="100018"/>
          </a:xfrm>
          <a:prstGeom prst="rtTriangle">
            <a:avLst/>
          </a:prstGeom>
          <a:solidFill>
            <a:srgbClr val="464F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77" name="Прямоугольный треугольник 76">
            <a:extLst>
              <a:ext uri="{FF2B5EF4-FFF2-40B4-BE49-F238E27FC236}">
                <a16:creationId xmlns="" xmlns:a16="http://schemas.microsoft.com/office/drawing/2014/main" id="{CDFF8B5D-DDBD-47DC-A004-AC0DED13EAB3}"/>
              </a:ext>
            </a:extLst>
          </p:cNvPr>
          <p:cNvSpPr/>
          <p:nvPr/>
        </p:nvSpPr>
        <p:spPr>
          <a:xfrm flipH="1" flipV="1">
            <a:off x="500034" y="0"/>
            <a:ext cx="214282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sp>
        <p:nvSpPr>
          <p:cNvPr id="78" name="Прямоугольный треугольник 77">
            <a:extLst>
              <a:ext uri="{FF2B5EF4-FFF2-40B4-BE49-F238E27FC236}">
                <a16:creationId xmlns="" xmlns:a16="http://schemas.microsoft.com/office/drawing/2014/main" id="{6A090ED6-CD5C-43CF-A62C-D0DF29E19ED7}"/>
              </a:ext>
            </a:extLst>
          </p:cNvPr>
          <p:cNvSpPr/>
          <p:nvPr/>
        </p:nvSpPr>
        <p:spPr>
          <a:xfrm flipV="1">
            <a:off x="8501058" y="0"/>
            <a:ext cx="214346" cy="214314"/>
          </a:xfrm>
          <a:prstGeom prst="rtTriangl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880" tIns="38940" rIns="77880" bIns="38940" rtlCol="0" anchor="ctr"/>
          <a:lstStyle/>
          <a:p>
            <a:pPr algn="ctr"/>
            <a:endParaRPr lang="ru-RU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3077514" y="790567"/>
            <a:ext cx="2664296" cy="576064"/>
            <a:chOff x="904351" y="1409"/>
            <a:chExt cx="2700008" cy="870780"/>
          </a:xfrm>
        </p:grpSpPr>
        <p:sp>
          <p:nvSpPr>
            <p:cNvPr id="19" name="Нашивка 18"/>
            <p:cNvSpPr/>
            <p:nvPr/>
          </p:nvSpPr>
          <p:spPr>
            <a:xfrm>
              <a:off x="904351" y="1409"/>
              <a:ext cx="2700008" cy="870780"/>
            </a:xfrm>
            <a:prstGeom prst="chevron">
              <a:avLst/>
            </a:prstGeom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20" name="Нашивка 4"/>
            <p:cNvSpPr/>
            <p:nvPr/>
          </p:nvSpPr>
          <p:spPr>
            <a:xfrm>
              <a:off x="1339741" y="1409"/>
              <a:ext cx="1829228" cy="870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5400" tIns="12700" rIns="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</a:pPr>
              <a:endParaRPr lang="ru-RU" sz="2000" kern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Print" panose="02000600000000000000" pitchFamily="2" charset="0"/>
              </a:endParaRPr>
            </a:p>
          </p:txBody>
        </p:sp>
      </p:grpSp>
      <p:sp>
        <p:nvSpPr>
          <p:cNvPr id="22" name="Нашивка 21"/>
          <p:cNvSpPr/>
          <p:nvPr/>
        </p:nvSpPr>
        <p:spPr>
          <a:xfrm>
            <a:off x="1573111" y="922458"/>
            <a:ext cx="1649408" cy="322472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Бар</a:t>
            </a:r>
            <a:r>
              <a:rPr lang="kk-KZ" sz="1600" b="1" dirty="0">
                <a:latin typeface="Arial" pitchFamily="34" charset="0"/>
                <a:cs typeface="Arial" pitchFamily="34" charset="0"/>
              </a:rPr>
              <a:t>лығы: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5642383" y="866258"/>
            <a:ext cx="1841309" cy="392703"/>
          </a:xfrm>
          <a:prstGeom prst="chevron">
            <a:avLst/>
          </a:prstGeom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lnRef>
          <a:fillRef idx="1">
            <a:schemeClr val="accent5">
              <a:tint val="40000"/>
              <a:alpha val="90000"/>
              <a:hueOff val="-14104897"/>
              <a:satOff val="26552"/>
              <a:lumOff val="4016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r>
              <a:rPr lang="en-US" sz="1700" b="1" dirty="0" smtClean="0"/>
              <a:t>98 801,9</a:t>
            </a:r>
            <a:endParaRPr lang="ru-RU" sz="1700" b="1" dirty="0"/>
          </a:p>
        </p:txBody>
      </p:sp>
      <p:sp>
        <p:nvSpPr>
          <p:cNvPr id="62" name="Прямоугольник 61">
            <a:extLst>
              <a:ext uri="{FF2B5EF4-FFF2-40B4-BE49-F238E27FC236}">
                <a16:creationId xmlns="" xmlns:a16="http://schemas.microsoft.com/office/drawing/2014/main" id="{1107752A-FDCF-4F5A-A739-56B6AF8E91F8}"/>
              </a:ext>
            </a:extLst>
          </p:cNvPr>
          <p:cNvSpPr/>
          <p:nvPr/>
        </p:nvSpPr>
        <p:spPr>
          <a:xfrm>
            <a:off x="7668344" y="614329"/>
            <a:ext cx="981750" cy="191631"/>
          </a:xfrm>
          <a:prstGeom prst="rect">
            <a:avLst/>
          </a:prstGeom>
          <a:solidFill>
            <a:schemeClr val="bg1"/>
          </a:solidFill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i="1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млн.теңге</a:t>
            </a:r>
            <a:endParaRPr lang="ru-RU" sz="10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0" name="Рисунок 49" descr="Kyzylorda_province_sea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9062" y="0"/>
            <a:ext cx="484938" cy="48351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8" name="Прямоугольник 47">
            <a:extLst>
              <a:ext uri="{FF2B5EF4-FFF2-40B4-BE49-F238E27FC236}">
                <a16:creationId xmlns="" xmlns:a16="http://schemas.microsoft.com/office/drawing/2014/main" id="{82CE817D-BC47-42E4-AA39-3F776CE23D9A}"/>
              </a:ext>
            </a:extLst>
          </p:cNvPr>
          <p:cNvSpPr/>
          <p:nvPr/>
        </p:nvSpPr>
        <p:spPr>
          <a:xfrm>
            <a:off x="8748707" y="5005787"/>
            <a:ext cx="395294" cy="137713"/>
          </a:xfrm>
          <a:prstGeom prst="rect">
            <a:avLst/>
          </a:prstGeom>
          <a:solidFill>
            <a:schemeClr val="bg1">
              <a:lumMod val="6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05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16</a:t>
            </a:r>
            <a:endParaRPr lang="ru-RU" sz="10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091" y="1539854"/>
            <a:ext cx="48112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67334" y="1587801"/>
            <a:ext cx="1594487" cy="244673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4 033,8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31925" y="1561055"/>
            <a:ext cx="865943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b="1" kern="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Қорғаныс</a:t>
            </a:r>
            <a:endParaRPr lang="ru-RU" dirty="0"/>
          </a:p>
        </p:txBody>
      </p:sp>
      <p:pic>
        <p:nvPicPr>
          <p:cNvPr id="45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23251" y="2496157"/>
            <a:ext cx="4811291" cy="291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1092" y="2199570"/>
            <a:ext cx="4811291" cy="228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9083" y="2823349"/>
            <a:ext cx="5112569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95265" y="2541553"/>
            <a:ext cx="301100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Тұрғын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үй-коммуналдық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шаруашылық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4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4049" y="2139702"/>
            <a:ext cx="1594488" cy="257548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13 686,5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5513" y="2427734"/>
            <a:ext cx="1594488" cy="315656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20 727,6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806578" y="2836169"/>
            <a:ext cx="481129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Мәдениет, спорт, туризм және ақпараттық кеңіст</a:t>
            </a:r>
            <a:r>
              <a:rPr lang="en-US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kk-KZ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84049" y="2778220"/>
            <a:ext cx="1594488" cy="320075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9 376,8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823251" y="2181513"/>
            <a:ext cx="199741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Денсаулық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сақтау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95265" y="3224621"/>
            <a:ext cx="7311352" cy="1491777"/>
            <a:chOff x="795265" y="3615780"/>
            <a:chExt cx="7311352" cy="1491777"/>
          </a:xfrm>
        </p:grpSpPr>
        <p:pic>
          <p:nvPicPr>
            <p:cNvPr id="42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35371" y="3634036"/>
              <a:ext cx="4782295" cy="28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22697" y="4528553"/>
              <a:ext cx="5075597" cy="24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829683" y="4069687"/>
              <a:ext cx="4787983" cy="312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795265" y="4105384"/>
              <a:ext cx="42054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Өнеркәсіп, сәулет, қала құрылысы және құрылыс қызметі</a:t>
              </a:r>
              <a:endPara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6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08284" y="3615780"/>
              <a:ext cx="1598333" cy="301658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k-KZ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144,5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13361" y="4039149"/>
              <a:ext cx="1568963" cy="249198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27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>
              <a:off x="799955" y="4512134"/>
              <a:ext cx="4357859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kk-KZ" sz="10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Көлік және коммуникация</a:t>
              </a:r>
              <a:endPara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8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08284" y="4443958"/>
              <a:ext cx="1553537" cy="276340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</a:t>
              </a:r>
              <a:r>
                <a:rPr lang="ru-RU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6" name="Picture 195" descr="1"/>
            <p:cNvPicPr>
              <a:picLocks noChangeAspect="1" noChangeArrowheads="1"/>
            </p:cNvPicPr>
            <p:nvPr/>
          </p:nvPicPr>
          <p:blipFill>
            <a:blip r:embed="rId4" cstate="print">
              <a:lum bright="-18000" contrast="1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796902" y="4848574"/>
              <a:ext cx="5075597" cy="243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Прямоугольник: скругленные углы 33">
              <a:extLst>
                <a:ext uri="{FF2B5EF4-FFF2-40B4-BE49-F238E27FC236}">
                  <a16:creationId xmlns="" xmlns:a16="http://schemas.microsoft.com/office/drawing/2014/main" id="{6AAA917C-677F-49FB-9B10-80712EFAB51A}"/>
                </a:ext>
              </a:extLst>
            </p:cNvPr>
            <p:cNvSpPr/>
            <p:nvPr/>
          </p:nvSpPr>
          <p:spPr>
            <a:xfrm>
              <a:off x="6518350" y="4763426"/>
              <a:ext cx="1553537" cy="276340"/>
            </a:xfrm>
            <a:prstGeom prst="roundRect">
              <a:avLst/>
            </a:prstGeom>
            <a:solidFill>
              <a:srgbClr val="00999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 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26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kk-KZ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</a:t>
              </a:r>
              <a:r>
                <a:rPr lang="en-US" sz="1200" b="1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endParaRPr lang="kk-KZ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9083" y="4845947"/>
              <a:ext cx="846707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k-KZ" sz="105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Басқалар</a:t>
              </a:r>
              <a:endParaRPr lang="ru-RU" sz="1050" dirty="0"/>
            </a:p>
          </p:txBody>
        </p:sp>
      </p:grpSp>
      <p:pic>
        <p:nvPicPr>
          <p:cNvPr id="47" name="Picture 195" descr="1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37860" y="1857906"/>
            <a:ext cx="4811292" cy="28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Прямоугольник: скругленные углы 33">
            <a:extLst>
              <a:ext uri="{FF2B5EF4-FFF2-40B4-BE49-F238E27FC236}">
                <a16:creationId xmlns="" xmlns:a16="http://schemas.microsoft.com/office/drawing/2014/main" id="{6AAA917C-677F-49FB-9B10-80712EFAB51A}"/>
              </a:ext>
            </a:extLst>
          </p:cNvPr>
          <p:cNvSpPr/>
          <p:nvPr/>
        </p:nvSpPr>
        <p:spPr>
          <a:xfrm>
            <a:off x="6474284" y="1862958"/>
            <a:ext cx="1594487" cy="244673"/>
          </a:xfrm>
          <a:prstGeom prst="roundRect">
            <a:avLst/>
          </a:prstGeom>
          <a:solidFill>
            <a:srgbClr val="0099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100,0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838694" y="1879107"/>
            <a:ext cx="891591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050" b="1" kern="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Білім беру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85195" y="3205269"/>
            <a:ext cx="63916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Ауыл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су,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орман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балық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шаруашылығы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ерекше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қорғалатын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табиғи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аумақтар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lvl="0" fontAlgn="base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</a:pP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қоршаған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ортаны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жануарлар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дүниесін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қорғау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жер</a:t>
            </a:r>
            <a:r>
              <a:rPr lang="ru-RU" sz="1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қатынастары</a:t>
            </a:r>
            <a:endParaRPr lang="ru-RU" sz="1000" b="1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85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42624</TotalTime>
  <Words>1716</Words>
  <Application>Microsoft Office PowerPoint</Application>
  <PresentationFormat>Экран (16:9)</PresentationFormat>
  <Paragraphs>544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Calibri Light</vt:lpstr>
      <vt:lpstr>Segoe Print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Almas</dc:creator>
  <cp:lastModifiedBy>Диас Алпысбай</cp:lastModifiedBy>
  <cp:revision>5062</cp:revision>
  <cp:lastPrinted>2026-07-07T11:03:21Z</cp:lastPrinted>
  <dcterms:created xsi:type="dcterms:W3CDTF">2015-10-18T07:39:33Z</dcterms:created>
  <dcterms:modified xsi:type="dcterms:W3CDTF">2026-08-31T06:06:57Z</dcterms:modified>
</cp:coreProperties>
</file>