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2" r:id="rId1"/>
  </p:sldMasterIdLst>
  <p:notesMasterIdLst>
    <p:notesMasterId r:id="rId9"/>
  </p:notesMasterIdLst>
  <p:sldIdLst>
    <p:sldId id="495" r:id="rId2"/>
    <p:sldId id="494" r:id="rId3"/>
    <p:sldId id="496" r:id="rId4"/>
    <p:sldId id="502" r:id="rId5"/>
    <p:sldId id="503" r:id="rId6"/>
    <p:sldId id="498" r:id="rId7"/>
    <p:sldId id="499" r:id="rId8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1" clrIdx="0"/>
  <p:cmAuthor id="1" name="Бух Кабинет" initials="БК" lastIdx="1" clrIdx="1">
    <p:extLst>
      <p:ext uri="{19B8F6BF-5375-455C-9EA6-DF929625EA0E}">
        <p15:presenceInfo xmlns:p15="http://schemas.microsoft.com/office/powerpoint/2012/main" userId="7dc7eff9fbcfa39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C4845"/>
    <a:srgbClr val="C0504D"/>
    <a:srgbClr val="D0D8E8"/>
    <a:srgbClr val="AE48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03" autoAdjust="0"/>
  </p:normalViewPr>
  <p:slideViewPr>
    <p:cSldViewPr>
      <p:cViewPr varScale="1">
        <p:scale>
          <a:sx n="107" d="100"/>
          <a:sy n="107" d="100"/>
        </p:scale>
        <p:origin x="173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34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050" y="0"/>
            <a:ext cx="29305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5112CD-4C18-45F5-9457-D9058C22AD5E}" type="datetimeFigureOut">
              <a:rPr lang="ru-RU" smtClean="0"/>
              <a:pPr/>
              <a:t>31.08.2026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275" y="4722813"/>
            <a:ext cx="5408613" cy="44735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4038"/>
            <a:ext cx="29305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050" y="9444038"/>
            <a:ext cx="29305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E5D810-76A0-421A-827C-B4453EC16BA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5788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31.08.2026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81108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31.08.2026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811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31.08.2026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1905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31.08.2026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165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31.08.2026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893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31.08.2026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0496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31.08.2026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5339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31.08.2026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5762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31.08.2026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2498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31.08.2026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993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31.08.2026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7940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31.08.2026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3117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63294" y="1772816"/>
            <a:ext cx="627691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k-KZ" altLang="ru-RU" sz="4400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АЗАМАТТЫҚ</a:t>
            </a:r>
            <a:r>
              <a:rPr lang="ru-RU" altLang="ru-RU" sz="4400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БЮДЖЕТ</a:t>
            </a:r>
            <a:endParaRPr lang="ru-RU" sz="44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03848" y="4797152"/>
            <a:ext cx="34339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i="1" dirty="0">
                <a:solidFill>
                  <a:srgbClr val="0000FF"/>
                </a:solidFill>
              </a:rPr>
              <a:t>2026-2028 </a:t>
            </a:r>
            <a:r>
              <a:rPr lang="ru-RU" altLang="ru-RU" i="1" dirty="0" err="1">
                <a:solidFill>
                  <a:srgbClr val="0000FF"/>
                </a:solidFill>
              </a:rPr>
              <a:t>жылдарға</a:t>
            </a:r>
            <a:r>
              <a:rPr lang="ru-RU" altLang="ru-RU" i="1" dirty="0">
                <a:solidFill>
                  <a:srgbClr val="0000FF"/>
                </a:solidFill>
              </a:rPr>
              <a:t> </a:t>
            </a:r>
            <a:r>
              <a:rPr lang="ru-RU" altLang="ru-RU" i="1" dirty="0" err="1">
                <a:solidFill>
                  <a:srgbClr val="0000FF"/>
                </a:solidFill>
              </a:rPr>
              <a:t>арналған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17082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51720" y="404664"/>
            <a:ext cx="49584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2800" b="1" dirty="0" err="1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Құрметті</a:t>
            </a:r>
            <a:r>
              <a:rPr lang="ru-RU" altLang="ru-RU" sz="2800" b="1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800" b="1" dirty="0" err="1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сайтқа</a:t>
            </a:r>
            <a:r>
              <a:rPr lang="ru-RU" altLang="ru-RU" sz="2800" b="1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800" b="1" dirty="0" err="1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кірушілер</a:t>
            </a:r>
            <a:r>
              <a:rPr lang="ru-RU" altLang="ru-RU" sz="2800" b="1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42492" y="1556792"/>
            <a:ext cx="7776864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None/>
            </a:pPr>
            <a:r>
              <a:rPr lang="ru-RU" dirty="0"/>
              <a:t>	</a:t>
            </a:r>
            <a:r>
              <a:rPr lang="ru-RU" altLang="ru-RU" dirty="0" err="1">
                <a:latin typeface="Arial" panose="020B0604020202020204" pitchFamily="34" charset="0"/>
                <a:cs typeface="Arial" panose="020B0604020202020204" pitchFamily="34" charset="0"/>
              </a:rPr>
              <a:t>Сіздердің</a:t>
            </a: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dirty="0" err="1">
                <a:latin typeface="Arial" panose="020B0604020202020204" pitchFamily="34" charset="0"/>
                <a:cs typeface="Arial" panose="020B0604020202020204" pitchFamily="34" charset="0"/>
              </a:rPr>
              <a:t>назарларыңызға</a:t>
            </a: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 Павлодар </a:t>
            </a:r>
            <a:r>
              <a:rPr lang="ru-RU" altLang="ru-RU" dirty="0" err="1">
                <a:latin typeface="Arial" panose="020B0604020202020204" pitchFamily="34" charset="0"/>
                <a:cs typeface="Arial" panose="020B0604020202020204" pitchFamily="34" charset="0"/>
              </a:rPr>
              <a:t>облысының</a:t>
            </a: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dirty="0" err="1">
                <a:latin typeface="Arial" panose="020B0604020202020204" pitchFamily="34" charset="0"/>
                <a:cs typeface="Arial" panose="020B0604020202020204" pitchFamily="34" charset="0"/>
              </a:rPr>
              <a:t>мәдениет</a:t>
            </a: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altLang="ru-RU" dirty="0" err="1">
                <a:latin typeface="Arial" panose="020B0604020202020204" pitchFamily="34" charset="0"/>
                <a:cs typeface="Arial" panose="020B0604020202020204" pitchFamily="34" charset="0"/>
              </a:rPr>
              <a:t>тілдерді</a:t>
            </a: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dirty="0" err="1">
                <a:latin typeface="Arial" panose="020B0604020202020204" pitchFamily="34" charset="0"/>
                <a:cs typeface="Arial" panose="020B0604020202020204" pitchFamily="34" charset="0"/>
              </a:rPr>
              <a:t>дамыту</a:t>
            </a: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dirty="0" err="1"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 архив </a:t>
            </a:r>
            <a:r>
              <a:rPr lang="ru-RU" altLang="ru-RU" dirty="0" err="1">
                <a:latin typeface="Arial" panose="020B0604020202020204" pitchFamily="34" charset="0"/>
                <a:cs typeface="Arial" panose="020B0604020202020204" pitchFamily="34" charset="0"/>
              </a:rPr>
              <a:t>ісі</a:t>
            </a: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dirty="0" err="1">
                <a:latin typeface="Arial" panose="020B0604020202020204" pitchFamily="34" charset="0"/>
                <a:cs typeface="Arial" panose="020B0604020202020204" pitchFamily="34" charset="0"/>
              </a:rPr>
              <a:t>басқармасының</a:t>
            </a: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 2026-2028 </a:t>
            </a:r>
            <a:r>
              <a:rPr lang="ru-RU" altLang="ru-RU" dirty="0" err="1">
                <a:latin typeface="Arial" panose="020B0604020202020204" pitchFamily="34" charset="0"/>
                <a:cs typeface="Arial" panose="020B0604020202020204" pitchFamily="34" charset="0"/>
              </a:rPr>
              <a:t>жылдарға</a:t>
            </a: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dirty="0" err="1">
                <a:latin typeface="Arial" panose="020B0604020202020204" pitchFamily="34" charset="0"/>
                <a:cs typeface="Arial" panose="020B0604020202020204" pitchFamily="34" charset="0"/>
              </a:rPr>
              <a:t>арналған</a:t>
            </a: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dirty="0" err="1">
                <a:latin typeface="Arial" panose="020B0604020202020204" pitchFamily="34" charset="0"/>
                <a:cs typeface="Arial" panose="020B0604020202020204" pitchFamily="34" charset="0"/>
              </a:rPr>
              <a:t>азаматтық</a:t>
            </a: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dirty="0" err="1">
                <a:latin typeface="Arial" panose="020B0604020202020204" pitchFamily="34" charset="0"/>
                <a:cs typeface="Arial" panose="020B0604020202020204" pitchFamily="34" charset="0"/>
              </a:rPr>
              <a:t>бюджеті</a:t>
            </a: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dirty="0" err="1">
                <a:latin typeface="Arial" panose="020B0604020202020204" pitchFamily="34" charset="0"/>
                <a:cs typeface="Arial" panose="020B0604020202020204" pitchFamily="34" charset="0"/>
              </a:rPr>
              <a:t>ұсынылады</a:t>
            </a: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ru-RU" alt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None/>
            </a:pP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	 Павлодар </a:t>
            </a:r>
            <a:r>
              <a:rPr lang="ru-RU" altLang="ru-RU" dirty="0" err="1">
                <a:latin typeface="Arial" panose="020B0604020202020204" pitchFamily="34" charset="0"/>
                <a:cs typeface="Arial" panose="020B0604020202020204" pitchFamily="34" charset="0"/>
              </a:rPr>
              <a:t>облысының</a:t>
            </a: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dirty="0" err="1">
                <a:latin typeface="Arial" panose="020B0604020202020204" pitchFamily="34" charset="0"/>
                <a:cs typeface="Arial" panose="020B0604020202020204" pitchFamily="34" charset="0"/>
              </a:rPr>
              <a:t>мәдениет</a:t>
            </a: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altLang="ru-RU" dirty="0" err="1">
                <a:latin typeface="Arial" panose="020B0604020202020204" pitchFamily="34" charset="0"/>
                <a:cs typeface="Arial" panose="020B0604020202020204" pitchFamily="34" charset="0"/>
              </a:rPr>
              <a:t>тілдерді</a:t>
            </a: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dirty="0" err="1">
                <a:latin typeface="Arial" panose="020B0604020202020204" pitchFamily="34" charset="0"/>
                <a:cs typeface="Arial" panose="020B0604020202020204" pitchFamily="34" charset="0"/>
              </a:rPr>
              <a:t>дамыту</a:t>
            </a: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dirty="0" err="1"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 архив </a:t>
            </a:r>
            <a:r>
              <a:rPr lang="ru-RU" altLang="ru-RU" dirty="0" err="1">
                <a:latin typeface="Arial" panose="020B0604020202020204" pitchFamily="34" charset="0"/>
                <a:cs typeface="Arial" panose="020B0604020202020204" pitchFamily="34" charset="0"/>
              </a:rPr>
              <a:t>ісі</a:t>
            </a: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dirty="0" err="1">
                <a:latin typeface="Arial" panose="020B0604020202020204" pitchFamily="34" charset="0"/>
                <a:cs typeface="Arial" panose="020B0604020202020204" pitchFamily="34" charset="0"/>
              </a:rPr>
              <a:t>басқармасының</a:t>
            </a: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dirty="0" err="1">
                <a:latin typeface="Arial" panose="020B0604020202020204" pitchFamily="34" charset="0"/>
                <a:cs typeface="Arial" panose="020B0604020202020204" pitchFamily="34" charset="0"/>
              </a:rPr>
              <a:t>бюджеті</a:t>
            </a: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dirty="0" err="1">
                <a:latin typeface="Arial" panose="020B0604020202020204" pitchFamily="34" charset="0"/>
                <a:cs typeface="Arial" panose="020B0604020202020204" pitchFamily="34" charset="0"/>
              </a:rPr>
              <a:t>облыстық</a:t>
            </a: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dirty="0" err="1">
                <a:latin typeface="Arial" panose="020B0604020202020204" pitchFamily="34" charset="0"/>
                <a:cs typeface="Arial" panose="020B0604020202020204" pitchFamily="34" charset="0"/>
              </a:rPr>
              <a:t>мәслихат</a:t>
            </a: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сессиясының</a:t>
            </a: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 2024 </a:t>
            </a:r>
            <a:r>
              <a:rPr lang="ru-RU" altLang="ru-RU" dirty="0" err="1">
                <a:latin typeface="Arial" panose="020B0604020202020204" pitchFamily="34" charset="0"/>
                <a:cs typeface="Arial" panose="020B0604020202020204" pitchFamily="34" charset="0"/>
              </a:rPr>
              <a:t>жылғы</a:t>
            </a: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 08 </a:t>
            </a:r>
            <a:r>
              <a:rPr lang="ru-RU" altLang="ru-RU" dirty="0" err="1">
                <a:latin typeface="Arial" panose="020B0604020202020204" pitchFamily="34" charset="0"/>
                <a:cs typeface="Arial" panose="020B0604020202020204" pitchFamily="34" charset="0"/>
              </a:rPr>
              <a:t>желтоқсандағы</a:t>
            </a: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 № 229/26 </a:t>
            </a:r>
            <a:r>
              <a:rPr lang="ru-RU" altLang="ru-RU" dirty="0" err="1">
                <a:latin typeface="Arial" panose="020B0604020202020204" pitchFamily="34" charset="0"/>
                <a:cs typeface="Arial" panose="020B0604020202020204" pitchFamily="34" charset="0"/>
              </a:rPr>
              <a:t>шешімімен</a:t>
            </a: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dirty="0" err="1">
                <a:latin typeface="Arial" panose="020B0604020202020204" pitchFamily="34" charset="0"/>
                <a:cs typeface="Arial" panose="020B0604020202020204" pitchFamily="34" charset="0"/>
              </a:rPr>
              <a:t>бекітілген</a:t>
            </a: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algn="just"/>
            <a:endParaRPr lang="ru-RU" alt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None/>
            </a:pP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Павлодар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облысының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мәдениет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тілдерді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дамыту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архив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ісі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басқармасының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нақтыланған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бюджеті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Павлодар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облыстық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мәслихатының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VIII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шақырылым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XXXIII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кезект</a:t>
            </a:r>
            <a:r>
              <a:rPr lang="kk-KZ" dirty="0">
                <a:latin typeface="Arial" panose="020B0604020202020204" pitchFamily="34" charset="0"/>
                <a:cs typeface="Arial" panose="020B0604020202020204" pitchFamily="34" charset="0"/>
              </a:rPr>
              <a:t>і)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сессия)                   2026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жылғы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2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dirty="0">
                <a:latin typeface="Arial" panose="020B0604020202020204" pitchFamily="34" charset="0"/>
                <a:cs typeface="Arial" panose="020B0604020202020204" pitchFamily="34" charset="0"/>
              </a:rPr>
              <a:t>тамыз айындағы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«2026-2028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жылдарға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арналған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облыстық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бюджет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туралы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» № 293/33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шешімімен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бекітілді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alt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None/>
            </a:pPr>
            <a:endParaRPr lang="ru-RU" alt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45189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19672" y="0"/>
            <a:ext cx="7128792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Облыстың</a:t>
            </a:r>
            <a:r>
              <a:rPr lang="ru-RU" altLang="ru-RU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мәдениет</a:t>
            </a:r>
            <a:r>
              <a:rPr lang="ru-RU" altLang="ru-RU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altLang="ru-RU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тілдерді</a:t>
            </a:r>
            <a:r>
              <a:rPr lang="ru-RU" altLang="ru-RU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дамыту</a:t>
            </a:r>
            <a:r>
              <a:rPr lang="ru-RU" altLang="ru-RU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altLang="ru-RU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архив </a:t>
            </a:r>
            <a:r>
              <a:rPr lang="ru-RU" altLang="ru-RU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ісі</a:t>
            </a:r>
            <a:r>
              <a:rPr lang="ru-RU" altLang="ru-RU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басқармасының</a:t>
            </a:r>
            <a:r>
              <a:rPr lang="ru-RU" altLang="ru-RU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бюджет </a:t>
            </a:r>
            <a:r>
              <a:rPr lang="ru-RU" altLang="ru-RU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шығыстары</a:t>
            </a:r>
            <a:r>
              <a:rPr lang="ru-RU" altLang="ru-RU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мы</a:t>
            </a:r>
            <a:r>
              <a:rPr lang="kk-KZ" altLang="ru-RU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ң</a:t>
            </a:r>
            <a:r>
              <a:rPr lang="ru-RU" altLang="ru-RU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altLang="ru-RU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altLang="ru-RU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br>
              <a:rPr lang="ru-RU" altLang="ru-RU" sz="2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507425"/>
              </p:ext>
            </p:extLst>
          </p:nvPr>
        </p:nvGraphicFramePr>
        <p:xfrm>
          <a:off x="107504" y="692695"/>
          <a:ext cx="9036496" cy="5513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88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17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679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679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2049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ctr"/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2026 </a:t>
                      </a:r>
                      <a:r>
                        <a:rPr lang="ru-RU" sz="1800" b="1" i="0" u="none" strike="noStrike" kern="1200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жыл</a:t>
                      </a:r>
                      <a:endParaRPr lang="ru-RU" sz="1800" b="0" i="0" u="none" strike="noStrike" kern="1200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2027 </a:t>
                      </a:r>
                      <a:r>
                        <a:rPr lang="ru-RU" sz="1800" b="1" i="0" u="none" strike="noStrike" kern="1200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жыл</a:t>
                      </a:r>
                      <a:endParaRPr lang="ru-RU" sz="1800" b="0" i="0" u="none" strike="noStrike" kern="1200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2028 </a:t>
                      </a:r>
                      <a:r>
                        <a:rPr lang="ru-RU" sz="1800" b="1" i="0" u="none" strike="noStrike" kern="1200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жыл</a:t>
                      </a:r>
                      <a:endParaRPr lang="ru-RU" sz="1800" b="0" i="0" u="none" strike="noStrike" kern="1200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4017"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10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Барлығы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7 024 497</a:t>
                      </a:r>
                      <a:endParaRPr lang="ru-RU" sz="1200" b="0" i="0" u="none" strike="noStrike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6 170 283,0</a:t>
                      </a:r>
                      <a:endParaRPr lang="ru-RU" sz="1200" b="0" i="0" u="none" strike="noStrike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1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6 301 971,0</a:t>
                      </a:r>
                      <a:endParaRPr lang="ru-RU" sz="1200" b="0" i="0" u="none" strike="noStrike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001 - Жерг</a:t>
                      </a:r>
                      <a:r>
                        <a:rPr kumimoji="0" lang="en-US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kumimoji="0" lang="kk-KZ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</a:t>
                      </a:r>
                      <a:r>
                        <a:rPr kumimoji="0" lang="en-US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kumimoji="0" lang="kk-KZ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кт</a:t>
                      </a:r>
                      <a:r>
                        <a:rPr kumimoji="0" lang="en-US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kumimoji="0" lang="en-US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kk-KZ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деңгейде мәдениет, тілдерді дамыту және архив ісі саласындағы мемлекеттік саясатты іске асыру жөніндегі қызметтер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213 682,0</a:t>
                      </a:r>
                      <a:endParaRPr lang="ru-RU" sz="1200" b="0" i="0" u="none" strike="noStrike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219 669,0</a:t>
                      </a:r>
                      <a:endParaRPr lang="ru-RU" sz="1200" b="0" i="0" u="none" strike="noStrike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221 884,0</a:t>
                      </a:r>
                    </a:p>
                    <a:p>
                      <a:pPr algn="ctr"/>
                      <a:endParaRPr lang="ru-RU" sz="1200" b="0" i="0" u="none" strike="noStrike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015 Жергілікті бюджет қаражаты есебінен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0" i="0" u="none" strike="noStrike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213 682,0</a:t>
                      </a:r>
                    </a:p>
                    <a:p>
                      <a:pPr algn="ctr"/>
                      <a:endParaRPr lang="ru-RU" sz="1200" b="0" i="0" u="none" strike="noStrike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0" i="0" u="none" strike="noStrike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219 669,0</a:t>
                      </a:r>
                      <a:endParaRPr lang="ru-RU" sz="1200" b="0" i="0" u="none" strike="noStrike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221 884,0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01734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002 </a:t>
                      </a: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Мемлекетт</a:t>
                      </a:r>
                      <a:r>
                        <a:rPr kumimoji="0" lang="kk-KZ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ік тілді және Қазақстан халықтарының басқа да тілдерін дамыту</a:t>
                      </a:r>
                      <a:endParaRPr lang="ru-RU" sz="12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0" i="0" u="none" strike="noStrike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55 731</a:t>
                      </a:r>
                      <a:endParaRPr lang="ru-RU" sz="1200" b="0" i="0" u="none" strike="noStrike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0" i="0" u="none" strike="noStrike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60 739,0</a:t>
                      </a:r>
                      <a:endParaRPr lang="ru-RU" sz="1200" b="0" i="0" u="none" strike="noStrike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0" i="0" u="none" strike="noStrike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63 776,0</a:t>
                      </a:r>
                      <a:endParaRPr lang="ru-RU" sz="1200" b="0" i="0" u="none" strike="noStrike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2610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005 </a:t>
                      </a: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Мәдени-демалыс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жұмысын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қолдау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1 6</a:t>
                      </a:r>
                      <a:r>
                        <a:rPr lang="kk-KZ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27 767</a:t>
                      </a:r>
                      <a:endParaRPr lang="ru-RU" sz="1200" b="0" i="0" u="none" strike="noStrike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1 732 671,0</a:t>
                      </a:r>
                    </a:p>
                    <a:p>
                      <a:pPr algn="ctr"/>
                      <a:endParaRPr lang="ru-RU" sz="1200" b="0" i="0" u="none" strike="noStrike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1 806 447,0</a:t>
                      </a:r>
                    </a:p>
                    <a:p>
                      <a:pPr algn="ctr"/>
                      <a:endParaRPr lang="ru-RU" sz="1200" b="0" i="0" u="none" strike="noStrike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015 Жергілікті бюджет қаражаты есебінен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</a:t>
                      </a:r>
                      <a:r>
                        <a:rPr lang="kk-KZ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627 767</a:t>
                      </a:r>
                      <a:endParaRPr lang="ru-RU" sz="1200" b="0" i="0" u="none" strike="noStrike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1 732 671,0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1 806 447,0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2539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007 Тарихи-мәдени мұраны сақтауды және оған қолжетімділікті қамтамасыз ету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1 035 </a:t>
                      </a:r>
                      <a:r>
                        <a:rPr lang="en-US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587</a:t>
                      </a:r>
                      <a:r>
                        <a:rPr lang="ru-RU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1 064 578,0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1 083 909,0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015 Жергілікті бюджет қаражаты есебінен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1 035 </a:t>
                      </a:r>
                      <a:r>
                        <a:rPr lang="en-US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587</a:t>
                      </a:r>
                      <a:r>
                        <a:rPr lang="ru-RU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1 064 578,0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1 083 909,0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4747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76810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980728"/>
            <a:ext cx="8424935" cy="4534440"/>
          </a:xfrm>
        </p:spPr>
        <p:txBody>
          <a:bodyPr/>
          <a:lstStyle/>
          <a:p>
            <a:pPr algn="l"/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260648"/>
            <a:ext cx="8568952" cy="720080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altLang="ru-RU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Облыстың</a:t>
            </a:r>
            <a:r>
              <a:rPr lang="ru-RU" altLang="ru-RU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мәдениет</a:t>
            </a:r>
            <a:r>
              <a:rPr lang="ru-RU" altLang="ru-RU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altLang="ru-RU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тілдерді</a:t>
            </a:r>
            <a:r>
              <a:rPr lang="ru-RU" altLang="ru-RU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дамыту</a:t>
            </a:r>
            <a:r>
              <a:rPr lang="ru-RU" altLang="ru-RU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altLang="ru-RU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архив </a:t>
            </a:r>
            <a:r>
              <a:rPr lang="ru-RU" altLang="ru-RU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ісі</a:t>
            </a:r>
            <a:r>
              <a:rPr lang="ru-RU" altLang="ru-RU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басқармасының</a:t>
            </a:r>
            <a:r>
              <a:rPr lang="ru-RU" altLang="ru-RU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бюджет </a:t>
            </a:r>
            <a:r>
              <a:rPr lang="ru-RU" altLang="ru-RU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шығыстары</a:t>
            </a:r>
            <a:r>
              <a:rPr lang="ru-RU" altLang="ru-RU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altLang="ru-RU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мың</a:t>
            </a:r>
            <a:r>
              <a:rPr lang="ru-RU" altLang="ru-RU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altLang="ru-RU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altLang="ru-RU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0805146"/>
              </p:ext>
            </p:extLst>
          </p:nvPr>
        </p:nvGraphicFramePr>
        <p:xfrm>
          <a:off x="395536" y="980727"/>
          <a:ext cx="8496944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4236">
                  <a:extLst>
                    <a:ext uri="{9D8B030D-6E8A-4147-A177-3AD203B41FA5}">
                      <a16:colId xmlns:a16="http://schemas.microsoft.com/office/drawing/2014/main" val="1724524230"/>
                    </a:ext>
                  </a:extLst>
                </a:gridCol>
                <a:gridCol w="2124236">
                  <a:extLst>
                    <a:ext uri="{9D8B030D-6E8A-4147-A177-3AD203B41FA5}">
                      <a16:colId xmlns:a16="http://schemas.microsoft.com/office/drawing/2014/main" val="3931322541"/>
                    </a:ext>
                  </a:extLst>
                </a:gridCol>
                <a:gridCol w="2124236">
                  <a:extLst>
                    <a:ext uri="{9D8B030D-6E8A-4147-A177-3AD203B41FA5}">
                      <a16:colId xmlns:a16="http://schemas.microsoft.com/office/drawing/2014/main" val="3666840995"/>
                    </a:ext>
                  </a:extLst>
                </a:gridCol>
                <a:gridCol w="2124236">
                  <a:extLst>
                    <a:ext uri="{9D8B030D-6E8A-4147-A177-3AD203B41FA5}">
                      <a16:colId xmlns:a16="http://schemas.microsoft.com/office/drawing/2014/main" val="1635915869"/>
                    </a:ext>
                  </a:extLst>
                </a:gridCol>
              </a:tblGrid>
              <a:tr h="3600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жыл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 жыл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2028 жыл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1162919"/>
                  </a:ext>
                </a:extLst>
              </a:tr>
              <a:tr h="224017"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5580151"/>
                  </a:ext>
                </a:extLst>
              </a:tr>
              <a:tr h="4327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008 Театр </a:t>
                      </a: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және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музыка </a:t>
                      </a: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өнерін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қолдау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2 10</a:t>
                      </a:r>
                      <a:r>
                        <a:rPr lang="kk-KZ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2 024</a:t>
                      </a:r>
                      <a:r>
                        <a:rPr lang="ru-RU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1 994 615,0</a:t>
                      </a:r>
                      <a:endParaRPr lang="ru-RU" sz="1200" b="0" i="0" u="none" strike="noStrike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2 013 756,0</a:t>
                      </a:r>
                      <a:endParaRPr lang="ru-RU" sz="1200" b="0" i="0" u="none" strike="noStrike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528291"/>
                  </a:ext>
                </a:extLst>
              </a:tr>
              <a:tr h="4327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015 Жергілікті бюджет қаражаты есебінен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2 10</a:t>
                      </a:r>
                      <a:r>
                        <a:rPr lang="kk-KZ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2 024</a:t>
                      </a:r>
                      <a:r>
                        <a:rPr lang="ru-RU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1 994 615,0</a:t>
                      </a:r>
                      <a:endParaRPr lang="ru-RU" sz="1200" b="0" i="0" u="none" strike="noStrike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2 013 756,0</a:t>
                      </a:r>
                      <a:endParaRPr lang="ru-RU" sz="1200" b="0" i="0" u="none" strike="noStrike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945889"/>
                  </a:ext>
                </a:extLst>
              </a:tr>
              <a:tr h="4327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009 </a:t>
                      </a:r>
                      <a:r>
                        <a:rPr kumimoji="0" lang="kk-KZ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Облыстық кiтапханалардың жұмыс iстеуiн қамтамасыз ету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372 </a:t>
                      </a:r>
                      <a:r>
                        <a:rPr lang="en-US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104</a:t>
                      </a:r>
                      <a:r>
                        <a:rPr lang="ru-RU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373 545,0</a:t>
                      </a:r>
                      <a:endParaRPr lang="ru-RU" sz="1200" b="0" i="0" u="none" strike="noStrike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377 388,0</a:t>
                      </a:r>
                      <a:endParaRPr lang="ru-RU" sz="1200" b="0" i="0" u="none" strike="noStrike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1468224"/>
                  </a:ext>
                </a:extLst>
              </a:tr>
              <a:tr h="4327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015 Жергілікті бюджет қаражаты есебінен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372 </a:t>
                      </a:r>
                      <a:r>
                        <a:rPr lang="en-US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104</a:t>
                      </a:r>
                      <a:r>
                        <a:rPr lang="ru-RU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373 545,0</a:t>
                      </a:r>
                      <a:endParaRPr lang="ru-RU" sz="1200" b="0" i="0" u="none" strike="noStrike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377 388,0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157572"/>
                  </a:ext>
                </a:extLst>
              </a:tr>
              <a:tr h="4327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010 </a:t>
                      </a:r>
                      <a:r>
                        <a:rPr kumimoji="0" lang="kk-KZ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Архив қорының сақталуын қамтамасыз ету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72</a:t>
                      </a:r>
                      <a:r>
                        <a:rPr lang="kk-KZ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4 092</a:t>
                      </a:r>
                      <a:r>
                        <a:rPr lang="en-US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,0</a:t>
                      </a:r>
                      <a:endParaRPr lang="ru-RU" sz="1200" b="0" i="0" u="none" strike="noStrike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718 866,0</a:t>
                      </a:r>
                      <a:endParaRPr lang="ru-RU" sz="1200" b="0" i="0" u="none" strike="noStrike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729 211,0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6620580"/>
                  </a:ext>
                </a:extLst>
              </a:tr>
              <a:tr h="4327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015 Жергілікті бюджет қаражаты есебінен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706 746,0</a:t>
                      </a:r>
                      <a:endParaRPr lang="ru-RU" sz="1200" b="0" i="0" u="none" strike="noStrike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718 866,0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729 211,0</a:t>
                      </a:r>
                      <a:endParaRPr lang="ru-RU" sz="1200" b="0" i="0" u="none" strike="noStrike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65327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86865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7EA85D-CD0B-56BE-AD47-C92DD3FC77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1196752"/>
            <a:ext cx="8136903" cy="1512168"/>
          </a:xfrm>
        </p:spPr>
        <p:txBody>
          <a:bodyPr/>
          <a:lstStyle/>
          <a:p>
            <a:endParaRPr lang="ru-KZ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E62F098-CBD0-EFDB-2142-39A088CBF56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5536" y="188640"/>
            <a:ext cx="8424936" cy="1080120"/>
          </a:xfrm>
        </p:spPr>
        <p:txBody>
          <a:bodyPr>
            <a:normAutofit/>
          </a:bodyPr>
          <a:lstStyle/>
          <a:p>
            <a:pPr algn="ctr"/>
            <a:r>
              <a:rPr lang="ru-RU" altLang="ru-RU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Облыстың</a:t>
            </a:r>
            <a:r>
              <a:rPr lang="ru-RU" altLang="ru-RU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мәдениет</a:t>
            </a:r>
            <a:r>
              <a:rPr lang="ru-RU" altLang="ru-RU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altLang="ru-RU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тілдерді</a:t>
            </a:r>
            <a:r>
              <a:rPr lang="ru-RU" altLang="ru-RU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дамыту</a:t>
            </a:r>
            <a:r>
              <a:rPr lang="ru-RU" altLang="ru-RU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altLang="ru-RU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архив </a:t>
            </a:r>
            <a:r>
              <a:rPr lang="ru-RU" altLang="ru-RU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ісі</a:t>
            </a:r>
            <a:r>
              <a:rPr lang="ru-RU" altLang="ru-RU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басқармасының</a:t>
            </a:r>
            <a:r>
              <a:rPr lang="ru-RU" altLang="ru-RU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бюджет </a:t>
            </a:r>
            <a:r>
              <a:rPr lang="ru-RU" altLang="ru-RU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шығыстары</a:t>
            </a:r>
            <a:r>
              <a:rPr lang="ru-RU" altLang="ru-RU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altLang="ru-RU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мың</a:t>
            </a:r>
            <a:r>
              <a:rPr lang="ru-RU" altLang="ru-RU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altLang="ru-RU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altLang="ru-RU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KZ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8117EBC8-D634-A52B-328F-A45EDDD014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9639282"/>
              </p:ext>
            </p:extLst>
          </p:nvPr>
        </p:nvGraphicFramePr>
        <p:xfrm>
          <a:off x="683567" y="1196752"/>
          <a:ext cx="8136904" cy="34284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4226">
                  <a:extLst>
                    <a:ext uri="{9D8B030D-6E8A-4147-A177-3AD203B41FA5}">
                      <a16:colId xmlns:a16="http://schemas.microsoft.com/office/drawing/2014/main" val="1599192985"/>
                    </a:ext>
                  </a:extLst>
                </a:gridCol>
                <a:gridCol w="2034226">
                  <a:extLst>
                    <a:ext uri="{9D8B030D-6E8A-4147-A177-3AD203B41FA5}">
                      <a16:colId xmlns:a16="http://schemas.microsoft.com/office/drawing/2014/main" val="3701225816"/>
                    </a:ext>
                  </a:extLst>
                </a:gridCol>
                <a:gridCol w="2034226">
                  <a:extLst>
                    <a:ext uri="{9D8B030D-6E8A-4147-A177-3AD203B41FA5}">
                      <a16:colId xmlns:a16="http://schemas.microsoft.com/office/drawing/2014/main" val="1776807834"/>
                    </a:ext>
                  </a:extLst>
                </a:gridCol>
                <a:gridCol w="2034226">
                  <a:extLst>
                    <a:ext uri="{9D8B030D-6E8A-4147-A177-3AD203B41FA5}">
                      <a16:colId xmlns:a16="http://schemas.microsoft.com/office/drawing/2014/main" val="489009255"/>
                    </a:ext>
                  </a:extLst>
                </a:gridCol>
              </a:tblGrid>
              <a:tr h="4108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жыл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 жыл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2028 жыл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378489"/>
                  </a:ext>
                </a:extLst>
              </a:tr>
              <a:tr h="237182"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796363"/>
                  </a:ext>
                </a:extLst>
              </a:tr>
              <a:tr h="4108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032 </a:t>
                      </a:r>
                      <a:r>
                        <a:rPr kumimoji="0" lang="kk-KZ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Ведомстволық бағыныстағы мемлекеттік мекемелерінің және ұйымдарының күрделі шығыстары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251 890</a:t>
                      </a:r>
                      <a:r>
                        <a:rPr lang="en-US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,0</a:t>
                      </a:r>
                      <a:endParaRPr lang="ru-RU" sz="1200" b="0" i="0" u="none" strike="noStrike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5 600,0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5 600,0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5248760"/>
                  </a:ext>
                </a:extLst>
              </a:tr>
              <a:tr h="4108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015 Жергілікті бюджет қаражаты есебінен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641 620,0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5 600,0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5 600,0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5467868"/>
                  </a:ext>
                </a:extLst>
              </a:tr>
              <a:tr h="4108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113 Жергілікті бюджеттерден берілетін ағымдағы нысаналы трансферттер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641 620,0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4748583"/>
                  </a:ext>
                </a:extLst>
              </a:tr>
              <a:tr h="4108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015 Жергілікті бюджет қаражаты есебінен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641 620,0 </a:t>
                      </a:r>
                      <a:endParaRPr lang="ru-RU" sz="1200" b="0" i="0" u="none" strike="noStrike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80922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31096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59632" y="332656"/>
            <a:ext cx="69127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ru-RU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Ведомствалық</a:t>
            </a:r>
            <a:r>
              <a:rPr lang="ru-RU" alt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бағыныстағы</a:t>
            </a:r>
            <a:r>
              <a:rPr lang="ru-RU" alt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мемлекеттік</a:t>
            </a:r>
            <a:r>
              <a:rPr lang="ru-RU" alt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мекемелерінің</a:t>
            </a:r>
            <a:r>
              <a:rPr lang="ru-RU" alt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alt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ұйымдарының</a:t>
            </a:r>
            <a:r>
              <a:rPr lang="ru-RU" alt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күрделі</a:t>
            </a:r>
            <a:r>
              <a:rPr lang="ru-RU" alt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шығыстары</a:t>
            </a:r>
            <a:r>
              <a:rPr lang="ru-RU" alt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млн. </a:t>
            </a:r>
            <a:r>
              <a:rPr lang="ru-RU" altLang="ru-RU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altLang="ru-RU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1700004"/>
              </p:ext>
            </p:extLst>
          </p:nvPr>
        </p:nvGraphicFramePr>
        <p:xfrm>
          <a:off x="251520" y="1124744"/>
          <a:ext cx="8784976" cy="5092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564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284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791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kern="1200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Атауы</a:t>
                      </a:r>
                      <a:endParaRPr lang="ru-RU" sz="1800" b="0" i="0" u="none" strike="noStrike" kern="1200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2026 </a:t>
                      </a:r>
                      <a:r>
                        <a:rPr lang="ru-RU" sz="1800" b="1" i="0" u="none" strike="noStrike" kern="1200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жыл</a:t>
                      </a:r>
                      <a:endParaRPr lang="ru-RU" sz="1800" b="0" i="0" u="none" strike="noStrike" kern="1200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983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</a:rPr>
                        <a:t>"</a:t>
                      </a:r>
                      <a:r>
                        <a:rPr lang="ru-RU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Облыстық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халық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шығармашылығы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және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мәдени-демалыс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қызметі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«</a:t>
                      </a:r>
                      <a:r>
                        <a:rPr lang="ru-RU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Ша</a:t>
                      </a:r>
                      <a:r>
                        <a:rPr lang="kk-KZ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ң</a:t>
                      </a:r>
                      <a:r>
                        <a:rPr lang="ru-RU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ырак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 </a:t>
                      </a:r>
                      <a:r>
                        <a:rPr lang="ru-RU" sz="12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КДҚ </a:t>
                      </a:r>
                      <a:r>
                        <a:rPr lang="ru-RU" sz="12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ғимаратының</a:t>
                      </a:r>
                      <a:r>
                        <a:rPr lang="ru-RU" sz="12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тарих</a:t>
                      </a:r>
                      <a:r>
                        <a:rPr lang="ru-RU" sz="12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және</a:t>
                      </a:r>
                      <a:r>
                        <a:rPr lang="ru-RU" sz="12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мәдениет</a:t>
                      </a:r>
                      <a:r>
                        <a:rPr lang="ru-RU" sz="12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ескерткішінің</a:t>
                      </a:r>
                      <a:r>
                        <a:rPr lang="ru-RU" sz="12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ғылыми-жобалық</a:t>
                      </a:r>
                      <a:r>
                        <a:rPr lang="ru-RU" sz="12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құжаттамасын</a:t>
                      </a:r>
                      <a:r>
                        <a:rPr lang="ru-RU" sz="12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әзірлеу</a:t>
                      </a:r>
                      <a:endParaRPr lang="ru-RU" sz="12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12 660,0</a:t>
                      </a:r>
                      <a:endParaRPr lang="ru-RU" sz="1200" b="0" i="0" u="none" strike="noStrike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0995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</a:t>
                      </a:r>
                      <a:r>
                        <a:rPr lang="ru-RU" sz="12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облыстық</a:t>
                      </a:r>
                      <a:r>
                        <a:rPr lang="ru-RU" sz="12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кітапхана</a:t>
                      </a:r>
                      <a:r>
                        <a:rPr lang="ru-RU" sz="12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үшін</a:t>
                      </a:r>
                      <a:r>
                        <a:rPr lang="ru-RU" sz="12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әдебиет</a:t>
                      </a:r>
                      <a:r>
                        <a:rPr lang="ru-RU" sz="12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сатып</a:t>
                      </a:r>
                      <a:r>
                        <a:rPr lang="ru-RU" sz="12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алу</a:t>
                      </a:r>
                      <a:endParaRPr lang="ru-RU" sz="12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25 752,0</a:t>
                      </a:r>
                      <a:endParaRPr lang="ru-RU" sz="1200" b="0" i="0" u="none" strike="noStrike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9023138"/>
                  </a:ext>
                </a:extLst>
              </a:tr>
              <a:tr h="330691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dirty="0">
                          <a:effectLst/>
                        </a:rPr>
                        <a:t>"И. </a:t>
                      </a:r>
                      <a:r>
                        <a:rPr lang="ru-RU" sz="1200" dirty="0" err="1">
                          <a:effectLst/>
                        </a:rPr>
                        <a:t>Байзақова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аты</a:t>
                      </a:r>
                      <a:r>
                        <a:rPr lang="kk-KZ" sz="1200" dirty="0">
                          <a:effectLst/>
                        </a:rPr>
                        <a:t>ңдағы </a:t>
                      </a:r>
                      <a:r>
                        <a:rPr lang="ru-RU" sz="12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Павлодар </a:t>
                      </a:r>
                      <a:r>
                        <a:rPr lang="ru-RU" sz="12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облыстық</a:t>
                      </a:r>
                      <a:r>
                        <a:rPr lang="ru-RU" sz="12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филармониясы</a:t>
                      </a:r>
                      <a:r>
                        <a:rPr lang="ru-RU" sz="12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" </a:t>
                      </a:r>
                      <a:r>
                        <a:rPr lang="ru-RU" sz="1200" dirty="0" err="1">
                          <a:effectLst/>
                        </a:rPr>
                        <a:t>үшін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аспаптар</a:t>
                      </a:r>
                      <a:r>
                        <a:rPr lang="ru-RU" sz="1200" dirty="0">
                          <a:effectLst/>
                        </a:rPr>
                        <a:t>, </a:t>
                      </a:r>
                      <a:r>
                        <a:rPr lang="ru-RU" sz="1200" dirty="0" err="1">
                          <a:effectLst/>
                        </a:rPr>
                        <a:t>мұз</a:t>
                      </a:r>
                      <a:r>
                        <a:rPr lang="ru-RU" sz="1200" dirty="0">
                          <a:effectLst/>
                        </a:rPr>
                        <a:t> экран, </a:t>
                      </a:r>
                      <a:r>
                        <a:rPr lang="ru-RU" sz="1200" dirty="0" err="1">
                          <a:effectLst/>
                        </a:rPr>
                        <a:t>жарық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және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дыбыс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сатып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алу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endParaRPr lang="ru-RU" sz="12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150 891,0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2501627"/>
                  </a:ext>
                </a:extLst>
              </a:tr>
              <a:tr h="444985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dirty="0">
                          <a:effectLst/>
                        </a:rPr>
                        <a:t>Ж. </a:t>
                      </a:r>
                      <a:r>
                        <a:rPr lang="ru-RU" sz="1200" dirty="0" err="1">
                          <a:effectLst/>
                        </a:rPr>
                        <a:t>Аймауытова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атыңдағы</a:t>
                      </a:r>
                      <a:r>
                        <a:rPr lang="ru-RU" sz="12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</a:t>
                      </a:r>
                      <a:r>
                        <a:rPr lang="ru-RU" sz="1200" dirty="0" err="1">
                          <a:effectLst/>
                        </a:rPr>
                        <a:t>еатрға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арналған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жарық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жабдықтарының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жиынтығы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сатып</a:t>
                      </a:r>
                      <a:r>
                        <a:rPr lang="ru-RU" sz="12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алу</a:t>
                      </a:r>
                      <a:r>
                        <a:rPr lang="ru-RU" sz="12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7 610,0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6892026"/>
                  </a:ext>
                </a:extLst>
              </a:tr>
              <a:tr h="445011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dirty="0">
                          <a:effectLst/>
                        </a:rPr>
                        <a:t>С. </a:t>
                      </a:r>
                      <a:r>
                        <a:rPr lang="ru-RU" sz="1200" dirty="0" err="1">
                          <a:effectLst/>
                        </a:rPr>
                        <a:t>Торайғыров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атыңдағы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облыстық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кітапханаға</a:t>
                      </a:r>
                      <a:r>
                        <a:rPr lang="ru-RU" sz="1200" dirty="0">
                          <a:effectLst/>
                        </a:rPr>
                        <a:t> микроавтобус </a:t>
                      </a:r>
                      <a:r>
                        <a:rPr lang="ru-RU" sz="1200" dirty="0" err="1">
                          <a:effectLst/>
                        </a:rPr>
                        <a:t>сатып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алу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en-US" sz="1200" dirty="0">
                          <a:effectLst/>
                        </a:rPr>
                        <a:t>JAC sunray 6</a:t>
                      </a:r>
                      <a:r>
                        <a:rPr lang="ru-RU" sz="1200" dirty="0">
                          <a:effectLst/>
                        </a:rPr>
                        <a:t>С 2.0 МКПП 15 + 1 </a:t>
                      </a:r>
                      <a:endParaRPr lang="ru-RU" sz="12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18 000,0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4554226"/>
                  </a:ext>
                </a:extLst>
              </a:tr>
              <a:tr h="445011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dirty="0">
                          <a:effectLst/>
                        </a:rPr>
                        <a:t>И. </a:t>
                      </a:r>
                      <a:r>
                        <a:rPr lang="ru-RU" sz="1200" dirty="0" err="1">
                          <a:effectLst/>
                        </a:rPr>
                        <a:t>Байзақова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атыңдағы</a:t>
                      </a:r>
                      <a:r>
                        <a:rPr lang="ru-RU" sz="1200" dirty="0">
                          <a:effectLst/>
                        </a:rPr>
                        <a:t> Павлодар </a:t>
                      </a:r>
                      <a:r>
                        <a:rPr lang="ru-RU" sz="1200" dirty="0" err="1">
                          <a:effectLst/>
                        </a:rPr>
                        <a:t>облыстық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филармониясы</a:t>
                      </a:r>
                      <a:r>
                        <a:rPr lang="ru-RU" sz="1200" dirty="0">
                          <a:effectLst/>
                        </a:rPr>
                        <a:t>" КМҚК </a:t>
                      </a:r>
                      <a:r>
                        <a:rPr lang="ru-RU" sz="1200" dirty="0" err="1">
                          <a:effectLst/>
                        </a:rPr>
                        <a:t>ғимаратының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тарих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және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мәдениет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ескерткішінің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ғылыми-жобалық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құжаттамасын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әзірлеу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endParaRPr lang="ru-RU" sz="12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5 600,0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0189984"/>
                  </a:ext>
                </a:extLst>
              </a:tr>
              <a:tr h="445011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dirty="0" err="1">
                          <a:effectLst/>
                        </a:rPr>
                        <a:t>С.Торайғыров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атындағы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облыстық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кітапхана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үшін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қазақстандық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авторлардың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әдебиеттерін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сатып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алу</a:t>
                      </a:r>
                      <a:endParaRPr lang="ru-RU" sz="12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28000</a:t>
                      </a:r>
                    </a:p>
                    <a:p>
                      <a:pPr algn="ctr"/>
                      <a:endParaRPr lang="ru-RU" sz="1200" b="0" i="0" u="none" strike="noStrike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5657075"/>
                  </a:ext>
                </a:extLst>
              </a:tr>
              <a:tr h="445011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dirty="0" err="1">
                          <a:effectLst/>
                        </a:rPr>
                        <a:t>Облыстың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мемлекеттік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мұрағаты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үшін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кондиционерлер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сатып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алу</a:t>
                      </a:r>
                      <a:r>
                        <a:rPr lang="ru-RU" sz="1200" dirty="0">
                          <a:effectLst/>
                        </a:rPr>
                        <a:t> (18 дана)</a:t>
                      </a:r>
                      <a:endParaRPr lang="ru-RU" sz="12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3377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85304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92084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1" y="1124744"/>
            <a:ext cx="7694240" cy="439042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332656"/>
            <a:ext cx="6400800" cy="792088"/>
          </a:xfrm>
        </p:spPr>
        <p:txBody>
          <a:bodyPr>
            <a:normAutofit fontScale="92500"/>
          </a:bodyPr>
          <a:lstStyle/>
          <a:p>
            <a:pPr algn="ctr"/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Жергілікті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бюджеттерден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берілетін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ағымдағы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нысаналы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трансферттер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мың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9311386"/>
              </p:ext>
            </p:extLst>
          </p:nvPr>
        </p:nvGraphicFramePr>
        <p:xfrm>
          <a:off x="642257" y="1138736"/>
          <a:ext cx="7632848" cy="23299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1248">
                  <a:extLst>
                    <a:ext uri="{9D8B030D-6E8A-4147-A177-3AD203B41FA5}">
                      <a16:colId xmlns:a16="http://schemas.microsoft.com/office/drawing/2014/main" val="1470336888"/>
                    </a:ext>
                  </a:extLst>
                </a:gridCol>
                <a:gridCol w="5139220">
                  <a:extLst>
                    <a:ext uri="{9D8B030D-6E8A-4147-A177-3AD203B41FA5}">
                      <a16:colId xmlns:a16="http://schemas.microsoft.com/office/drawing/2014/main" val="1634142247"/>
                    </a:ext>
                  </a:extLst>
                </a:gridCol>
                <a:gridCol w="1562380">
                  <a:extLst>
                    <a:ext uri="{9D8B030D-6E8A-4147-A177-3AD203B41FA5}">
                      <a16:colId xmlns:a16="http://schemas.microsoft.com/office/drawing/2014/main" val="3453145831"/>
                    </a:ext>
                  </a:extLst>
                </a:gridCol>
              </a:tblGrid>
              <a:tr h="40973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 р/б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</a:t>
                      </a:r>
                      <a:r>
                        <a:rPr lang="ru-RU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0104763"/>
                  </a:ext>
                </a:extLst>
              </a:tr>
              <a:tr h="40973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>
                          <a:effectLst/>
                        </a:rPr>
                        <a:t>Ертіс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ауданы</a:t>
                      </a:r>
                      <a:r>
                        <a:rPr lang="ru-RU" dirty="0">
                          <a:effectLst/>
                        </a:rPr>
                        <a:t>, </a:t>
                      </a:r>
                      <a:r>
                        <a:rPr lang="ru-RU" dirty="0" err="1">
                          <a:effectLst/>
                        </a:rPr>
                        <a:t>Ертіс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ауылының</a:t>
                      </a:r>
                      <a:r>
                        <a:rPr lang="ru-RU" dirty="0">
                          <a:effectLst/>
                        </a:rPr>
                        <a:t> МҮ </a:t>
                      </a:r>
                      <a:r>
                        <a:rPr lang="ru-RU" dirty="0" err="1">
                          <a:effectLst/>
                        </a:rPr>
                        <a:t>ғимаратын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күрделі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жөндеу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258 833,0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616486"/>
                  </a:ext>
                </a:extLst>
              </a:tr>
              <a:tr h="40973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effectLst/>
                        </a:rPr>
                        <a:t>Май </a:t>
                      </a:r>
                      <a:r>
                        <a:rPr lang="ru-RU" dirty="0" err="1">
                          <a:effectLst/>
                        </a:rPr>
                        <a:t>ауданының</a:t>
                      </a:r>
                      <a:r>
                        <a:rPr lang="ru-RU" dirty="0">
                          <a:effectLst/>
                        </a:rPr>
                        <a:t>" </a:t>
                      </a:r>
                      <a:r>
                        <a:rPr lang="ru-RU" dirty="0" err="1">
                          <a:effectLst/>
                        </a:rPr>
                        <a:t>мәдени-демалыс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орталығы</a:t>
                      </a:r>
                      <a:r>
                        <a:rPr lang="ru-RU" dirty="0">
                          <a:effectLst/>
                        </a:rPr>
                        <a:t> " МКҚК </a:t>
                      </a:r>
                      <a:r>
                        <a:rPr lang="ru-RU" dirty="0" err="1">
                          <a:effectLst/>
                        </a:rPr>
                        <a:t>әкімшілік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ғимаратын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күрделі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жөндеу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222 843,0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5435239"/>
                  </a:ext>
                </a:extLst>
              </a:tr>
              <a:tr h="40973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>
                          <a:effectLst/>
                        </a:rPr>
                        <a:t>Успен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ауданы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Қызылағаш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ауылының</a:t>
                      </a:r>
                      <a:r>
                        <a:rPr lang="ru-RU" dirty="0">
                          <a:effectLst/>
                        </a:rPr>
                        <a:t> МҮ </a:t>
                      </a:r>
                      <a:r>
                        <a:rPr lang="ru-RU" dirty="0" err="1">
                          <a:effectLst/>
                        </a:rPr>
                        <a:t>ғимаратын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күрделі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жөндеу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159 944,0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13643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1705211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3884</TotalTime>
  <Words>642</Words>
  <Application>Microsoft Office PowerPoint</Application>
  <PresentationFormat>Экран (4:3)</PresentationFormat>
  <Paragraphs>140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Calibri</vt:lpstr>
      <vt:lpstr>Georgia</vt:lpstr>
      <vt:lpstr>Trebuchet MS</vt:lpstr>
      <vt:lpstr>Wingdings</vt:lpstr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Павлодар облысының мәдениет, архивтер  және құжаттама  басқармасы</dc:title>
  <dc:creator>Администратор</dc:creator>
  <cp:lastModifiedBy>Бух Кабинет</cp:lastModifiedBy>
  <cp:revision>529</cp:revision>
  <cp:lastPrinted>2017-02-06T13:13:39Z</cp:lastPrinted>
  <dcterms:created xsi:type="dcterms:W3CDTF">2017-02-06T04:05:52Z</dcterms:created>
  <dcterms:modified xsi:type="dcterms:W3CDTF">2026-08-31T11:12:14Z</dcterms:modified>
</cp:coreProperties>
</file>