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8" r:id="rId2"/>
    <p:sldId id="294" r:id="rId3"/>
    <p:sldId id="278" r:id="rId4"/>
    <p:sldId id="280" r:id="rId5"/>
    <p:sldId id="282" r:id="rId6"/>
    <p:sldId id="284" r:id="rId7"/>
    <p:sldId id="283" r:id="rId8"/>
    <p:sldId id="285" r:id="rId9"/>
    <p:sldId id="288" r:id="rId10"/>
    <p:sldId id="287" r:id="rId11"/>
    <p:sldId id="290" r:id="rId12"/>
    <p:sldId id="289" r:id="rId13"/>
    <p:sldId id="270" r:id="rId14"/>
    <p:sldId id="271" r:id="rId15"/>
    <p:sldId id="266" r:id="rId16"/>
  </p:sldIdLst>
  <p:sldSz cx="18288000" cy="10287000"/>
  <p:notesSz cx="6761163" cy="988218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Arimo Bold" panose="020B0604020202020204" charset="0"/>
      <p:regular r:id="rId23"/>
      <p:bold r:id="rId24"/>
    </p:embeddedFont>
    <p:embeddedFont>
      <p:font typeface="Evolventa Bold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240">
          <p15:clr>
            <a:srgbClr val="A4A3A4"/>
          </p15:clr>
        </p15:guide>
        <p15:guide id="4" pos="5760">
          <p15:clr>
            <a:srgbClr val="A4A3A4"/>
          </p15:clr>
        </p15:guide>
        <p15:guide id="5" orient="horz" pos="5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500"/>
    <a:srgbClr val="001453"/>
    <a:srgbClr val="F0B200"/>
    <a:srgbClr val="3364FF"/>
    <a:srgbClr val="00228E"/>
    <a:srgbClr val="003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88631" autoAdjust="0"/>
  </p:normalViewPr>
  <p:slideViewPr>
    <p:cSldViewPr>
      <p:cViewPr varScale="1">
        <p:scale>
          <a:sx n="66" d="100"/>
          <a:sy n="66" d="100"/>
        </p:scale>
        <p:origin x="1074" y="84"/>
      </p:cViewPr>
      <p:guideLst>
        <p:guide orient="horz" pos="2160"/>
        <p:guide pos="2880"/>
        <p:guide orient="horz" pos="3240"/>
        <p:guide pos="5760"/>
        <p:guide orient="horz" pos="5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75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7EDD3E-48B5-78FA-FB22-B39A232C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B5AF-059B-4834-A8EC-FCF3DDD9DEEB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354384F-7AED-5CA6-67E2-29B85848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EABB81-AD47-D527-BA4D-FBA33B30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D7D6E8E5-7C98-3DA7-C05F-860D5441F623}"/>
              </a:ext>
            </a:extLst>
          </p:cNvPr>
          <p:cNvSpPr/>
          <p:nvPr userDrawn="1"/>
        </p:nvSpPr>
        <p:spPr>
          <a:xfrm>
            <a:off x="16764000" y="173614"/>
            <a:ext cx="850035" cy="108368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510"/>
            </a:stretch>
          </a:blipFill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45C920-6B01-E012-CF25-777A362D3EBC}"/>
              </a:ext>
            </a:extLst>
          </p:cNvPr>
          <p:cNvSpPr/>
          <p:nvPr userDrawn="1"/>
        </p:nvSpPr>
        <p:spPr>
          <a:xfrm flipH="1">
            <a:off x="457200" y="285300"/>
            <a:ext cx="72000" cy="972000"/>
          </a:xfrm>
          <a:prstGeom prst="rect">
            <a:avLst/>
          </a:prstGeom>
          <a:solidFill>
            <a:srgbClr val="0014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CC5DE4C-5F9B-D206-D918-43756230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50" y="262731"/>
            <a:ext cx="15773400" cy="994569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14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7595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CE152-98B6-1AFA-7504-CAF338A6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9632AE-F618-E4AE-BB9F-E1BD3DCF3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9D5D4-D7DA-A165-2B2E-63A29FA86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B5AF-059B-4834-A8EC-FCF3DDD9DEEB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61D273-AD50-AD86-E84D-1E7DB645C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8F264C-1DB9-41D6-B1C8-2D603F624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4.wdp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D49C80-A82F-EDBE-3BC3-2DE7CDE0B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19BE6D4-953C-C7DA-15FC-4C50117B86E2}"/>
              </a:ext>
            </a:extLst>
          </p:cNvPr>
          <p:cNvSpPr txBox="1"/>
          <p:nvPr/>
        </p:nvSpPr>
        <p:spPr>
          <a:xfrm>
            <a:off x="4376737" y="4819650"/>
            <a:ext cx="95345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УПОЛНОМОЧЕННЫЙ ПО ПРАВАМ ЧЕЛОВЕКА </a:t>
            </a:r>
          </a:p>
          <a:p>
            <a:pPr algn="ctr">
              <a:lnSpc>
                <a:spcPts val="4000"/>
              </a:lnSpc>
            </a:pPr>
            <a:r>
              <a:rPr lang="ru-RU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 РЕСПУБЛИКЕ КАЗАХСТАН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FF885BA4-90F8-EBE4-F478-96B39BC8C1F9}"/>
              </a:ext>
            </a:extLst>
          </p:cNvPr>
          <p:cNvSpPr/>
          <p:nvPr/>
        </p:nvSpPr>
        <p:spPr>
          <a:xfrm>
            <a:off x="7848600" y="1104900"/>
            <a:ext cx="2590800" cy="330293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510"/>
            </a:stretch>
          </a:blipFill>
        </p:spPr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0F0B058-9F02-89A5-5C1B-225683339FDE}"/>
              </a:ext>
            </a:extLst>
          </p:cNvPr>
          <p:cNvSpPr txBox="1"/>
          <p:nvPr/>
        </p:nvSpPr>
        <p:spPr>
          <a:xfrm>
            <a:off x="6096000" y="9105900"/>
            <a:ext cx="6096000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kk-KZ" sz="2400" b="1" spc="53" dirty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Астана</a:t>
            </a:r>
            <a:r>
              <a:rPr lang="ru-RU" sz="2400" b="1" spc="53" dirty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, </a:t>
            </a:r>
            <a:r>
              <a:rPr lang="ru-RU" sz="2400" b="1" spc="53" dirty="0" smtClean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2025 г.</a:t>
            </a:r>
            <a:endParaRPr lang="en-US" sz="20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37898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4555542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ЧЕЛОВЕКА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00694" y="4712213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ОБРАЗОВАНИЕ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00694" y="7942519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РАВЕНСТВО МУЖЧИН И ЖЕНЩИН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31662" y="4683638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ЗДОРОВЬЕ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32368" y="4712213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</a:t>
            </a:r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ТРУД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00694" y="3032638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СВОБОДУ ОТ ПЫТОК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32368" y="3032638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МИРНЫЕ СОБРАНИЯ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0694" y="6361369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СВОБОДУ </a:t>
            </a:r>
          </a:p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ПЕРЕДВИЖЕНИЯ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32368" y="7942519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НЕДИСКРИМИНАЦИЮ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31662" y="7942519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ЧАСТНУЮ ЖИЗНЬ 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76277" y="6348940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СВОБОДУ МЫСЛИ, СОВЕСТИ И РЕЛИГИИ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1503291"/>
            <a:ext cx="7581053" cy="1219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731662" y="3032638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</a:t>
            </a:r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ЖИЗНЬ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32368" y="6361369"/>
            <a:ext cx="4333504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pc="5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 СПРАВЕДЛИВЫЙ СУД</a:t>
            </a:r>
            <a:endParaRPr lang="ru-RU" sz="2000" b="1" spc="53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64975" y="1858930"/>
            <a:ext cx="54049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ЕСТЕСТВЕННЫЕ ПРАВА 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41" y="1784513"/>
            <a:ext cx="792834" cy="79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2122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4555542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ЧЕЛОВЕКА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867" y="2912654"/>
            <a:ext cx="835992" cy="83599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1277254" y="5290912"/>
            <a:ext cx="44100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МЕЖДУНАРОДНЫЙ </a:t>
            </a:r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ПАКТ 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 ЭКОНОМИЧЕСКИХ, </a:t>
            </a:r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СОЦИАЛЬНЫХ </a:t>
            </a:r>
          </a:p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 КУЛЬТУРНЫХ ПРАВАХ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086641" y="3084653"/>
            <a:ext cx="59494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ВСЕОБЩАЯ </a:t>
            </a:r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ДЕКЛАРАЦИЯ </a:t>
            </a:r>
          </a:p>
          <a:p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ПРАВ </a:t>
            </a:r>
            <a:r>
              <a:rPr lang="ru-RU" sz="2800" b="1" dirty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ЧЕЛОВЕКА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11509" y="5290912"/>
            <a:ext cx="42579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МЕЖДУНАРОДНЫЙ </a:t>
            </a:r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ПАКТ 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 ГРАЖДАНСКИХ </a:t>
            </a:r>
          </a:p>
          <a:p>
            <a:r>
              <a:rPr lang="ru-RU" sz="24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 ПОЛИТИЧЕСКИХ </a:t>
            </a:r>
            <a:endParaRPr lang="ru-RU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ПРАВАХ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2563509" y="6062481"/>
            <a:ext cx="1457848" cy="57150"/>
          </a:xfrm>
          <a:prstGeom prst="rect">
            <a:avLst/>
          </a:prstGeom>
          <a:solidFill>
            <a:srgbClr val="001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 rot="5400000">
            <a:off x="10424851" y="6062481"/>
            <a:ext cx="1457848" cy="57150"/>
          </a:xfrm>
          <a:prstGeom prst="rect">
            <a:avLst/>
          </a:prstGeom>
          <a:solidFill>
            <a:srgbClr val="001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184" y="5362132"/>
            <a:ext cx="878872" cy="87887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1376" y="5362133"/>
            <a:ext cx="878871" cy="878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6110866" y="4084479"/>
            <a:ext cx="6081133" cy="45719"/>
          </a:xfrm>
          <a:prstGeom prst="rect">
            <a:avLst/>
          </a:prstGeom>
          <a:solidFill>
            <a:srgbClr val="B4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7784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59519"/>
            <a:ext cx="11719811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ЭВОЛЮЦИЯ ПРАВОЗАЩИТНОГО ИНСТИТУТА РК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76400" y="2250387"/>
            <a:ext cx="41036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КОНСУЛЬТАТИВНЫЙ</a:t>
            </a:r>
          </a:p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ОРГАН</a:t>
            </a:r>
          </a:p>
          <a:p>
            <a:endParaRPr lang="ru-RU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dirty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  2002 </a:t>
            </a:r>
            <a:endParaRPr lang="ru-RU" sz="32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76400" y="5524287"/>
            <a:ext cx="4397038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ЖАЛОБЫ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АНАЛИЗ ОБРАЩЕНИЙ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РЕКОМЕНДАЦИИ ГОСОРГАНАМ</a:t>
            </a:r>
            <a:endParaRPr lang="ru-RU" sz="2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034551" y="2181437"/>
            <a:ext cx="508617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КОНСТИТУЦИОННЫЙ</a:t>
            </a:r>
          </a:p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ЗАКОН</a:t>
            </a:r>
          </a:p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 УПОЛНОМОЧЕННОМ</a:t>
            </a:r>
          </a:p>
          <a:p>
            <a:endParaRPr lang="ru-RU" sz="56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   2022</a:t>
            </a:r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38909" y="2188832"/>
            <a:ext cx="317670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НАЦИОНАЛЬНЫЙ</a:t>
            </a:r>
          </a:p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ПРЕВЕНТИВНЫЙ </a:t>
            </a:r>
          </a:p>
          <a:p>
            <a:r>
              <a:rPr lang="ru-RU" sz="26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МЕХАНИЗМ</a:t>
            </a:r>
          </a:p>
          <a:p>
            <a:endParaRPr lang="ru-RU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    2013 </a:t>
            </a:r>
            <a:endParaRPr lang="ru-RU" sz="32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431289" y="4987234"/>
            <a:ext cx="15916449" cy="14343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454150" y="4239577"/>
            <a:ext cx="0" cy="7620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123398" y="4239577"/>
            <a:ext cx="0" cy="747657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2725400" y="4260530"/>
            <a:ext cx="0" cy="76200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7338909" y="5520610"/>
            <a:ext cx="439703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МОНИТОРИНГ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 ЗАКРЫТЫХ УЧРЕЖДЕНИЙ</a:t>
            </a:r>
            <a:endParaRPr lang="ru-RU" sz="2000" dirty="0"/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ЖАЛОБЫ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АНАЛИЗ ОБРАЩЕНИЙ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РЕКОМЕНДАЦИИ ГОСОРГАНАМ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3034551" y="5524287"/>
            <a:ext cx="4910127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КОНСТИТУЦИОНАЛЬНОЕ </a:t>
            </a:r>
          </a:p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 ЗАКРЕПЛЕНИЕ НЕЗАВИСИМОСТИ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РЕГИОНАЛЬНЫЕ ПРЕДСТАВИТЕЛИ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- ПРАВО ОБРАЩАТЬСЯ В КОНС. </a:t>
            </a: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СУД</a:t>
            </a:r>
            <a:endParaRPr lang="ru-RU" sz="2000" b="1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ЖАЛОБЫ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АНАЛИЗ ОБРАЩЕНИЙ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РЕКОМЕНДАЦИИ ГОСОРГАНАМ</a:t>
            </a:r>
          </a:p>
          <a:p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- МОНИТОРИНГ </a:t>
            </a:r>
          </a:p>
          <a:p>
            <a:r>
              <a:rPr lang="ru-RU" sz="20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ЗАКРЫТЫХ УЧРЕЖДЕНИЙ</a:t>
            </a:r>
          </a:p>
        </p:txBody>
      </p:sp>
      <p:sp>
        <p:nvSpPr>
          <p:cNvPr id="36" name="Параллелограмм 35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718" y="4354982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455" y="4354982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2204" y="4354982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3984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6205225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РАССМОТРЕНИЕ ЖАЛОБ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10403" y="4778443"/>
            <a:ext cx="36039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КОНСТИТУЦИОННАЯ </a:t>
            </a:r>
          </a:p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РЕФОРМА 2022 г.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89099" y="4437120"/>
            <a:ext cx="304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1 855</a:t>
            </a:r>
            <a:endParaRPr lang="ru-RU" sz="6600" dirty="0">
              <a:solidFill>
                <a:srgbClr val="001453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68200" y="3899875"/>
            <a:ext cx="4229363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5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6 748</a:t>
            </a:r>
            <a:endParaRPr lang="ru-RU" sz="12500" dirty="0">
              <a:solidFill>
                <a:srgbClr val="001453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768831" y="5580971"/>
            <a:ext cx="2068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2024 г.</a:t>
            </a:r>
            <a:endParaRPr lang="ru-RU" sz="4000" dirty="0">
              <a:solidFill>
                <a:srgbClr val="B485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09800" y="5592646"/>
            <a:ext cx="175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2022 г. </a:t>
            </a:r>
            <a:endParaRPr lang="ru-RU" sz="3600" dirty="0">
              <a:solidFill>
                <a:srgbClr val="B48500"/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>
            <a:off x="10679807" y="4698641"/>
            <a:ext cx="1750227" cy="990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62499" y="7962900"/>
            <a:ext cx="82667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ЗА КАЖДОЙ ЦИФРОЙ СТОИТ ЧЬЯ-ТО ЖИЗНЬ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>
            <a:off x="4382686" y="4701420"/>
            <a:ext cx="1750227" cy="990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762499" y="8486120"/>
            <a:ext cx="8266750" cy="0"/>
          </a:xfrm>
          <a:prstGeom prst="line">
            <a:avLst/>
          </a:prstGeom>
          <a:ln w="38100">
            <a:solidFill>
              <a:srgbClr val="B4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744414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831" y="5735496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103" y="4521363"/>
            <a:ext cx="1545300" cy="15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12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362700"/>
            <a:ext cx="18288000" cy="3924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5032853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ПРЕВЕНЦИЯ ПЫТОК</a:t>
            </a:r>
            <a:endParaRPr lang="ru-RU" sz="3600" dirty="0"/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6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72710" y="4320495"/>
            <a:ext cx="36039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КОНСТИТУЦИОННАЯ </a:t>
            </a:r>
          </a:p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РЕФОРМА 2022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25" y="3252306"/>
            <a:ext cx="995643" cy="995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772901" y="5416568"/>
            <a:ext cx="175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2022 г. </a:t>
            </a:r>
            <a:endParaRPr lang="ru-RU" sz="3200" dirty="0">
              <a:solidFill>
                <a:srgbClr val="B485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122363" y="5353557"/>
            <a:ext cx="175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2024 г. </a:t>
            </a:r>
            <a:endParaRPr lang="ru-RU" sz="3200" dirty="0">
              <a:solidFill>
                <a:srgbClr val="B485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25300" y="3856065"/>
            <a:ext cx="2971800" cy="12954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791</a:t>
            </a:r>
          </a:p>
          <a:p>
            <a:pPr algn="ctr"/>
            <a:r>
              <a:rPr lang="ru-RU" sz="23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(ПРЕДСТАВИТЕЛИ)</a:t>
            </a:r>
            <a:endParaRPr lang="ru-RU" sz="23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616680" y="4247949"/>
            <a:ext cx="2971800" cy="9035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≈ 500 </a:t>
            </a:r>
          </a:p>
          <a:p>
            <a:pPr algn="ctr"/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(НПМ)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925300" y="2895600"/>
            <a:ext cx="2971800" cy="8763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489 </a:t>
            </a:r>
          </a:p>
          <a:p>
            <a:pPr algn="ctr"/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(НПМ)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98795" y="2112301"/>
            <a:ext cx="5316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СТАТИСТИКА ПОСЕЩЕНИЙ </a:t>
            </a:r>
            <a:endParaRPr lang="ru-RU" sz="28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6014786" y="2696451"/>
            <a:ext cx="5187904" cy="0"/>
          </a:xfrm>
          <a:prstGeom prst="line">
            <a:avLst/>
          </a:prstGeom>
          <a:ln w="57150">
            <a:solidFill>
              <a:srgbClr val="0014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6016631" y="6944365"/>
            <a:ext cx="54336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ПРОЦЕДУРА МОНИТОРИНГА</a:t>
            </a:r>
            <a:endParaRPr lang="ru-RU" sz="28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6063296" y="7502643"/>
            <a:ext cx="5252404" cy="0"/>
          </a:xfrm>
          <a:prstGeom prst="line">
            <a:avLst/>
          </a:prstGeom>
          <a:ln w="57150">
            <a:solidFill>
              <a:srgbClr val="0014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2912691" y="7713937"/>
            <a:ext cx="11948898" cy="1679436"/>
            <a:chOff x="2912691" y="8161407"/>
            <a:chExt cx="11948898" cy="167943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912691" y="8645404"/>
              <a:ext cx="237977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ПОСЕЩЕНИЕ УЧРЕЖДЕНИЙ </a:t>
              </a:r>
              <a:endParaRPr lang="ru-RU" sz="20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70191" y="8618812"/>
              <a:ext cx="20192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spc="53" dirty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ВЫЯВЛЕНИЕ </a:t>
              </a:r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НАРУШЕНИЙ </a:t>
              </a:r>
              <a:endParaRPr lang="ru-RU" sz="20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8391661" y="8618812"/>
              <a:ext cx="260913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ВНЕСЕНИЕ РЕКОМЕНДАЦИЙ</a:t>
              </a:r>
              <a:endParaRPr lang="ru-RU" sz="20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1764138" y="8161407"/>
              <a:ext cx="206107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УСТРАНЕНИЕ </a:t>
              </a:r>
            </a:p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ЗАМЕЧАНИЙ </a:t>
              </a:r>
              <a:endParaRPr lang="ru-RU" sz="20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1764138" y="9132957"/>
              <a:ext cx="309745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ПРИВЛЕЧЕНИЕ </a:t>
              </a:r>
            </a:p>
            <a:p>
              <a:r>
                <a:rPr lang="ru-RU" sz="2000" b="1" spc="53" dirty="0" smtClean="0">
                  <a:solidFill>
                    <a:srgbClr val="001453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К ОТВЕСТВЕННОСТИ </a:t>
              </a:r>
              <a:endParaRPr lang="ru-RU" sz="20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  <p:sp>
          <p:nvSpPr>
            <p:cNvPr id="7" name="Равнобедренный треугольник 6"/>
            <p:cNvSpPr/>
            <p:nvPr/>
          </p:nvSpPr>
          <p:spPr>
            <a:xfrm rot="5400000">
              <a:off x="4873370" y="8739724"/>
              <a:ext cx="838200" cy="46606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7576541" y="8766316"/>
              <a:ext cx="838200" cy="46606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5400000">
              <a:off x="10756816" y="8769342"/>
              <a:ext cx="838200" cy="46606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542" y="5467655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502" y="5416568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1925300" y="2895600"/>
            <a:ext cx="2949663" cy="2255892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923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6768776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ПРАВОВОЕ ПРОСВЕЩЕНИЕ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6126" y="5154843"/>
            <a:ext cx="9361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ИНСТРУМЕНТ ПРАВОВОЙ КУЛЬТУРЫ </a:t>
            </a:r>
          </a:p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 ЮРИДИЧЕСКОЙ ГРАМОТНОСТИ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2804841" y="2911542"/>
            <a:ext cx="258513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spc="53" dirty="0" smtClean="0">
                <a:solidFill>
                  <a:srgbClr val="B48500"/>
                </a:solidFill>
                <a:latin typeface="Arial" pitchFamily="34" charset="0"/>
                <a:ea typeface="Arimo Bold"/>
                <a:cs typeface="Arial" panose="020B0604020202020204" pitchFamily="34" charset="0"/>
              </a:rPr>
              <a:t>1 260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МЕРОПРИЯТИЙ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033781" y="5939673"/>
            <a:ext cx="21820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667 741 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ЧЕЛОВЕК 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564" y="5723218"/>
            <a:ext cx="2706409" cy="2706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821" y="2911542"/>
            <a:ext cx="2330206" cy="233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 flipH="1">
            <a:off x="1233052" y="4900749"/>
            <a:ext cx="6620649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F0B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485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3052" y="4201799"/>
            <a:ext cx="5333576" cy="5588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28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ПРАВОВОЕ ПРОСВЕЩЕНИЕ</a:t>
            </a:r>
            <a:endParaRPr lang="en-US" sz="20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653973" y="1790698"/>
            <a:ext cx="19308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2024 г. </a:t>
            </a:r>
            <a:endParaRPr lang="ru-RU" sz="3600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349" y="1923363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90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539955"/>
            <a:ext cx="9936118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ИССЛЕДОВАТЕЛЬСКАЯ ДЕЯТЕЛЬНОСТЬ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659012" y="3727714"/>
            <a:ext cx="5307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СПЕЦИАЛЬНЫЕ ДОКЛАДЫ 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84924" y="3670397"/>
            <a:ext cx="44349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ЕЖЕГОДНЫЙ ДОКЛАД 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ГЛАВЕ ГОСУДАРСТВА 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25400" y="3727714"/>
            <a:ext cx="5321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НАУЧНЫЕ ИССЛЕДОВАНИЯ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pic>
        <p:nvPicPr>
          <p:cNvPr id="18" name="Picture 3" descr="C:\Users\ktzhadmin\Downloads\5f4fbeb5d1524a76828b2c07de56996e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5452153"/>
            <a:ext cx="3563275" cy="181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0981" y="5166043"/>
            <a:ext cx="3587819" cy="2140484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280" y="5166043"/>
            <a:ext cx="3077037" cy="238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11989749" y="2978727"/>
            <a:ext cx="0" cy="5181600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248400" y="2978727"/>
            <a:ext cx="0" cy="5181600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591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599949" y="0"/>
            <a:ext cx="6765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316989"/>
            <a:ext cx="6071662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СОВЕРШЕНСТВОВАНИЕ </a:t>
            </a:r>
          </a:p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ЗАКОНОДАТЕЛЬСТВА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9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62461" y="2194928"/>
            <a:ext cx="7620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  2024</a:t>
            </a:r>
            <a:r>
              <a:rPr lang="en-US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- 2025</a:t>
            </a: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г</a:t>
            </a:r>
            <a:r>
              <a:rPr lang="ru-RU" sz="36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</a:t>
            </a: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24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algn="ctr">
              <a:lnSpc>
                <a:spcPct val="150000"/>
              </a:lnSpc>
            </a:pPr>
            <a:endParaRPr lang="ru-RU" sz="60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ПРЕДЛОЖЕНИЙ </a:t>
            </a:r>
          </a:p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 ГОСОРГАНЫ</a:t>
            </a:r>
            <a:endParaRPr lang="en-US" sz="28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ru-RU" sz="28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ru-RU" sz="22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461" y="3351111"/>
            <a:ext cx="1268171" cy="126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895599" y="2194928"/>
            <a:ext cx="5152013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ПРИНЯТЫ ЗАКОНЫ</a:t>
            </a:r>
            <a:r>
              <a:rPr lang="en-US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«О ПРОФИЛАКТИКЕ БЫТОВОГО </a:t>
            </a:r>
            <a:r>
              <a:rPr lang="ru-RU" sz="24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НАСИЛИЯ</a:t>
            </a:r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»</a:t>
            </a:r>
          </a:p>
          <a:p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endParaRPr lang="ru-RU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«О ВНЕСЕНИИ ИЗМЕНЕНИЙ И ДОПОЛНЕНИЙ В НЕКОТОРЫЕ ЗАКОНОДАТЕЛЬНЫЕ АКТЫ РК, ПО ВОПРОСАМ ОПТИМИЗАЦИИ УК, УПК И УИК»</a:t>
            </a:r>
            <a:endParaRPr lang="ru-RU" sz="24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12037" y="3313011"/>
            <a:ext cx="267470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БОЛЕЕ</a:t>
            </a:r>
            <a:r>
              <a:rPr lang="ru-RU" sz="66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35</a:t>
            </a:r>
            <a:endParaRPr lang="ru-RU" sz="6600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622" y="2476500"/>
            <a:ext cx="381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4925" y="3162301"/>
            <a:ext cx="1529269" cy="145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56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9457974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МЕЖДУНАРОДНОЕ СОТРУДНИЧЕСТВО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10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5558" y="2830168"/>
            <a:ext cx="13938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ПРАВОЗАЩИТНЫЙ ИНСТИТУТ ПРЕДСТАВЛЯЕТ СТРАНУ НА ПЛОЩАДКАХ</a:t>
            </a:r>
            <a:r>
              <a:rPr lang="en-US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:</a:t>
            </a:r>
            <a:endParaRPr lang="ru-RU" sz="28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216634" y="3563003"/>
            <a:ext cx="13480566" cy="0"/>
          </a:xfrm>
          <a:prstGeom prst="line">
            <a:avLst/>
          </a:prstGeom>
          <a:ln w="57150">
            <a:solidFill>
              <a:srgbClr val="0014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89" y="4386971"/>
            <a:ext cx="972000" cy="97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95365" y="5570155"/>
            <a:ext cx="2136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ДОГОВОРНЫЕ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ОРГАНЫ ООН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18445" y="5623001"/>
            <a:ext cx="25007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АЗИАТСКО-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ТИХООКЕАНСКИЙ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ФОРУМ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31597" y="5622281"/>
            <a:ext cx="26353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ОРГАНИЗАЦИЯ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ИСЛАМСКОГО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СОТРУДНИЧЕСТВА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0" t="14863" r="29274" b="13376"/>
          <a:stretch/>
        </p:blipFill>
        <p:spPr>
          <a:xfrm>
            <a:off x="6531597" y="4556812"/>
            <a:ext cx="1011017" cy="90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904561" y="5570155"/>
            <a:ext cx="13450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СОВЕТ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ЕВРОПЫ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561" y="4430359"/>
            <a:ext cx="1215858" cy="972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0" y="4772756"/>
            <a:ext cx="1669229" cy="516469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2420600" y="5622281"/>
            <a:ext cx="921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ОБСЕ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5365" y="8378604"/>
            <a:ext cx="22425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ЕВРАЗИЙСКИЙ </a:t>
            </a:r>
          </a:p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АЛЬЯНС </a:t>
            </a:r>
          </a:p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ОМБУДСМЕНОВ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72"/>
          <a:stretch/>
        </p:blipFill>
        <p:spPr>
          <a:xfrm>
            <a:off x="9583856" y="4568394"/>
            <a:ext cx="1250373" cy="900000"/>
          </a:xfrm>
          <a:prstGeom prst="rect">
            <a:avLst/>
          </a:prstGeom>
        </p:spPr>
      </p:pic>
      <p:pic>
        <p:nvPicPr>
          <p:cNvPr id="1026" name="Picture 2" descr="C:\Users\Айдана Исалиева\Downloads\ЕВРАЗ СОЮЗ ОМБУ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65" y="7421282"/>
            <a:ext cx="1787452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йдана Исалиева\Downloads\ОТГ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9" t="11761" r="24316" b="12838"/>
          <a:stretch/>
        </p:blipFill>
        <p:spPr bwMode="auto">
          <a:xfrm>
            <a:off x="3924957" y="7378428"/>
            <a:ext cx="883875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94807" y="8401917"/>
            <a:ext cx="22910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АССОЦИАЦИЯ ОМБУДСМЕНОВ ОТГ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18445" y="8383032"/>
            <a:ext cx="2272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КОМИССИЯ </a:t>
            </a:r>
            <a:b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ПО ПРАВАМ ЧЕЛОВЕКА СНГ 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188" y="7301106"/>
            <a:ext cx="900796" cy="90079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531597" y="8342150"/>
            <a:ext cx="2425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АЗИАТСКАЯ АССОЦИАЦИЯ ОМБУДСМЕНОВ </a:t>
            </a:r>
            <a:endParaRPr lang="ru-RU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Айдана Исалиева\Downloads\AOA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597" y="7241628"/>
            <a:ext cx="1123202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157" y="7184228"/>
            <a:ext cx="522667" cy="10584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5383727" y="8342150"/>
            <a:ext cx="1120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ПРООН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420599" y="8378604"/>
            <a:ext cx="26929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МЕЖДУНАРОДНАЯ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ОРГАНИЗАЦИЯ </a:t>
            </a:r>
          </a:p>
          <a:p>
            <a:r>
              <a:rPr lang="ru-RU" sz="2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ПО МИГРАЦИИ</a:t>
            </a:r>
            <a:endParaRPr lang="ru-RU" sz="2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0" y="7212828"/>
            <a:ext cx="1066800" cy="106560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5144802" y="5570155"/>
            <a:ext cx="10518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УВКПЧ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433" y="4430359"/>
            <a:ext cx="1086260" cy="92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96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4286" y="2173792"/>
            <a:ext cx="7162800" cy="7313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9457974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МЕЖДУНАРОДНОЕ СОТРУДНИЧЕСТВО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9931" y="2352942"/>
            <a:ext cx="2874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2023-2025 </a:t>
            </a:r>
            <a:r>
              <a:rPr lang="kk-KZ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г.</a:t>
            </a:r>
            <a:endParaRPr lang="ru-RU" sz="36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9290" y="3537410"/>
            <a:ext cx="4020011" cy="4585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МЕЖДУНАРОДНЫХ </a:t>
            </a: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ВСТРЕЧ</a:t>
            </a:r>
          </a:p>
          <a:p>
            <a:endParaRPr lang="kk-KZ" sz="32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ВИЗИТА </a:t>
            </a:r>
          </a:p>
          <a:p>
            <a:endParaRPr lang="kk-KZ" sz="3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11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СТРАН</a:t>
            </a:r>
            <a:r>
              <a:rPr lang="kk-K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kk-KZ" sz="32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МЕЖДУНАРОДНЫХ </a:t>
            </a: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МЕРОПРИЯТИЙ </a:t>
            </a:r>
            <a:endParaRPr lang="ru-RU" sz="3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8382000" y="5219700"/>
            <a:ext cx="800100" cy="0"/>
          </a:xfrm>
          <a:prstGeom prst="line">
            <a:avLst/>
          </a:prstGeom>
          <a:ln w="762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382000" y="5600700"/>
            <a:ext cx="800100" cy="0"/>
          </a:xfrm>
          <a:prstGeom prst="line">
            <a:avLst/>
          </a:prstGeom>
          <a:ln w="762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9906000" y="2204966"/>
            <a:ext cx="7162800" cy="7313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33400" y="2173793"/>
            <a:ext cx="0" cy="7313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9906000" y="2204966"/>
            <a:ext cx="0" cy="72819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1811000" y="3609078"/>
            <a:ext cx="3948517" cy="4462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kk-KZ" sz="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ИМИДЖ СТРАНЫ</a:t>
            </a:r>
          </a:p>
          <a:p>
            <a:endParaRPr lang="kk-KZ" sz="3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ОБМЕН ЗНАНИЯМИ</a:t>
            </a:r>
          </a:p>
          <a:p>
            <a:endParaRPr lang="kk-KZ" sz="2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24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ИЗУЧЕНИЕ ОПЫТА</a:t>
            </a:r>
            <a:endParaRPr lang="kk-KZ" sz="3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endParaRPr lang="kk-KZ" sz="30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ПАРТНЕРСКИЕ </a:t>
            </a:r>
          </a:p>
          <a:p>
            <a:r>
              <a:rPr lang="kk-KZ" sz="30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ОТНОШЕНИЯ </a:t>
            </a:r>
            <a:endParaRPr lang="kk-KZ" sz="30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Picture 3" descr="C:\Users\ktzhadmin\Downloads\137345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147" y="4837346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ktzhadmin\Downloads\сотруд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147" y="710399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ktzhadmin\Downloads\5766065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147" y="602454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Айдана Исалиева\Downloads\7721755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245" y="3669094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69931" y="3669094"/>
            <a:ext cx="12779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13</a:t>
            </a:r>
            <a:r>
              <a:rPr lang="en-US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kk-KZ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65688" y="4804201"/>
            <a:ext cx="9092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kk-KZ" sz="11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65688" y="5969043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48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04160" y="7048500"/>
            <a:ext cx="8707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4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68028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4925" y="494134"/>
            <a:ext cx="10603095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ПРАВА ЧЕЛОВЕКА В СОВРЕМЕННОМ МИРЕ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1844" y="3009899"/>
            <a:ext cx="9487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ГЛОБАЛЬНЫЕ </a:t>
            </a:r>
            <a:r>
              <a:rPr lang="ru-RU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ВЫЗОВЫ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СОВРЕМЕННОСТИ </a:t>
            </a:r>
            <a:endParaRPr lang="ru-RU" sz="3200" dirty="0"/>
          </a:p>
        </p:txBody>
      </p:sp>
      <p:pic>
        <p:nvPicPr>
          <p:cNvPr id="2050" name="Picture 2" descr="C:\Users\Айдана Исалиева\Downloads\772175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196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йдана Исалиева\Downloads\5214054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871" y="44196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йдана Исалиева\Downloads\6683596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0" y="4403271"/>
            <a:ext cx="1447799" cy="14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480117" y="6210300"/>
            <a:ext cx="33713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ЭКОНОМИЧЕСКАЯ </a:t>
            </a:r>
          </a:p>
          <a:p>
            <a:pPr algn="ctr"/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НЕСТАБИЛЬНОСТЬ 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366962" y="6210300"/>
            <a:ext cx="35718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ГЕОПОЛИТИЧЕСКАЯ </a:t>
            </a:r>
            <a:endParaRPr lang="ru-RU" sz="24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pPr algn="ctr"/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НАПРЯЖЕННОСТЬ  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030200" y="6210300"/>
            <a:ext cx="26272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МАСШТАБНАЯ </a:t>
            </a:r>
          </a:p>
          <a:p>
            <a:pPr algn="ctr"/>
            <a:r>
              <a:rPr lang="ru-RU" sz="24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МИГРАЦИЯ</a:t>
            </a:r>
            <a:endParaRPr lang="ru-RU" sz="24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12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28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9BE6D4-953C-C7DA-15FC-4C50117B86E2}"/>
              </a:ext>
            </a:extLst>
          </p:cNvPr>
          <p:cNvSpPr txBox="1"/>
          <p:nvPr/>
        </p:nvSpPr>
        <p:spPr>
          <a:xfrm>
            <a:off x="1065875" y="554180"/>
            <a:ext cx="9534525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ТЕХНОЛОГИЧЕСКИЙ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ПРОГРЕСС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144000" y="2628900"/>
            <a:ext cx="0" cy="4944255"/>
          </a:xfrm>
          <a:prstGeom prst="line">
            <a:avLst/>
          </a:prstGeom>
          <a:ln w="38100">
            <a:solidFill>
              <a:srgbClr val="00145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171574" y="2737091"/>
            <a:ext cx="5660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ПОЛЬЗОВАТЕЛЯМ </a:t>
            </a:r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ДОСТУПНЫ</a:t>
            </a:r>
            <a:endParaRPr lang="ru-RU" sz="28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Айдана Исалиева\Downloads\free-icon-font-info-3916720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45" y="3790119"/>
            <a:ext cx="72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йдана Исалиева\Downloads\free-icon-font-hand-holding-medical-9856333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45" y="5963242"/>
            <a:ext cx="72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йдана Исалиева\Downloads\free-icon-font-group-community-social-media-16309918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45" y="7049935"/>
            <a:ext cx="72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йдана Исалиева\Downloads\free-icon-font-graduation-cap-3914110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945" y="4868121"/>
            <a:ext cx="72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654355" y="3790119"/>
            <a:ext cx="2959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ИНФОРМАЦИЯ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5327" y="4868120"/>
            <a:ext cx="3044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ОБРАЗОВАНИЕ 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65241" y="5963242"/>
            <a:ext cx="1793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УСЛУГИ  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25326" y="7049935"/>
            <a:ext cx="4954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ОБЩЕСТВЕННАЯ ЖИЗНЬ  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600400" y="2730982"/>
            <a:ext cx="5862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НОВЫЕ ФОРМЫ </a:t>
            </a:r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УЯЗВИМОСТИ </a:t>
            </a:r>
            <a:endParaRPr lang="ru-RU" sz="28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61116" y="3814358"/>
            <a:ext cx="40275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ЦИФРОВАЯ СЛЕЖКА 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425" y="4868120"/>
            <a:ext cx="720001" cy="72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C:\Users\Айдана Исалиева\Downloads\free-icon-font-camera-cctv-10742114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425" y="381435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2032087" y="4868120"/>
            <a:ext cx="308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КИБЕРБУЛЛИНГ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02" y="6061632"/>
            <a:ext cx="800846" cy="80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2013944" y="6061632"/>
            <a:ext cx="5215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ЦИФРОВОЕ НЕРАВЕНСТВО </a:t>
            </a:r>
          </a:p>
        </p:txBody>
      </p:sp>
      <p:sp>
        <p:nvSpPr>
          <p:cNvPr id="22" name="Параллелограмм 21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13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745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358146" y="6679233"/>
            <a:ext cx="5671458" cy="63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4000" y="4316458"/>
            <a:ext cx="33275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ТРАДИЦИОННЫЙ</a:t>
            </a:r>
          </a:p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МЕХАНИЗМ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84925" y="494134"/>
            <a:ext cx="8005781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ПРАВОЗАЩИТНЫЕ МЕХАНИЗМЫ</a:t>
            </a:r>
            <a:endParaRPr lang="en-US" sz="28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46371" y="3767101"/>
            <a:ext cx="5617029" cy="63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610771" y="4316458"/>
            <a:ext cx="311886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СОВРЕМЕННЫЙ</a:t>
            </a:r>
          </a:p>
          <a:p>
            <a:r>
              <a:rPr lang="ru-RU" sz="24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МЕХАНИЗМ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46371" y="2496020"/>
            <a:ext cx="5617029" cy="63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346371" y="5209010"/>
            <a:ext cx="5617029" cy="6365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729589" y="2552700"/>
            <a:ext cx="5157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ДИНАМИЧНАЯ ЭВОЛЮЦИЯ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29589" y="3854559"/>
            <a:ext cx="4765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ГИБКОСТЬ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729589" y="5265571"/>
            <a:ext cx="49954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ПРОАКТИВНАЯ РЕАКЦИЯ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21459" y="6735912"/>
            <a:ext cx="5420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КОНСТРУКТИВНЫЙ ДИАЛОГ </a:t>
            </a:r>
            <a:endParaRPr lang="ru-RU" sz="28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368142" y="3767101"/>
            <a:ext cx="0" cy="636815"/>
          </a:xfrm>
          <a:prstGeom prst="line">
            <a:avLst/>
          </a:prstGeom>
          <a:ln w="38100">
            <a:solidFill>
              <a:srgbClr val="00145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Параллелограмм 16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14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11537402" y="4509467"/>
            <a:ext cx="2638817" cy="56762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B20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373113" y="5208774"/>
            <a:ext cx="0" cy="636815"/>
          </a:xfrm>
          <a:prstGeom prst="line">
            <a:avLst/>
          </a:prstGeom>
          <a:ln w="38100">
            <a:solidFill>
              <a:srgbClr val="00145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339113" y="2495784"/>
            <a:ext cx="0" cy="636815"/>
          </a:xfrm>
          <a:prstGeom prst="line">
            <a:avLst/>
          </a:prstGeom>
          <a:ln w="38100">
            <a:solidFill>
              <a:srgbClr val="00145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373113" y="6678997"/>
            <a:ext cx="0" cy="636815"/>
          </a:xfrm>
          <a:prstGeom prst="line">
            <a:avLst/>
          </a:prstGeom>
          <a:ln w="38100">
            <a:solidFill>
              <a:srgbClr val="00145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Равнобедренный треугольник 22"/>
          <p:cNvSpPr/>
          <p:nvPr/>
        </p:nvSpPr>
        <p:spPr>
          <a:xfrm rot="5400000">
            <a:off x="4222202" y="4478924"/>
            <a:ext cx="2638817" cy="56762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B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287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886200" y="3467100"/>
            <a:ext cx="10373048" cy="984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11453"/>
                </a:solidFill>
                <a:latin typeface="Arial" pitchFamily="34" charset="0"/>
                <a:ea typeface="Intro"/>
                <a:cs typeface="Arial" pitchFamily="34" charset="0"/>
                <a:sym typeface="Intro"/>
              </a:rPr>
              <a:t>БЛАГОДАРЮ </a:t>
            </a:r>
            <a:r>
              <a:rPr lang="en-US" sz="4800" b="1" dirty="0" smtClean="0">
                <a:solidFill>
                  <a:srgbClr val="011453"/>
                </a:solidFill>
                <a:latin typeface="Arial" pitchFamily="34" charset="0"/>
                <a:ea typeface="Intro"/>
                <a:cs typeface="Arial" pitchFamily="34" charset="0"/>
                <a:sym typeface="Intro"/>
              </a:rPr>
              <a:t>ЗА</a:t>
            </a:r>
            <a:r>
              <a:rPr lang="ru-RU" sz="4800" b="1" dirty="0">
                <a:solidFill>
                  <a:srgbClr val="011453"/>
                </a:solidFill>
                <a:latin typeface="Arial" pitchFamily="34" charset="0"/>
                <a:ea typeface="Intro"/>
                <a:cs typeface="Arial" pitchFamily="34" charset="0"/>
                <a:sym typeface="Intro"/>
              </a:rPr>
              <a:t> </a:t>
            </a:r>
            <a:r>
              <a:rPr lang="en-US" sz="4800" b="1" dirty="0" smtClean="0">
                <a:solidFill>
                  <a:srgbClr val="011453"/>
                </a:solidFill>
                <a:latin typeface="Arial" pitchFamily="34" charset="0"/>
                <a:ea typeface="Intro"/>
                <a:cs typeface="Arial" pitchFamily="34" charset="0"/>
                <a:sym typeface="Intro"/>
              </a:rPr>
              <a:t>ВНИМАНИЕ!</a:t>
            </a:r>
            <a:endParaRPr lang="en-US" sz="4800" b="1" dirty="0">
              <a:solidFill>
                <a:srgbClr val="011453"/>
              </a:solidFill>
              <a:latin typeface="Arial" pitchFamily="34" charset="0"/>
              <a:ea typeface="Intro"/>
              <a:cs typeface="Arial" pitchFamily="34" charset="0"/>
              <a:sym typeface="Int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48969" y="6616928"/>
            <a:ext cx="6817406" cy="2062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ru-RU" sz="32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r>
              <a:rPr lang="en-US" sz="32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Ombudsperson_kz</a:t>
            </a:r>
            <a:endParaRPr lang="ru-RU" sz="32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sz="20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>
              <a:spcBef>
                <a:spcPct val="0"/>
              </a:spcBef>
            </a:pPr>
            <a:r>
              <a:rPr lang="en-US" sz="3200" b="1" spc="-37" dirty="0" err="1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en-US" sz="32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080823" y="5798629"/>
            <a:ext cx="2571104" cy="3193080"/>
          </a:xfrm>
          <a:custGeom>
            <a:avLst/>
            <a:gdLst/>
            <a:ahLst/>
            <a:cxnLst/>
            <a:rect l="l" t="t" r="r" b="b"/>
            <a:pathLst>
              <a:path w="4465440" h="5886000">
                <a:moveTo>
                  <a:pt x="0" y="0"/>
                </a:moveTo>
                <a:lnTo>
                  <a:pt x="4465440" y="0"/>
                </a:lnTo>
                <a:lnTo>
                  <a:pt x="4465440" y="5886001"/>
                </a:lnTo>
                <a:lnTo>
                  <a:pt x="0" y="5886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 l="-258266"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F885BA4-90F8-EBE4-F478-96B39BC8C1F9}"/>
              </a:ext>
            </a:extLst>
          </p:cNvPr>
          <p:cNvSpPr/>
          <p:nvPr/>
        </p:nvSpPr>
        <p:spPr>
          <a:xfrm>
            <a:off x="16783049" y="190500"/>
            <a:ext cx="876300" cy="1143000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46510"/>
            </a:stretch>
          </a:blipFill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57" y="6528160"/>
            <a:ext cx="658535" cy="658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776" y="8254976"/>
            <a:ext cx="571498" cy="5714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77" y="7395169"/>
            <a:ext cx="611415" cy="6114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1645</TotalTime>
  <Words>406</Words>
  <Application>Microsoft Office PowerPoint</Application>
  <PresentationFormat>Произвольный</PresentationFormat>
  <Paragraphs>219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Intro</vt:lpstr>
      <vt:lpstr>Calibri</vt:lpstr>
      <vt:lpstr>Calibri Light</vt:lpstr>
      <vt:lpstr>Arimo Bold</vt:lpstr>
      <vt:lpstr>Evolventa Bold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КС ЭС</dc:title>
  <dc:creator>Айдана Исалиева</dc:creator>
  <cp:lastModifiedBy>User</cp:lastModifiedBy>
  <cp:revision>159</cp:revision>
  <cp:lastPrinted>2025-09-25T06:35:23Z</cp:lastPrinted>
  <dcterms:created xsi:type="dcterms:W3CDTF">2006-08-16T00:00:00Z</dcterms:created>
  <dcterms:modified xsi:type="dcterms:W3CDTF">2025-09-25T06:36:07Z</dcterms:modified>
  <dc:identifier>DAGlV45tmng</dc:identifier>
</cp:coreProperties>
</file>