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6"/>
  </p:notesMasterIdLst>
  <p:handoutMasterIdLst>
    <p:handoutMasterId r:id="rId10"/>
  </p:handoutMasterIdLst>
  <p:sldIdLst>
    <p:sldId id="352" r:id="rId3"/>
    <p:sldId id="361" r:id="rId4"/>
    <p:sldId id="353" r:id="rId5"/>
    <p:sldId id="345" r:id="rId7"/>
    <p:sldId id="360" r:id="rId8"/>
    <p:sldId id="362" r:id="rId9"/>
  </p:sldIdLst>
  <p:sldSz cx="9144000" cy="6858000" type="screen4x3"/>
  <p:notesSz cx="6668770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1541BD"/>
    <a:srgbClr val="3333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147" autoAdjust="0"/>
    <p:restoredTop sz="94585" autoAdjust="0"/>
  </p:normalViewPr>
  <p:slideViewPr>
    <p:cSldViewPr showGuides="1">
      <p:cViewPr varScale="1">
        <p:scale>
          <a:sx n="101" d="100"/>
          <a:sy n="101" d="100"/>
        </p:scale>
        <p:origin x="-84" y="-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8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6663" y="0"/>
            <a:ext cx="289083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15504E7E-9F1F-43A5-9B65-5199C631D0C2}" type="datetimeFigureOut">
              <a:rPr lang="ru-RU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90838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6663" y="9429750"/>
            <a:ext cx="2890837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4C8DA7F-7408-4E93-8E81-7C7B99898BD7}" type="slidenum">
              <a:rPr lang="ru-RU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6463"/>
            <a:ext cx="5335588" cy="44672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 noProof="0" smtClean="0"/>
              <a:t>Образец текста</a:t>
            </a:r>
            <a:endParaRPr lang="ru-RU" noProof="0" smtClean="0"/>
          </a:p>
          <a:p>
            <a:pPr lvl="1"/>
            <a:r>
              <a:rPr lang="ru-RU" noProof="0" smtClean="0"/>
              <a:t>Второй уровень</a:t>
            </a:r>
            <a:endParaRPr lang="ru-RU" noProof="0" smtClean="0"/>
          </a:p>
          <a:p>
            <a:pPr lvl="2"/>
            <a:r>
              <a:rPr lang="ru-RU" noProof="0" smtClean="0"/>
              <a:t>Третий уровень</a:t>
            </a:r>
            <a:endParaRPr lang="ru-RU" noProof="0" smtClean="0"/>
          </a:p>
          <a:p>
            <a:pPr lvl="3"/>
            <a:r>
              <a:rPr lang="ru-RU" noProof="0" smtClean="0"/>
              <a:t>Четвертый уровень</a:t>
            </a:r>
            <a:endParaRPr lang="ru-RU" noProof="0" smtClean="0"/>
          </a:p>
          <a:p>
            <a:pPr lvl="4"/>
            <a:r>
              <a:rPr lang="ru-RU" noProof="0" smtClean="0"/>
              <a:t>Пятый уровень</a:t>
            </a:r>
            <a:endParaRPr lang="ru-RU" noProof="0" smtClean="0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fld id="{DBB97950-47CE-4F3F-B6E5-06DDE27533F1}" type="slidenum">
              <a:rPr lang="ru-RU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2084388" y="754063"/>
            <a:ext cx="2500312" cy="37242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0328" tIns="45164" rIns="90328" bIns="45164" anchor="ctr"/>
          <a:lstStyle/>
          <a:p>
            <a:endParaRPr lang="ru-RU" altLang="ru-RU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body"/>
          </p:nvPr>
        </p:nvSpPr>
        <p:spPr>
          <a:xfrm>
            <a:off x="666750" y="4716463"/>
            <a:ext cx="5334000" cy="4467225"/>
          </a:xfrm>
          <a:noFill/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0483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 smtClean="0">
              <a:cs typeface="Arial" panose="020B0604020202020204" pitchFamily="34" charset="0"/>
            </a:endParaRPr>
          </a:p>
        </p:txBody>
      </p:sp>
      <p:sp>
        <p:nvSpPr>
          <p:cNvPr id="20484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6E5071-6D1D-472C-A2B4-F40BCB55D872}" type="slidenum">
              <a:rPr lang="ru-RU" smtClean="0">
                <a:cs typeface="Arial" panose="020B0604020202020204" pitchFamily="34" charset="0"/>
              </a:rPr>
            </a:fld>
            <a:endParaRPr lang="ru-RU" smtClean="0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23555" name="Верхний колонтитул 3"/>
          <p:cNvSpPr txBox="1">
            <a:spLocks noGrp="1"/>
          </p:cNvSpPr>
          <p:nvPr/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endParaRPr lang="ru-RU" sz="1200" b="0"/>
          </a:p>
        </p:txBody>
      </p:sp>
      <p:sp>
        <p:nvSpPr>
          <p:cNvPr id="23556" name="Номер слайда 4"/>
          <p:cNvSpPr txBox="1">
            <a:spLocks noGrp="1"/>
          </p:cNvSpPr>
          <p:nvPr/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/>
            <a:fld id="{4A2890F9-F549-4749-AF92-ECD0ABF2247E}" type="slidenum">
              <a:rPr lang="ru-RU" sz="1200" b="0"/>
            </a:fld>
            <a:endParaRPr lang="ru-RU" sz="1200" b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F1A91-39AC-4E64-A2EA-29AB9B41C61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4D812-FE0B-47B3-A79D-6E330DDDCCFC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1E8BD-E6CF-4863-955A-09DAE7D70A79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DD080-FE2E-4110-B02F-6242801DC487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D8D70-C935-423B-8675-3FAA2B7557C8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14CEAB-AD22-4FA0-AD81-6129E435A90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E746F-8059-4E64-B87D-B225AC51063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8CADA-F420-4A66-9F5C-DF19D6721028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олилиния 9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10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4C81C-7F04-4515-B4C4-BAE316E2EA1A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7CF77-6B20-4DF4-AAD9-FA872295A1CC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B2BEB-A0D0-4174-8F08-0D8A1112AD5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/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45720" rIns="0" bIns="0" numCol="1" anchor="b" anchorCtr="0" compatLnSpc="1"/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40D7D1EB-C73D-4BDE-9DBB-0DA7E6A7AFA3}" type="slidenum">
              <a:rPr lang="ru-RU"/>
            </a:fld>
            <a:endParaRPr lang="ru-RU"/>
          </a:p>
        </p:txBody>
      </p:sp>
      <p:grpSp>
        <p:nvGrpSpPr>
          <p:cNvPr id="1033" name="Группа 1"/>
          <p:cNvGrpSpPr/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981075"/>
            <a:ext cx="8137525" cy="5761038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400" smtClean="0"/>
              <a:t>  </a:t>
            </a:r>
            <a:endParaRPr lang="ru-RU" altLang="ru-RU" sz="1400" smtClean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smtClean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smtClean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smtClean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400" smtClean="0"/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400" smtClean="0"/>
              <a:t> </a:t>
            </a:r>
            <a:r>
              <a:rPr lang="ru-RU" altLang="ru-RU" smtClean="0"/>
              <a:t>«Аққулы ауданы әкімі </a:t>
            </a:r>
            <a:r>
              <a:rPr lang="ru-RU" altLang="ru-RU" smtClean="0">
                <a:latin typeface="Calibri" panose="020F0502020204030204" pitchFamily="34" charset="0"/>
              </a:rPr>
              <a:t>аппараты» мемлекеттік мекемесінің </a:t>
            </a:r>
            <a:r>
              <a:rPr lang="ru-RU" altLang="ru-RU" smtClean="0">
                <a:latin typeface="Arial" panose="020B0604020202020204" pitchFamily="34" charset="0"/>
              </a:rPr>
              <a:t>202</a:t>
            </a:r>
            <a:r>
              <a:rPr lang="en-US" altLang="ru-RU" smtClean="0">
                <a:latin typeface="Arial" panose="020B0604020202020204" pitchFamily="34" charset="0"/>
              </a:rPr>
              <a:t>6</a:t>
            </a:r>
            <a:r>
              <a:rPr lang="ru-RU" altLang="ru-RU" smtClean="0">
                <a:latin typeface="Arial" panose="020B0604020202020204" pitchFamily="34" charset="0"/>
              </a:rPr>
              <a:t>-202</a:t>
            </a:r>
            <a:r>
              <a:rPr lang="en-US" altLang="ru-RU" smtClean="0">
                <a:latin typeface="Arial" panose="020B0604020202020204" pitchFamily="34" charset="0"/>
              </a:rPr>
              <a:t>8</a:t>
            </a:r>
            <a:r>
              <a:rPr lang="ru-RU" altLang="ru-RU" smtClean="0">
                <a:latin typeface="Calibri" panose="020F0502020204030204" pitchFamily="34" charset="0"/>
              </a:rPr>
              <a:t> </a:t>
            </a:r>
            <a:r>
              <a:rPr lang="ru-RU" altLang="ru-RU" smtClean="0">
                <a:latin typeface="Arial" panose="020B0604020202020204" pitchFamily="34" charset="0"/>
              </a:rPr>
              <a:t>жылдарға</a:t>
            </a:r>
            <a:r>
              <a:rPr lang="ru-RU" altLang="ru-RU" smtClean="0">
                <a:latin typeface="Calibri" panose="020F0502020204030204" pitchFamily="34" charset="0"/>
              </a:rPr>
              <a:t> </a:t>
            </a:r>
            <a:r>
              <a:rPr lang="ru-RU" altLang="ru-RU" sz="1400" smtClean="0">
                <a:solidFill>
                  <a:srgbClr val="FF0000"/>
                </a:solidFill>
                <a:latin typeface="Calibri" panose="020F0502020204030204" pitchFamily="34" charset="0"/>
              </a:rPr>
              <a:t>	</a:t>
            </a:r>
            <a:endParaRPr lang="ru-RU" altLang="ru-RU" sz="140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mtClean="0">
                <a:latin typeface="Calibri" panose="020F0502020204030204" pitchFamily="34" charset="0"/>
              </a:rPr>
              <a:t>Азаматтық бюджеті</a:t>
            </a:r>
            <a:r>
              <a:rPr lang="ru-RU" altLang="ru-RU" smtClean="0"/>
              <a:t> </a:t>
            </a:r>
            <a:endParaRPr lang="ru-RU" altLang="ru-RU" smtClean="0"/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mtClean="0"/>
              <a:t>«бюджетті орындау сатысында» </a:t>
            </a:r>
            <a:endParaRPr lang="ru-RU" altLang="ru-RU" smtClean="0"/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2000" smtClean="0">
                <a:cs typeface="Times New Roman" panose="02020603050405020304" pitchFamily="18" charset="0"/>
              </a:rPr>
              <a:t>		</a:t>
            </a:r>
            <a:r>
              <a:rPr lang="ru-RU" altLang="ru-RU" sz="2000" smtClean="0">
                <a:latin typeface="Arial" panose="020B0604020202020204" pitchFamily="34" charset="0"/>
                <a:cs typeface="Times New Roman" panose="02020603050405020304" pitchFamily="18" charset="0"/>
              </a:rPr>
              <a:t>(</a:t>
            </a:r>
            <a:r>
              <a:rPr lang="" altLang="ru-RU" sz="2000" smtClean="0">
                <a:latin typeface="Arial" panose="020B0604020202020204" pitchFamily="34" charset="0"/>
                <a:cs typeface="Times New Roman" panose="02020603050405020304" pitchFamily="18" charset="0"/>
              </a:rPr>
              <a:t>шілде</a:t>
            </a:r>
            <a:r>
              <a:rPr lang="ru-RU" altLang="ru-RU" sz="2000" smtClean="0">
                <a:latin typeface="Arial" panose="020B0604020202020204" pitchFamily="34" charset="0"/>
                <a:cs typeface="Times New Roman" panose="02020603050405020304" pitchFamily="18" charset="0"/>
              </a:rPr>
              <a:t>)</a:t>
            </a:r>
            <a:endParaRPr lang="ru-RU" altLang="ru-RU" sz="2000" smtClean="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11188" y="981075"/>
            <a:ext cx="8137525" cy="5761038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400" smtClean="0"/>
              <a:t>  </a:t>
            </a:r>
            <a:endParaRPr lang="ru-RU" altLang="ru-RU" sz="1400" smtClean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smtClean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smtClean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smtClean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400" smtClean="0"/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400" smtClean="0"/>
              <a:t>   </a:t>
            </a:r>
            <a:endParaRPr lang="ru-RU" altLang="ru-RU" sz="1400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sz="1400" i="1" smtClean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smtClean="0">
                <a:latin typeface="Times New Roman" panose="02020603050405020304" pitchFamily="18" charset="0"/>
              </a:rPr>
              <a:t>«Аққулы ауданы әкімінің аппараты» мемлекеттік мекемесінің азаматтық бюджеті Қазақстан Республикасының Бюджет және салық кодекстеріне және ауданның 202</a:t>
            </a:r>
            <a:r>
              <a:rPr lang="en-US" altLang="ru-RU" sz="1400" smtClean="0">
                <a:latin typeface="Times New Roman" panose="02020603050405020304" pitchFamily="18" charset="0"/>
              </a:rPr>
              <a:t>6</a:t>
            </a:r>
            <a:r>
              <a:rPr lang="ru-RU" sz="1400" smtClean="0">
                <a:latin typeface="Times New Roman" panose="02020603050405020304" pitchFamily="18" charset="0"/>
              </a:rPr>
              <a:t>-202</a:t>
            </a:r>
            <a:r>
              <a:rPr lang="en-US" altLang="ru-RU" sz="1400" smtClean="0">
                <a:latin typeface="Times New Roman" panose="02020603050405020304" pitchFamily="18" charset="0"/>
              </a:rPr>
              <a:t>8</a:t>
            </a:r>
            <a:r>
              <a:rPr lang="ru-RU" sz="1400" smtClean="0">
                <a:latin typeface="Times New Roman" panose="02020603050405020304" pitchFamily="18" charset="0"/>
              </a:rPr>
              <a:t> жылдарына арналған әлеуметтік-экономикалық болжамына сәйкес қалыптастырылып, </a:t>
            </a:r>
            <a:r>
              <a:rPr lang="en-US" altLang="ru-RU" sz="1400" smtClean="0">
                <a:latin typeface="Times New Roman" panose="02020603050405020304" pitchFamily="18" charset="0"/>
              </a:rPr>
              <a:t>Аққулы ауданы мәслихатының 202</a:t>
            </a:r>
            <a:r>
              <a:rPr lang="en-US" altLang="en-US" sz="1400" smtClean="0">
                <a:latin typeface="Times New Roman" panose="02020603050405020304" pitchFamily="18" charset="0"/>
              </a:rPr>
              <a:t>5</a:t>
            </a:r>
            <a:r>
              <a:rPr lang="en-US" altLang="ru-RU" sz="1400" smtClean="0">
                <a:latin typeface="Times New Roman" panose="02020603050405020304" pitchFamily="18" charset="0"/>
              </a:rPr>
              <a:t> жылдағы </a:t>
            </a:r>
            <a:r>
              <a:rPr lang="en-US" altLang="en-US" sz="1400" smtClean="0">
                <a:latin typeface="Times New Roman" panose="02020603050405020304" pitchFamily="18" charset="0"/>
              </a:rPr>
              <a:t>17</a:t>
            </a:r>
            <a:r>
              <a:rPr lang="en-US" altLang="ru-RU" sz="1400" smtClean="0">
                <a:latin typeface="Times New Roman" panose="02020603050405020304" pitchFamily="18" charset="0"/>
              </a:rPr>
              <a:t> желтоқсандағы «202</a:t>
            </a:r>
            <a:r>
              <a:rPr lang="en-US" altLang="en-US" sz="1400" smtClean="0">
                <a:latin typeface="Times New Roman" panose="02020603050405020304" pitchFamily="18" charset="0"/>
              </a:rPr>
              <a:t>6</a:t>
            </a:r>
            <a:r>
              <a:rPr lang="en-US" altLang="ru-RU" sz="1400" smtClean="0">
                <a:latin typeface="Times New Roman" panose="02020603050405020304" pitchFamily="18" charset="0"/>
              </a:rPr>
              <a:t>-202</a:t>
            </a:r>
            <a:r>
              <a:rPr lang="en-US" altLang="en-US" sz="1400" smtClean="0">
                <a:latin typeface="Times New Roman" panose="02020603050405020304" pitchFamily="18" charset="0"/>
              </a:rPr>
              <a:t>8</a:t>
            </a:r>
            <a:r>
              <a:rPr lang="en-US" altLang="ru-RU" sz="1400" smtClean="0">
                <a:latin typeface="Times New Roman" panose="02020603050405020304" pitchFamily="18" charset="0"/>
              </a:rPr>
              <a:t> жылдарға арналған Аққулы аудандық бюджеті туралы» №1</a:t>
            </a:r>
            <a:r>
              <a:rPr lang="en-US" altLang="en-US" sz="1400" smtClean="0">
                <a:latin typeface="Times New Roman" panose="02020603050405020304" pitchFamily="18" charset="0"/>
              </a:rPr>
              <a:t>68</a:t>
            </a:r>
            <a:r>
              <a:rPr lang="en-US" altLang="ru-RU" sz="1400" smtClean="0">
                <a:latin typeface="Times New Roman" panose="02020603050405020304" pitchFamily="18" charset="0"/>
              </a:rPr>
              <a:t>/</a:t>
            </a:r>
            <a:r>
              <a:rPr lang="en-US" altLang="en-US" sz="1400" smtClean="0">
                <a:latin typeface="Times New Roman" panose="02020603050405020304" pitchFamily="18" charset="0"/>
              </a:rPr>
              <a:t>40</a:t>
            </a:r>
            <a:r>
              <a:rPr lang="en-US" altLang="ru-RU" sz="1400" smtClean="0">
                <a:latin typeface="Times New Roman" panose="02020603050405020304" pitchFamily="18" charset="0"/>
              </a:rPr>
              <a:t> шешімі, Аққулы ауданы әкімдігінің 202</a:t>
            </a:r>
            <a:r>
              <a:rPr lang="en-US" altLang="en-US" sz="1400" smtClean="0">
                <a:latin typeface="Times New Roman" panose="02020603050405020304" pitchFamily="18" charset="0"/>
              </a:rPr>
              <a:t>5</a:t>
            </a:r>
            <a:r>
              <a:rPr lang="en-US" altLang="ru-RU" sz="1400" smtClean="0">
                <a:latin typeface="Times New Roman" panose="02020603050405020304" pitchFamily="18" charset="0"/>
              </a:rPr>
              <a:t> жылғы 2</a:t>
            </a:r>
            <a:r>
              <a:rPr lang="en-US" altLang="en-US" sz="1400" smtClean="0">
                <a:latin typeface="Times New Roman" panose="02020603050405020304" pitchFamily="18" charset="0"/>
              </a:rPr>
              <a:t>2</a:t>
            </a:r>
            <a:r>
              <a:rPr lang="en-US" altLang="ru-RU" sz="1400" smtClean="0">
                <a:latin typeface="Times New Roman" panose="02020603050405020304" pitchFamily="18" charset="0"/>
              </a:rPr>
              <a:t> желтоқсандағы «Аққулы аудандық мәслихатының 202</a:t>
            </a:r>
            <a:r>
              <a:rPr lang="en-US" altLang="en-US" sz="1400" smtClean="0">
                <a:latin typeface="Times New Roman" panose="02020603050405020304" pitchFamily="18" charset="0"/>
              </a:rPr>
              <a:t>5</a:t>
            </a:r>
            <a:r>
              <a:rPr lang="en-US" altLang="ru-RU" sz="1400" smtClean="0">
                <a:latin typeface="Times New Roman" panose="02020603050405020304" pitchFamily="18" charset="0"/>
              </a:rPr>
              <a:t> жылғы </a:t>
            </a:r>
            <a:r>
              <a:rPr lang="en-US" altLang="en-US" sz="1400" smtClean="0">
                <a:latin typeface="Times New Roman" panose="02020603050405020304" pitchFamily="18" charset="0"/>
              </a:rPr>
              <a:t>17</a:t>
            </a:r>
            <a:r>
              <a:rPr lang="en-US" altLang="ru-RU" sz="1400" smtClean="0">
                <a:latin typeface="Times New Roman" panose="02020603050405020304" pitchFamily="18" charset="0"/>
              </a:rPr>
              <a:t> желтоқсандағы «202</a:t>
            </a:r>
            <a:r>
              <a:rPr lang="en-US" altLang="en-US" sz="1400" smtClean="0">
                <a:latin typeface="Times New Roman" panose="02020603050405020304" pitchFamily="18" charset="0"/>
              </a:rPr>
              <a:t>6</a:t>
            </a:r>
            <a:r>
              <a:rPr lang="en-US" altLang="ru-RU" sz="1400" smtClean="0">
                <a:latin typeface="Times New Roman" panose="02020603050405020304" pitchFamily="18" charset="0"/>
              </a:rPr>
              <a:t>-202</a:t>
            </a:r>
            <a:r>
              <a:rPr lang="en-US" altLang="en-US" sz="1400" smtClean="0">
                <a:latin typeface="Times New Roman" panose="02020603050405020304" pitchFamily="18" charset="0"/>
              </a:rPr>
              <a:t>8</a:t>
            </a:r>
            <a:r>
              <a:rPr lang="en-US" altLang="ru-RU" sz="1400" smtClean="0">
                <a:latin typeface="Times New Roman" panose="02020603050405020304" pitchFamily="18" charset="0"/>
              </a:rPr>
              <a:t> жылдарға арналған Аққулы аудандық бюджеті туралы» №1</a:t>
            </a:r>
            <a:r>
              <a:rPr lang="en-US" altLang="en-US" sz="1400" smtClean="0">
                <a:latin typeface="Times New Roman" panose="02020603050405020304" pitchFamily="18" charset="0"/>
              </a:rPr>
              <a:t>68</a:t>
            </a:r>
            <a:r>
              <a:rPr lang="en-US" altLang="ru-RU" sz="1400" smtClean="0">
                <a:latin typeface="Times New Roman" panose="02020603050405020304" pitchFamily="18" charset="0"/>
              </a:rPr>
              <a:t>/</a:t>
            </a:r>
            <a:r>
              <a:rPr lang="en-US" altLang="en-US" sz="1400" smtClean="0">
                <a:latin typeface="Times New Roman" panose="02020603050405020304" pitchFamily="18" charset="0"/>
              </a:rPr>
              <a:t>40</a:t>
            </a:r>
            <a:r>
              <a:rPr lang="en-US" altLang="ru-RU" sz="1400" smtClean="0">
                <a:latin typeface="Times New Roman" panose="02020603050405020304" pitchFamily="18" charset="0"/>
              </a:rPr>
              <a:t> шешімін іске асыру туралы» №1-</a:t>
            </a:r>
            <a:r>
              <a:rPr lang="en-US" altLang="en-US" sz="1400" smtClean="0">
                <a:latin typeface="Times New Roman" panose="02020603050405020304" pitchFamily="18" charset="0"/>
              </a:rPr>
              <a:t>16</a:t>
            </a:r>
            <a:r>
              <a:rPr lang="en-US" altLang="ru-RU" sz="1400" smtClean="0">
                <a:latin typeface="Times New Roman" panose="02020603050405020304" pitchFamily="18" charset="0"/>
              </a:rPr>
              <a:t>/</a:t>
            </a:r>
            <a:r>
              <a:rPr lang="en-US" altLang="en-US" sz="1400" smtClean="0">
                <a:latin typeface="Times New Roman" panose="02020603050405020304" pitchFamily="18" charset="0"/>
              </a:rPr>
              <a:t>324</a:t>
            </a:r>
            <a:r>
              <a:rPr lang="en-US" altLang="ru-RU" sz="1400" smtClean="0">
                <a:latin typeface="Times New Roman" panose="02020603050405020304" pitchFamily="18" charset="0"/>
              </a:rPr>
              <a:t> қаулысы.</a:t>
            </a:r>
            <a:endParaRPr lang="en-US" altLang="ru-RU" sz="14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sz="140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sz="1800" b="1" smtClean="0">
                <a:latin typeface="Times New Roman" panose="02020603050405020304" pitchFamily="18" charset="0"/>
              </a:rPr>
              <a:t>01.0</a:t>
            </a:r>
            <a:r>
              <a:rPr lang="" altLang="ru-RU" sz="1800" b="1" smtClean="0">
                <a:latin typeface="Times New Roman" panose="02020603050405020304" pitchFamily="18" charset="0"/>
              </a:rPr>
              <a:t>7</a:t>
            </a:r>
            <a:r>
              <a:rPr lang="ru-RU" sz="1800" b="1" smtClean="0">
                <a:latin typeface="Times New Roman" panose="02020603050405020304" pitchFamily="18" charset="0"/>
              </a:rPr>
              <a:t>.202</a:t>
            </a:r>
            <a:r>
              <a:rPr lang="en-US" altLang="ru-RU" sz="1800" b="1" smtClean="0">
                <a:latin typeface="Times New Roman" panose="02020603050405020304" pitchFamily="18" charset="0"/>
              </a:rPr>
              <a:t>6</a:t>
            </a:r>
            <a:r>
              <a:rPr lang="ru-RU" sz="1800" b="1" smtClean="0">
                <a:latin typeface="Times New Roman" panose="02020603050405020304" pitchFamily="18" charset="0"/>
              </a:rPr>
              <a:t> жылға бюджет 26</a:t>
            </a:r>
            <a:r>
              <a:rPr lang="en-US" altLang="ru-RU" sz="1800" b="1" smtClean="0">
                <a:latin typeface="Times New Roman" panose="02020603050405020304" pitchFamily="18" charset="0"/>
              </a:rPr>
              <a:t>77</a:t>
            </a:r>
            <a:r>
              <a:rPr lang="en-US" altLang="ru-RU" sz="1800" b="1" smtClean="0">
                <a:latin typeface="Times New Roman" panose="02020603050405020304" pitchFamily="18" charset="0"/>
              </a:rPr>
              <a:t>4</a:t>
            </a:r>
            <a:r>
              <a:rPr lang="en-US" altLang="en-US" sz="1800" b="1" smtClean="0">
                <a:latin typeface="Times New Roman" panose="02020603050405020304" pitchFamily="18" charset="0"/>
              </a:rPr>
              <a:t>1</a:t>
            </a:r>
            <a:r>
              <a:rPr lang="ru-RU" sz="1800" b="1" smtClean="0">
                <a:latin typeface="Times New Roman" panose="02020603050405020304" pitchFamily="18" charset="0"/>
              </a:rPr>
              <a:t>,0 мың теңге құрады</a:t>
            </a:r>
            <a:r>
              <a:rPr lang="ru-RU" smtClean="0"/>
              <a:t> </a:t>
            </a:r>
            <a:endParaRPr lang="ru-RU" sz="1400" b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1400" smtClean="0">
                <a:solidFill>
                  <a:srgbClr val="FF0000"/>
                </a:solidFill>
              </a:rPr>
              <a:t>	</a:t>
            </a:r>
            <a:endParaRPr lang="ru-RU" altLang="ru-RU" sz="1400" smtClean="0">
              <a:solidFill>
                <a:srgbClr val="FF0000"/>
              </a:solidFill>
            </a:endParaRP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ru-RU" altLang="ru-RU" sz="2000" smtClean="0"/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2000" smtClean="0">
                <a:cs typeface="Times New Roman" panose="02020603050405020304" pitchFamily="18" charset="0"/>
              </a:rPr>
              <a:t>		</a:t>
            </a:r>
            <a:endParaRPr lang="ru-RU" altLang="ru-RU" sz="2000" smtClean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"/>
          <p:cNvSpPr>
            <a:spLocks noChangeArrowheads="1"/>
          </p:cNvSpPr>
          <p:nvPr/>
        </p:nvSpPr>
        <p:spPr bwMode="auto">
          <a:xfrm>
            <a:off x="8172450" y="1268413"/>
            <a:ext cx="838200" cy="381635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8000"/>
            </a:schemeClr>
          </a:solidFill>
          <a:ln w="9360">
            <a:solidFill>
              <a:srgbClr val="000000"/>
            </a:solidFill>
            <a:miter lim="800000"/>
          </a:ln>
          <a:effectLst/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000">
                <a:solidFill>
                  <a:srgbClr val="000000"/>
                </a:solidFill>
              </a:rPr>
              <a:t>31 желтоқ-санда аяқ-талады</a:t>
            </a:r>
            <a:endParaRPr lang="ru-RU" altLang="ru-RU" sz="1000">
              <a:solidFill>
                <a:srgbClr val="000000"/>
              </a:solidFill>
            </a:endParaRP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95288" y="260350"/>
            <a:ext cx="8542337" cy="1292225"/>
          </a:xfrm>
          <a:prstGeom prst="rect">
            <a:avLst/>
          </a:prstGeom>
          <a:noFill/>
          <a:ln w="9525">
            <a:noFill/>
            <a:round/>
          </a:ln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endParaRPr lang="ru-RU" altLang="ru-RU">
              <a:solidFill>
                <a:srgbClr val="000000"/>
              </a:solidFill>
            </a:endParaRPr>
          </a:p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ru-RU" altLang="ru-RU" b="0"/>
              <a:t>Бюджеттің орындалуына келесі құжаттар негіз болады</a:t>
            </a:r>
            <a:r>
              <a:rPr lang="ru-RU" altLang="ru-RU"/>
              <a:t> </a:t>
            </a:r>
            <a:endParaRPr lang="ru-RU" altLang="ru-RU" sz="2400">
              <a:solidFill>
                <a:srgbClr val="03495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endParaRPr lang="ru-RU" altLang="ru-RU" sz="2400">
              <a:solidFill>
                <a:srgbClr val="03495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0" name="AutoShape 3"/>
          <p:cNvSpPr>
            <a:spLocks noChangeArrowheads="1"/>
          </p:cNvSpPr>
          <p:nvPr/>
        </p:nvSpPr>
        <p:spPr bwMode="auto">
          <a:xfrm>
            <a:off x="179388" y="1341438"/>
            <a:ext cx="762000" cy="3743325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</a:ln>
          <a:effectLst/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000">
                <a:solidFill>
                  <a:srgbClr val="000000"/>
                </a:solidFill>
              </a:rPr>
              <a:t>1 қаңтар-дан баста-лады</a:t>
            </a:r>
            <a:endParaRPr lang="ru-RU" altLang="ru-RU" sz="1000">
              <a:solidFill>
                <a:srgbClr val="000000"/>
              </a:solidFill>
            </a:endParaRPr>
          </a:p>
        </p:txBody>
      </p:sp>
      <p:sp>
        <p:nvSpPr>
          <p:cNvPr id="14341" name="AutoShape 4"/>
          <p:cNvSpPr>
            <a:spLocks noChangeArrowheads="1"/>
          </p:cNvSpPr>
          <p:nvPr/>
        </p:nvSpPr>
        <p:spPr bwMode="auto">
          <a:xfrm>
            <a:off x="1042988" y="1557338"/>
            <a:ext cx="6934200" cy="465137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</a:ln>
          <a:effectLst/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000">
                <a:solidFill>
                  <a:srgbClr val="000000"/>
                </a:solidFill>
              </a:rPr>
              <a:t>БЮДЖЕТТІҢ   АТҚАРЫЛУЫ</a:t>
            </a:r>
            <a:endParaRPr lang="ru-RU" altLang="ru-RU" sz="1000">
              <a:solidFill>
                <a:srgbClr val="000000"/>
              </a:solidFill>
            </a:endParaRPr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19175" y="2106613"/>
            <a:ext cx="6934200" cy="38100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</a:t>
            </a:r>
            <a:r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кодексі</a:t>
            </a:r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42988" y="2636838"/>
            <a:ext cx="6934200" cy="38100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Республикалық бюджет туралы Заң және жергілікті бюджет туралы мәслихат шешімі</a:t>
            </a:r>
            <a:endParaRPr lang="ru-RU" altLang="ru-RU" sz="11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42988" y="3141663"/>
            <a:ext cx="6934200" cy="792162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Республикалық бюджет туралы заңның немесе жергілікті бюджет туралы мәслихат шешімдерінің орындалуы туралы Қазақстан Республикасы үкіметінің немесе әкімдігінің қаулылары</a:t>
            </a:r>
            <a:endParaRPr lang="ru-RU" altLang="ru-RU" sz="11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042988" y="4149725"/>
            <a:ext cx="6934200" cy="455613"/>
          </a:xfrm>
          <a:prstGeom prst="roundRect">
            <a:avLst>
              <a:gd name="adj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 мекеменің міндеттемелерімен төлемдері бойынша жеке қаржыландыру жоспары</a:t>
            </a:r>
            <a:endParaRPr lang="ru-RU" altLang="ru-RU" sz="11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2988" y="4797425"/>
            <a:ext cx="6934200" cy="48895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Бюджеттік кодекске сәйкес бюджеттің орналасу тәртібін анықтайтын нормативтік құқықтық актілер</a:t>
            </a:r>
            <a:endParaRPr lang="ru-RU" altLang="ru-RU" sz="11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9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684213" y="549275"/>
            <a:ext cx="7705725" cy="504825"/>
          </a:xfrm>
        </p:spPr>
        <p:txBody>
          <a:bodyPr/>
          <a:lstStyle/>
          <a:p>
            <a:pPr algn="ctr" eaLnBrk="1" hangingPunct="1"/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800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800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жылға м</a:t>
            </a:r>
            <a:r>
              <a:rPr lang="ru-RU" sz="1800" smtClean="0">
                <a:latin typeface="Times New Roman" panose="02020603050405020304" pitchFamily="18" charset="0"/>
              </a:rPr>
              <a:t>екеменің бюджеті </a:t>
            </a:r>
            <a:br>
              <a:rPr lang="ru-RU" sz="1800" smtClean="0">
                <a:latin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</a:rPr>
              <a:t>2</a:t>
            </a:r>
            <a:r>
              <a:rPr lang="en-US" altLang="ru-RU" sz="1800" smtClean="0">
                <a:latin typeface="Times New Roman" panose="02020603050405020304" pitchFamily="18" charset="0"/>
              </a:rPr>
              <a:t>6</a:t>
            </a:r>
            <a:r>
              <a:rPr lang="en-US" altLang="en-US" sz="1800" smtClean="0">
                <a:latin typeface="Times New Roman" panose="02020603050405020304" pitchFamily="18" charset="0"/>
              </a:rPr>
              <a:t>77</a:t>
            </a:r>
            <a:r>
              <a:rPr lang="en-US" altLang="ru-RU" sz="1800" smtClean="0">
                <a:latin typeface="Times New Roman" panose="02020603050405020304" pitchFamily="18" charset="0"/>
              </a:rPr>
              <a:t>4</a:t>
            </a:r>
            <a:r>
              <a:rPr lang="en-US" altLang="en-US" sz="1800" smtClean="0">
                <a:latin typeface="Times New Roman" panose="02020603050405020304" pitchFamily="18" charset="0"/>
              </a:rPr>
              <a:t>1</a:t>
            </a:r>
            <a:r>
              <a:rPr lang="ru-RU" sz="1800" smtClean="0">
                <a:latin typeface="Times New Roman" panose="02020603050405020304" pitchFamily="18" charset="0"/>
              </a:rPr>
              <a:t>,0 мың теңгені құрайды, оның ішінде:</a:t>
            </a:r>
            <a:r>
              <a:rPr lang="ru-RU" sz="1800" smtClean="0"/>
              <a:t> </a:t>
            </a:r>
            <a:endParaRPr lang="ru-RU" sz="1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58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endParaRPr lang="ru-RU" smtClean="0">
              <a:solidFill>
                <a:srgbClr val="045C75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9534" name="Group 78"/>
          <p:cNvGraphicFramePr>
            <a:graphicFrameLocks noGrp="1"/>
          </p:cNvGraphicFramePr>
          <p:nvPr/>
        </p:nvGraphicFramePr>
        <p:xfrm>
          <a:off x="755650" y="1125538"/>
          <a:ext cx="7345363" cy="5192712"/>
        </p:xfrm>
        <a:graphic>
          <a:graphicData uri="http://schemas.openxmlformats.org/drawingml/2006/table">
            <a:tbl>
              <a:tblPr/>
              <a:tblGrid>
                <a:gridCol w="3300413"/>
                <a:gridCol w="1382712"/>
                <a:gridCol w="1390650"/>
                <a:gridCol w="1271588"/>
              </a:tblGrid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жыл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жыл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жыл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 Аудан (облыстық маңызы бар қала) әкімінің қызметін қамтамасыз ету жөніндегі қызметтер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 Трансферттік қаражат есебінен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210824,0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212491,0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214241,0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015 Жергілікті бюджет есебінен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210824,0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212491,0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214241,0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055 ҚР Ұлттық қорынан кепілдендірілген трансферт есебінен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 Мемлекеттік органның күрделі шығыстары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4299,0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005 Жалпыға бірдей әскери міндетті атқару шеңберіндегі іс-шаралар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 Трансферттік қаражат есебінен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398,0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9762,0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10041,0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015 Жергілікті бюджет есебінен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398,0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9762,0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10041,0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055 ҚР Ұлттық қорынан кепілдендірілген трансферт есебінен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 Аудандық (қалалық) ауқымдағы дала өрттерінің, сондай-ақ мемлекеттік өртке қарсы қызмет органдары құрылмаған елді мекендерде өрттердің алдын алу және оларды сөндіру жөніндегі іс-шаралар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 Трансферттік қаражат есебінен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220,0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67318,0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41545,0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015 Жергілікті бюджет есебінен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220,0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67318,0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41545,0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055 ҚР Ұлттық қорынан кепілдендірілген трансферт есебінен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 Төменгі тұрған бюджеттерге берілетін нысаналы ағымдағы трансферттер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5000,0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r>
                        <a:rPr kumimoji="0" lang="en-US" alt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en-US" alt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kumimoji="0" lang="en-US" alt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289571,0</a:t>
                      </a:r>
                      <a:endParaRPr kumimoji="0" lang="en-US" alt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265827,0</a:t>
                      </a:r>
                      <a:endParaRPr kumimoji="0" lang="en-US" alt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531" name="Прямоугольник 5"/>
          <p:cNvSpPr>
            <a:spLocks noChangeArrowheads="1"/>
          </p:cNvSpPr>
          <p:nvPr/>
        </p:nvSpPr>
        <p:spPr bwMode="auto">
          <a:xfrm>
            <a:off x="900113" y="4581525"/>
            <a:ext cx="7559675" cy="461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/>
            <a:endParaRPr lang="ru-RU" sz="2400" b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>
          <a:xfrm>
            <a:off x="684213" y="476250"/>
            <a:ext cx="8247062" cy="936625"/>
          </a:xfrm>
        </p:spPr>
        <p:txBody>
          <a:bodyPr/>
          <a:lstStyle/>
          <a:p>
            <a:pPr algn="ctr" eaLnBrk="1" hangingPunct="1">
              <a:lnSpc>
                <a:spcPct val="50000"/>
              </a:lnSpc>
            </a:pPr>
            <a:r>
              <a:rPr lang="ru-RU" sz="1600" b="1" smtClean="0">
                <a:latin typeface="Times New Roman" panose="02020603050405020304" pitchFamily="18" charset="0"/>
              </a:rPr>
              <a:t>Тиісті есеп беру күніне өткен кезеңдердің нақты деректерімен </a:t>
            </a:r>
            <a:br>
              <a:rPr lang="ru-RU" sz="1600" b="1" smtClean="0">
                <a:latin typeface="Times New Roman" panose="02020603050405020304" pitchFamily="18" charset="0"/>
              </a:rPr>
            </a:br>
            <a:r>
              <a:rPr lang="ru-RU" sz="1600" b="1" smtClean="0">
                <a:latin typeface="Times New Roman" panose="02020603050405020304" pitchFamily="18" charset="0"/>
              </a:rPr>
              <a:t>салыстырылған мәліметтер туралы есеп</a:t>
            </a:r>
            <a:r>
              <a:rPr lang="ru-RU" smtClean="0"/>
              <a:t> </a:t>
            </a:r>
            <a:br>
              <a:rPr lang="en-US" sz="14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1" smtClean="0">
              <a:solidFill>
                <a:srgbClr val="03495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6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endParaRPr lang="ru-RU" smtClean="0">
              <a:solidFill>
                <a:srgbClr val="045C75"/>
              </a:solidFill>
              <a:cs typeface="Arial" panose="020B0604020202020204" pitchFamily="34" charset="0"/>
            </a:endParaRPr>
          </a:p>
        </p:txBody>
      </p:sp>
      <p:sp>
        <p:nvSpPr>
          <p:cNvPr id="21507" name="TextBox 10"/>
          <p:cNvSpPr txBox="1">
            <a:spLocks noChangeArrowheads="1"/>
          </p:cNvSpPr>
          <p:nvPr/>
        </p:nvSpPr>
        <p:spPr bwMode="auto">
          <a:xfrm>
            <a:off x="971550" y="5516563"/>
            <a:ext cx="7488238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endParaRPr lang="ru-RU"/>
          </a:p>
        </p:txBody>
      </p:sp>
      <p:graphicFrame>
        <p:nvGraphicFramePr>
          <p:cNvPr id="21625" name="Group 121"/>
          <p:cNvGraphicFramePr>
            <a:graphicFrameLocks noGrp="1"/>
          </p:cNvGraphicFramePr>
          <p:nvPr/>
        </p:nvGraphicFramePr>
        <p:xfrm>
          <a:off x="468313" y="1341438"/>
          <a:ext cx="8510587" cy="4975225"/>
        </p:xfrm>
        <a:graphic>
          <a:graphicData uri="http://schemas.openxmlformats.org/drawingml/2006/table">
            <a:tbl>
              <a:tblPr/>
              <a:tblGrid>
                <a:gridCol w="2951162"/>
                <a:gridCol w="720725"/>
                <a:gridCol w="719138"/>
                <a:gridCol w="576262"/>
                <a:gridCol w="613410"/>
                <a:gridCol w="600710"/>
                <a:gridCol w="422910"/>
                <a:gridCol w="687070"/>
                <a:gridCol w="787400"/>
                <a:gridCol w="431800"/>
              </a:tblGrid>
              <a:tr h="161925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Бағдарламалардың атауы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жыл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жыл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жыл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  <a:tc hMerge="1">
                  <a:tcPr/>
                </a:tc>
              </a:tr>
              <a:tr h="188913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Факт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Факт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Факт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 Аудан (облыстық маңызы бар қала) әкімінің қызметін қамтамасыз ету жөніндегі қызметтер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16144,0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16144,0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14285,0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14285,0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126882,4</a:t>
                      </a: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126882,0</a:t>
                      </a: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 Мемлекеттік органның күрделі шығыстары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1584,2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1584,1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005 Жалпыға бірдей әскери міндетті атқару шеңберіндегі іс-шаралар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269,0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269,0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321,0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321,0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4477,4</a:t>
                      </a: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4477,1</a:t>
                      </a: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2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 Аудандық (қалалық) ауқымдағы дала өрттерінің, сондай-ақ мемлекеттік өртке қарсы қызмет органдары құрылмаған елді мекендерде өрттердің алдын алу және оларды сөндіру жөніндегі іс-шаралар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377,0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377,0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1895,0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1895,0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20149,5</a:t>
                      </a: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20149,3</a:t>
                      </a: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9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 Табиғи және техногендік сипаттағы төтенше жағдайларды жою бойынша жергілікті атқарушы органның төтенше резерві есебінен іс-шараларды жүзеге асыру 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 Жедел шығындар бойынша жергілікті атқарушы органның резерві есебінен іс-шараларды жүзеге асыру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 Төменгі тұрған бюджеттерге берілетін нысаналы ағымдағы трансферттер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5000,0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5000,0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16790,0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16790,0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16501,0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16501,0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158093,5</a:t>
                      </a:r>
                      <a:endParaRPr kumimoji="0" lang="en-US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158092,5</a:t>
                      </a:r>
                      <a:endParaRPr kumimoji="0" lang="en-US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11188" y="836613"/>
            <a:ext cx="7705725" cy="1663700"/>
          </a:xfrm>
        </p:spPr>
        <p:txBody>
          <a:bodyPr/>
          <a:lstStyle/>
          <a:p>
            <a:pPr algn="ctr" eaLnBrk="1" hangingPunct="1"/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МЕКЕМЕНІҢ ШЫҒЫСТАРЫ</a:t>
            </a:r>
            <a:br>
              <a:rPr lang="ru-RU" sz="1800" b="1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1800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" altLang="en-US" sz="1800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800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</a:t>
            </a:r>
            <a:r>
              <a:rPr lang="" altLang="ru-RU" sz="1800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800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</a:t>
            </a:r>
            <a:r>
              <a:rPr lang="en-US" altLang="ru-RU" sz="1800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800" smtClean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ж. м</a:t>
            </a:r>
            <a:r>
              <a:rPr lang="ru-RU" sz="1800" smtClean="0">
                <a:latin typeface="Times New Roman" panose="02020603050405020304" pitchFamily="18" charset="0"/>
              </a:rPr>
              <a:t>екеменің бюджеті 100% -ға орындалды, </a:t>
            </a:r>
            <a:br>
              <a:rPr lang="ru-RU" sz="1800" smtClean="0">
                <a:latin typeface="Times New Roman" panose="02020603050405020304" pitchFamily="18" charset="0"/>
              </a:rPr>
            </a:br>
            <a:r>
              <a:rPr lang="en-US" altLang="en-US" sz="1800" smtClean="0">
                <a:latin typeface="Times New Roman" panose="02020603050405020304" pitchFamily="18" charset="0"/>
              </a:rPr>
              <a:t>1</a:t>
            </a:r>
            <a:r>
              <a:rPr lang="" altLang="en-US" sz="1800" smtClean="0">
                <a:latin typeface="Times New Roman" panose="02020603050405020304" pitchFamily="18" charset="0"/>
              </a:rPr>
              <a:t>58093,5</a:t>
            </a:r>
            <a:r>
              <a:rPr lang="ru-RU" sz="1800" smtClean="0">
                <a:latin typeface="Times New Roman" panose="02020603050405020304" pitchFamily="18" charset="0"/>
              </a:rPr>
              <a:t> мың теңге жоспарына кассалық орындау </a:t>
            </a:r>
            <a:r>
              <a:rPr lang="en-US" altLang="en-US" sz="1800" smtClean="0">
                <a:latin typeface="Times New Roman" panose="02020603050405020304" pitchFamily="18" charset="0"/>
              </a:rPr>
              <a:t>1</a:t>
            </a:r>
            <a:r>
              <a:rPr lang="" altLang="en-US" sz="1800" smtClean="0">
                <a:latin typeface="Times New Roman" panose="02020603050405020304" pitchFamily="18" charset="0"/>
              </a:rPr>
              <a:t>58092,5</a:t>
            </a:r>
            <a:r>
              <a:rPr lang="ru-RU" sz="1800" smtClean="0">
                <a:latin typeface="Times New Roman" panose="02020603050405020304" pitchFamily="18" charset="0"/>
              </a:rPr>
              <a:t> мың теңге,</a:t>
            </a:r>
            <a:br>
              <a:rPr lang="ru-RU" sz="1800" smtClean="0">
                <a:latin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</a:rPr>
              <a:t>орындалмау </a:t>
            </a:r>
            <a:r>
              <a:rPr lang="" altLang="ru-RU" sz="1800" smtClean="0">
                <a:latin typeface="Times New Roman" panose="02020603050405020304" pitchFamily="18" charset="0"/>
              </a:rPr>
              <a:t>1</a:t>
            </a:r>
            <a:r>
              <a:rPr lang="ru-RU" sz="1800" smtClean="0">
                <a:latin typeface="Times New Roman" panose="02020603050405020304" pitchFamily="18" charset="0"/>
              </a:rPr>
              <a:t>,</a:t>
            </a:r>
            <a:r>
              <a:rPr lang="" altLang="ru-RU" sz="1800" smtClean="0">
                <a:latin typeface="Times New Roman" panose="02020603050405020304" pitchFamily="18" charset="0"/>
              </a:rPr>
              <a:t>0</a:t>
            </a:r>
            <a:r>
              <a:rPr lang="ru-RU" sz="1800" smtClean="0">
                <a:latin typeface="Times New Roman" panose="02020603050405020304" pitchFamily="18" charset="0"/>
              </a:rPr>
              <a:t> мың теңгені құрайды, оның ішінде:</a:t>
            </a:r>
            <a:r>
              <a:rPr lang="ru-RU" sz="1800" smtClean="0"/>
              <a:t> 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0" name="Номер слайда 7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 anchor="b"/>
          <a:lstStyle/>
          <a:p>
            <a:pPr algn="r"/>
            <a:endParaRPr lang="ru-RU" sz="1200">
              <a:solidFill>
                <a:srgbClr val="045C75"/>
              </a:solidFill>
            </a:endParaRPr>
          </a:p>
        </p:txBody>
      </p:sp>
      <p:graphicFrame>
        <p:nvGraphicFramePr>
          <p:cNvPr id="22583" name="Group 55"/>
          <p:cNvGraphicFramePr>
            <a:graphicFrameLocks noGrp="1"/>
          </p:cNvGraphicFramePr>
          <p:nvPr/>
        </p:nvGraphicFramePr>
        <p:xfrm>
          <a:off x="684213" y="2500313"/>
          <a:ext cx="7775575" cy="3076575"/>
        </p:xfrm>
        <a:graphic>
          <a:graphicData uri="http://schemas.openxmlformats.org/drawingml/2006/table">
            <a:tbl>
              <a:tblPr/>
              <a:tblGrid>
                <a:gridCol w="2935287"/>
                <a:gridCol w="1230313"/>
                <a:gridCol w="1236662"/>
                <a:gridCol w="1130300"/>
                <a:gridCol w="1243013"/>
              </a:tblGrid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Ауытқулар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 Аудан (облыстық маңызы бар қала) әкімінің қызметін қамтамасыз ету жөніндегі қызметтер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126882,4</a:t>
                      </a: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126882,0</a:t>
                      </a: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kumimoji="0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 Мемлекеттік органның күрделі шығыстары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1584,2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1584,1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kumimoji="0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005 Жалпыға бірдей әскери міндетті атқару шеңберіндегі іс-шаралар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4477,4</a:t>
                      </a: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4477,1</a:t>
                      </a: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kumimoji="0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 Аудандық (қалалық) ауқымдағы дала өрттерінің, сондай-ақ мемлекеттік өртке қарсы қызмет органдары құрылмаған елді мекендерде өрттердің алдын алу және оларды сөндіру жөніндегі іс-шаралар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20149,5</a:t>
                      </a: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20149,3</a:t>
                      </a: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kumimoji="0" lang="en-US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 Төменгі тұрған бюджеттерге берілетін нысаналы ағымдағы трансферттер 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5000,0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5000,0</a:t>
                      </a: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158093,5</a:t>
                      </a:r>
                      <a:endParaRPr kumimoji="0" lang="en-US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158092,5</a:t>
                      </a:r>
                      <a:endParaRPr kumimoji="0" lang="en-US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en-US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81" name="Прямоугольник 5"/>
          <p:cNvSpPr>
            <a:spLocks noChangeArrowheads="1"/>
          </p:cNvSpPr>
          <p:nvPr/>
        </p:nvSpPr>
        <p:spPr bwMode="auto">
          <a:xfrm>
            <a:off x="900113" y="4581525"/>
            <a:ext cx="7559675" cy="461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/>
            <a:endParaRPr lang="ru-RU" sz="2400" b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TS010352480</Template>
  <TotalTime>0</TotalTime>
  <Words>4477</Words>
  <Application>WPS Presentation</Application>
  <PresentationFormat>Экран (4:3)</PresentationFormat>
  <Paragraphs>342</Paragraphs>
  <Slides>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7" baseType="lpstr">
      <vt:lpstr>Arial</vt:lpstr>
      <vt:lpstr>SimSun</vt:lpstr>
      <vt:lpstr>Wingdings</vt:lpstr>
      <vt:lpstr>Calibri</vt:lpstr>
      <vt:lpstr>Wingdings 2</vt:lpstr>
      <vt:lpstr>Wingdings 2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PowerPoint 演示文稿</vt:lpstr>
      <vt:lpstr>PowerPoint 演示文稿</vt:lpstr>
      <vt:lpstr>                                  2026 жылға мекеменің бюджеті  267741,0 мың теңгені құрайды, оның ішінде: </vt:lpstr>
      <vt:lpstr>Тиісті есеп беру күніне өткен кезеңдердің нақты деректерімен  салыстырылған мәліметтер туралы есеп  </vt:lpstr>
      <vt:lpstr>                                   МЕКЕМЕНІҢ ШЫҒЫСТАРЫ 30.06.26ж. мекеменің бюджеті 100% -ға орындалды,  137601,2 мың теңге жоспарына кассалық орындау 137600,4 мың теңге, орындалмау 0,8 мың теңгені құрайды, оның ішінде:  </vt:lpstr>
    </vt:vector>
  </TitlesOfParts>
  <Company>MF KBR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Проба 44</dc:title>
  <dc:creator>Ruslan</dc:creator>
  <cp:lastModifiedBy>user</cp:lastModifiedBy>
  <cp:revision>2183</cp:revision>
  <dcterms:created xsi:type="dcterms:W3CDTF">2006-10-20T07:25:00Z</dcterms:created>
  <dcterms:modified xsi:type="dcterms:W3CDTF">2026-08-04T05:40:53Z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4242E568DF9B4424B0F03975EF0800BF_12</vt:lpwstr>
  </property>
  <property fmtid="{D5CDD505-2E9C-101B-9397-08002B2CF9AE}" pid="3" name="KSOProductBuildVer">
    <vt:lpwstr>1049-12.1.0.28032</vt:lpwstr>
  </property>
</Properties>
</file>