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  <p:sldMasterId id="2147483723" r:id="rId2"/>
  </p:sldMasterIdLst>
  <p:notesMasterIdLst>
    <p:notesMasterId r:id="rId19"/>
  </p:notesMasterIdLst>
  <p:sldIdLst>
    <p:sldId id="268" r:id="rId3"/>
    <p:sldId id="278" r:id="rId4"/>
    <p:sldId id="276" r:id="rId5"/>
    <p:sldId id="293" r:id="rId6"/>
    <p:sldId id="282" r:id="rId7"/>
    <p:sldId id="280" r:id="rId8"/>
    <p:sldId id="258" r:id="rId9"/>
    <p:sldId id="290" r:id="rId10"/>
    <p:sldId id="265" r:id="rId11"/>
    <p:sldId id="288" r:id="rId12"/>
    <p:sldId id="283" r:id="rId13"/>
    <p:sldId id="296" r:id="rId14"/>
    <p:sldId id="285" r:id="rId15"/>
    <p:sldId id="292" r:id="rId16"/>
    <p:sldId id="272" r:id="rId17"/>
    <p:sldId id="289" r:id="rId18"/>
  </p:sldIdLst>
  <p:sldSz cx="9144000" cy="6858000" type="screen4x3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5116391-B1FE-4EAC-80F8-E355EE61CBBE}">
          <p14:sldIdLst>
            <p14:sldId id="268"/>
            <p14:sldId id="278"/>
            <p14:sldId id="276"/>
            <p14:sldId id="293"/>
            <p14:sldId id="282"/>
            <p14:sldId id="280"/>
            <p14:sldId id="258"/>
            <p14:sldId id="290"/>
            <p14:sldId id="265"/>
            <p14:sldId id="288"/>
            <p14:sldId id="283"/>
            <p14:sldId id="296"/>
            <p14:sldId id="285"/>
            <p14:sldId id="292"/>
          </p14:sldIdLst>
        </p14:section>
        <p14:section name="Раздел без заголовка" id="{E06CFA4B-1EEA-4402-AF64-FB69F23411FF}">
          <p14:sldIdLst>
            <p14:sldId id="272"/>
            <p14:sldId id="28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321" initials="U" lastIdx="3" clrIdx="0">
    <p:extLst>
      <p:ext uri="{19B8F6BF-5375-455C-9EA6-DF929625EA0E}">
        <p15:presenceInfo xmlns:p15="http://schemas.microsoft.com/office/powerpoint/2012/main" userId="User32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0C2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&#1044;&#1080;&#1072;&#1075;&#1088;&#1072;&#1084;&#1084;&#1072;%20&#1074;%20Microsoft%20PowerPoint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26788899327317883"/>
          <c:y val="0.16434693263957328"/>
          <c:w val="0.66341625621844491"/>
          <c:h val="0.83565304168081478"/>
        </c:manualLayout>
      </c:layout>
      <c:doughnutChart>
        <c:varyColors val="1"/>
        <c:ser>
          <c:idx val="1"/>
          <c:order val="0"/>
          <c:tx>
            <c:strRef>
              <c:f>структура!$C$1</c:f>
              <c:strCache>
                <c:ptCount val="1"/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en-US" sz="1600" b="1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3,6%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BB6-48E8-8C84-3E44C6A204D3}"/>
                </c:ext>
              </c:extLst>
            </c:dLbl>
            <c:dLbl>
              <c:idx val="1"/>
              <c:layout>
                <c:manualLayout>
                  <c:x val="-2.6128784044571179E-2"/>
                  <c:y val="4.9681490788973373E-3"/>
                </c:manualLayout>
              </c:layout>
              <c:tx>
                <c:rich>
                  <a:bodyPr/>
                  <a:lstStyle/>
                  <a:p>
                    <a:r>
                      <a:rPr lang="en-US" sz="1600" b="1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26,6%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BB6-48E8-8C84-3E44C6A204D3}"/>
                </c:ext>
              </c:extLst>
            </c:dLbl>
            <c:dLbl>
              <c:idx val="2"/>
              <c:layout>
                <c:manualLayout>
                  <c:x val="1.6330490027856987E-2"/>
                  <c:y val="-3.7261118091730029E-2"/>
                </c:manualLayout>
              </c:layout>
              <c:tx>
                <c:rich>
                  <a:bodyPr/>
                  <a:lstStyle/>
                  <a:p>
                    <a:r>
                      <a:rPr lang="en-US" sz="1600" b="1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18,1%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BB6-48E8-8C84-3E44C6A204D3}"/>
                </c:ext>
              </c:extLst>
            </c:dLbl>
            <c:dLbl>
              <c:idx val="3"/>
              <c:layout>
                <c:manualLayout>
                  <c:x val="3.7560127064071074E-2"/>
                  <c:y val="-4.9681490788973373E-3"/>
                </c:manualLayout>
              </c:layout>
              <c:tx>
                <c:rich>
                  <a:bodyPr/>
                  <a:lstStyle/>
                  <a:p>
                    <a:r>
                      <a:rPr lang="en-US" sz="1600" b="1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10,9 %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BB6-48E8-8C84-3E44C6A204D3}"/>
                </c:ext>
              </c:extLst>
            </c:dLbl>
            <c:dLbl>
              <c:idx val="4"/>
              <c:layout>
                <c:manualLayout>
                  <c:x val="1.1431343019499891E-2"/>
                  <c:y val="2.235667085503797E-2"/>
                </c:manualLayout>
              </c:layout>
              <c:tx>
                <c:rich>
                  <a:bodyPr/>
                  <a:lstStyle/>
                  <a:p>
                    <a:r>
                      <a:rPr lang="en-US" sz="1600" b="1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5,6%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BB6-48E8-8C84-3E44C6A204D3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 sz="1600" b="1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5,3%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8BB6-48E8-8C84-3E44C6A204D3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структура!$A$2:$A$8</c:f>
              <c:strCache>
                <c:ptCount val="7"/>
                <c:pt idx="0">
                  <c:v>Государственные услуги общего характера</c:v>
                </c:pt>
                <c:pt idx="1">
                  <c:v>Оборона</c:v>
                </c:pt>
                <c:pt idx="3">
                  <c:v>Социальная помощь и социальное обеспечение</c:v>
                </c:pt>
                <c:pt idx="4">
                  <c:v>Жилищно-коммунальное хозяйство</c:v>
                </c:pt>
                <c:pt idx="5">
                  <c:v>Культура, спорт, туризм и информационное пространство</c:v>
                </c:pt>
                <c:pt idx="6">
                  <c:v>Сельское, водное, лесное, рыбное хозяйство, особо охраняемые природные территории, охрана окружающей среды и животного мира, земельные отношения</c:v>
                </c:pt>
              </c:strCache>
            </c:strRef>
          </c:cat>
          <c:val>
            <c:numRef>
              <c:f>структура!$C$2:$C$8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D-8BB6-48E8-8C84-3E44C6A204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900" b="1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2">
    <c:autoUpdate val="0"/>
  </c:externalData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23056280369629231"/>
          <c:y val="9.4483549446886857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24066794085903351"/>
          <c:y val="0.20229126327233479"/>
          <c:w val="0.51866411828193293"/>
          <c:h val="0.71051430793403902"/>
        </c:manualLayout>
      </c:layout>
      <c:doughnutChart>
        <c:varyColors val="1"/>
        <c:ser>
          <c:idx val="0"/>
          <c:order val="0"/>
          <c:tx>
            <c:strRef>
              <c:f>структура!#REF!</c:f>
              <c:strCache>
                <c:ptCount val="1"/>
                <c:pt idx="0">
                  <c:v>#REF!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8D11-414C-8F45-09E715D3B5EE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D11-414C-8F45-09E715D3B5EE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'[Диаграмма в Microsoft PowerPoint]структура'!$A$2:$A$11</c:f>
              <c:strCache>
                <c:ptCount val="10"/>
                <c:pt idx="0">
                  <c:v>Государственные услуги общего характера</c:v>
                </c:pt>
                <c:pt idx="1">
                  <c:v>Оборона</c:v>
                </c:pt>
                <c:pt idx="3">
                  <c:v>Социальная помощь и социальное обеспечение</c:v>
                </c:pt>
                <c:pt idx="4">
                  <c:v>Жилищно-коммунальное хозяйство</c:v>
                </c:pt>
                <c:pt idx="5">
                  <c:v>Культура, спорт, туризм и информационное пространство</c:v>
                </c:pt>
                <c:pt idx="6">
                  <c:v>Сельское, водное, лесное, рыбное хозяйство, особо охраняемые природные территории, охрана окружающей среды и животного мира, земельные отношения</c:v>
                </c:pt>
                <c:pt idx="7">
                  <c:v>Промышленность, архитектурная, градостроительная и строительная деятельность</c:v>
                </c:pt>
                <c:pt idx="8">
                  <c:v>Транспорт и коммуникации</c:v>
                </c:pt>
                <c:pt idx="9">
                  <c:v>Прочие</c:v>
                </c:pt>
              </c:strCache>
            </c:strRef>
          </c:cat>
          <c:val>
            <c:numRef>
              <c:f>структура!#REF!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D11-414C-8F45-09E715D3B5EE}"/>
            </c:ext>
          </c:extLst>
        </c:ser>
        <c:ser>
          <c:idx val="1"/>
          <c:order val="1"/>
          <c:tx>
            <c:strRef>
              <c:f>'[Диаграмма в Microsoft PowerPoint]структура'!$B$1</c:f>
              <c:strCache>
                <c:ptCount val="1"/>
                <c:pt idx="0">
                  <c:v>2042,1</c:v>
                </c:pt>
              </c:strCache>
            </c:strRef>
          </c:tx>
          <c:spPr>
            <a:ln>
              <a:solidFill>
                <a:srgbClr val="90C226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>
                <a:solidFill>
                  <a:srgbClr val="90C226"/>
                </a:solidFill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8D11-414C-8F45-09E715D3B5E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solidFill>
                  <a:srgbClr val="90C226"/>
                </a:solidFill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6-8D11-414C-8F45-09E715D3B5E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solidFill>
                  <a:srgbClr val="90C226"/>
                </a:solidFill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8-8D11-414C-8F45-09E715D3B5E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solidFill>
                  <a:srgbClr val="90C226"/>
                </a:solidFill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A-8D11-414C-8F45-09E715D3B5EE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solidFill>
                  <a:srgbClr val="90C226"/>
                </a:solidFill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C-8D11-414C-8F45-09E715D3B5EE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solidFill>
                  <a:srgbClr val="90C226"/>
                </a:solidFill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E-8D11-414C-8F45-09E715D3B5EE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solidFill>
                  <a:srgbClr val="90C226"/>
                </a:solidFill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0-8D11-414C-8F45-09E715D3B5EE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solidFill>
                  <a:srgbClr val="90C226"/>
                </a:solidFill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2-8D11-414C-8F45-09E715D3B5EE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solidFill>
                  <a:srgbClr val="90C226"/>
                </a:solidFill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4-8D11-414C-8F45-09E715D3B5EE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solidFill>
                  <a:srgbClr val="90C226"/>
                </a:solidFill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6-8D11-414C-8F45-09E715D3B5EE}"/>
              </c:ext>
            </c:extLst>
          </c:dPt>
          <c:dLbls>
            <c:dLbl>
              <c:idx val="0"/>
              <c:layout>
                <c:manualLayout>
                  <c:x val="0.21043399542931127"/>
                  <c:y val="-8.2752991345623264E-2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 smtClean="0"/>
                      <a:t>605,3</a:t>
                    </a:r>
                    <a:endParaRPr lang="en-US" sz="140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8D11-414C-8F45-09E715D3B5EE}"/>
                </c:ext>
              </c:extLst>
            </c:dLbl>
            <c:dLbl>
              <c:idx val="1"/>
              <c:layout>
                <c:manualLayout>
                  <c:x val="0.13050328184789994"/>
                  <c:y val="-4.3145255685876231E-2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 smtClean="0"/>
                      <a:t>23,9</a:t>
                    </a:r>
                    <a:endParaRPr lang="en-US" sz="140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8D11-414C-8F45-09E715D3B5EE}"/>
                </c:ext>
              </c:extLst>
            </c:dLbl>
            <c:dLbl>
              <c:idx val="2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D11-414C-8F45-09E715D3B5EE}"/>
                </c:ext>
              </c:extLst>
            </c:dLbl>
            <c:dLbl>
              <c:idx val="3"/>
              <c:layout>
                <c:manualLayout>
                  <c:x val="0.16614495206149549"/>
                  <c:y val="2.0350302957791014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272,5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8D11-414C-8F45-09E715D3B5EE}"/>
                </c:ext>
              </c:extLst>
            </c:dLbl>
            <c:dLbl>
              <c:idx val="4"/>
              <c:layout>
                <c:manualLayout>
                  <c:x val="-0.26697706935293936"/>
                  <c:y val="3.391705885783762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1236,5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8D11-414C-8F45-09E715D3B5EE}"/>
                </c:ext>
              </c:extLst>
            </c:dLbl>
            <c:dLbl>
              <c:idx val="5"/>
              <c:layout>
                <c:manualLayout>
                  <c:x val="-0.23633524386410806"/>
                  <c:y val="5.3247522353775133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471,1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8D11-414C-8F45-09E715D3B5EE}"/>
                </c:ext>
              </c:extLst>
            </c:dLbl>
            <c:dLbl>
              <c:idx val="6"/>
              <c:layout>
                <c:manualLayout>
                  <c:x val="-0.2780990010539422"/>
                  <c:y val="-0.10395372736362626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 smtClean="0"/>
                      <a:t>79,1</a:t>
                    </a:r>
                    <a:endParaRPr lang="en-US" sz="140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0-8D11-414C-8F45-09E715D3B5EE}"/>
                </c:ext>
              </c:extLst>
            </c:dLbl>
            <c:dLbl>
              <c:idx val="7"/>
              <c:layout>
                <c:manualLayout>
                  <c:x val="-0.16485788555841216"/>
                  <c:y val="-0.12684870094619391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27,4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2-8D11-414C-8F45-09E715D3B5EE}"/>
                </c:ext>
              </c:extLst>
            </c:dLbl>
            <c:dLbl>
              <c:idx val="8"/>
              <c:layout>
                <c:manualLayout>
                  <c:x val="2.72529689418326E-2"/>
                  <c:y val="-0.10722543725300364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 smtClean="0"/>
                      <a:t>433,9</a:t>
                    </a:r>
                    <a:endParaRPr lang="en-US" sz="140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4-8D11-414C-8F45-09E715D3B5EE}"/>
                </c:ext>
              </c:extLst>
            </c:dLbl>
            <c:dLbl>
              <c:idx val="9"/>
              <c:layout>
                <c:manualLayout>
                  <c:x val="0.11502342835026616"/>
                  <c:y val="-7.1226060352268555E-2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 smtClean="0"/>
                      <a:t>344,3</a:t>
                    </a:r>
                    <a:endParaRPr lang="en-US" sz="140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6-8D11-414C-8F45-09E715D3B5EE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'[Диаграмма в Microsoft PowerPoint]структура'!$A$2:$A$11</c:f>
              <c:strCache>
                <c:ptCount val="10"/>
                <c:pt idx="0">
                  <c:v>Государственные услуги общего характера</c:v>
                </c:pt>
                <c:pt idx="1">
                  <c:v>Оборона</c:v>
                </c:pt>
                <c:pt idx="3">
                  <c:v>Социальная помощь и социальное обеспечение</c:v>
                </c:pt>
                <c:pt idx="4">
                  <c:v>Жилищно-коммунальное хозяйство</c:v>
                </c:pt>
                <c:pt idx="5">
                  <c:v>Культура, спорт, туризм и информационное пространство</c:v>
                </c:pt>
                <c:pt idx="6">
                  <c:v>Сельское, водное, лесное, рыбное хозяйство, особо охраняемые природные территории, охрана окружающей среды и животного мира, земельные отношения</c:v>
                </c:pt>
                <c:pt idx="7">
                  <c:v>Промышленность, архитектурная, градостроительная и строительная деятельность</c:v>
                </c:pt>
                <c:pt idx="8">
                  <c:v>Транспорт и коммуникации</c:v>
                </c:pt>
                <c:pt idx="9">
                  <c:v>Прочие</c:v>
                </c:pt>
              </c:strCache>
            </c:strRef>
          </c:cat>
          <c:val>
            <c:numRef>
              <c:f>'[Диаграмма в Microsoft PowerPoint]структура'!$B$2:$B$11</c:f>
              <c:numCache>
                <c:formatCode>0.0</c:formatCode>
                <c:ptCount val="10"/>
                <c:pt idx="0">
                  <c:v>448.4</c:v>
                </c:pt>
                <c:pt idx="1">
                  <c:v>18.3</c:v>
                </c:pt>
                <c:pt idx="3">
                  <c:v>298.2</c:v>
                </c:pt>
                <c:pt idx="4">
                  <c:v>627.20000000000005</c:v>
                </c:pt>
                <c:pt idx="5">
                  <c:v>229.7</c:v>
                </c:pt>
                <c:pt idx="6">
                  <c:v>54.6</c:v>
                </c:pt>
                <c:pt idx="7">
                  <c:v>20.6</c:v>
                </c:pt>
                <c:pt idx="8">
                  <c:v>43.7</c:v>
                </c:pt>
                <c:pt idx="9">
                  <c:v>17.2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7-8D11-414C-8F45-09E715D3B5EE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0.43059</cdr:x>
      <cdr:y>0.00538</cdr:y>
    </cdr:from>
    <cdr:to>
      <cdr:x>0.60632</cdr:x>
      <cdr:y>0.07581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705186" y="25956"/>
          <a:ext cx="1512169" cy="33979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>
              <a:latin typeface="Arial" panose="020B0604020202020204" pitchFamily="34" charset="0"/>
              <a:cs typeface="Arial" panose="020B0604020202020204" pitchFamily="34" charset="0"/>
            </a:rPr>
            <a:t>Транспорт и </a:t>
          </a:r>
        </a:p>
        <a:p xmlns:a="http://schemas.openxmlformats.org/drawingml/2006/main">
          <a:r>
            <a:rPr lang="ru-RU" sz="1200" b="1" dirty="0">
              <a:latin typeface="Arial" panose="020B0604020202020204" pitchFamily="34" charset="0"/>
              <a:cs typeface="Arial" panose="020B0604020202020204" pitchFamily="34" charset="0"/>
            </a:rPr>
            <a:t>коммуникации</a:t>
          </a:r>
        </a:p>
      </cdr:txBody>
    </cdr:sp>
  </cdr:relSizeAnchor>
  <cdr:relSizeAnchor xmlns:cdr="http://schemas.openxmlformats.org/drawingml/2006/chartDrawing">
    <cdr:from>
      <cdr:x>0.1821</cdr:x>
      <cdr:y>0.05714</cdr:y>
    </cdr:from>
    <cdr:to>
      <cdr:x>0.39617</cdr:x>
      <cdr:y>0.15573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1416204" y="288032"/>
          <a:ext cx="1664793" cy="4969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>
              <a:latin typeface="Arial" panose="020B0604020202020204" pitchFamily="34" charset="0"/>
              <a:cs typeface="Arial" panose="020B0604020202020204" pitchFamily="34" charset="0"/>
            </a:rPr>
            <a:t>Промышленность</a:t>
          </a:r>
        </a:p>
        <a:p xmlns:a="http://schemas.openxmlformats.org/drawingml/2006/main">
          <a:pPr algn="ctr"/>
          <a:r>
            <a:rPr lang="ru-RU" sz="1200" b="1" dirty="0">
              <a:latin typeface="Arial" panose="020B0604020202020204" pitchFamily="34" charset="0"/>
              <a:cs typeface="Arial" panose="020B0604020202020204" pitchFamily="34" charset="0"/>
            </a:rPr>
            <a:t>архитектура</a:t>
          </a:r>
        </a:p>
      </cdr:txBody>
    </cdr:sp>
  </cdr:relSizeAnchor>
  <cdr:relSizeAnchor xmlns:cdr="http://schemas.openxmlformats.org/drawingml/2006/chartDrawing">
    <cdr:from>
      <cdr:x>0.08749</cdr:x>
      <cdr:y>0.17834</cdr:y>
    </cdr:from>
    <cdr:to>
      <cdr:x>0.16281</cdr:x>
      <cdr:y>0.25864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752848" y="860408"/>
          <a:ext cx="648083" cy="3874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>
              <a:latin typeface="Arial" panose="020B0604020202020204" pitchFamily="34" charset="0"/>
              <a:cs typeface="Arial" panose="020B0604020202020204" pitchFamily="34" charset="0"/>
            </a:rPr>
            <a:t>Сельское </a:t>
          </a:r>
        </a:p>
        <a:p xmlns:a="http://schemas.openxmlformats.org/drawingml/2006/main">
          <a:pPr algn="ctr"/>
          <a:r>
            <a:rPr lang="ru-RU" sz="1200" b="1" dirty="0">
              <a:latin typeface="Arial" panose="020B0604020202020204" pitchFamily="34" charset="0"/>
              <a:cs typeface="Arial" panose="020B0604020202020204" pitchFamily="34" charset="0"/>
            </a:rPr>
            <a:t>хозяйство</a:t>
          </a:r>
        </a:p>
      </cdr:txBody>
    </cdr:sp>
  </cdr:relSizeAnchor>
  <cdr:relSizeAnchor xmlns:cdr="http://schemas.openxmlformats.org/drawingml/2006/chartDrawing">
    <cdr:from>
      <cdr:x>0.01334</cdr:x>
      <cdr:y>0.82678</cdr:y>
    </cdr:from>
    <cdr:to>
      <cdr:x>0.02516</cdr:x>
      <cdr:y>0.88621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114791" y="4412175"/>
          <a:ext cx="101742" cy="3171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 sz="1200" b="1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0.0463</cdr:x>
      <cdr:y>0.57746</cdr:y>
    </cdr:from>
    <cdr:to>
      <cdr:x>0.14854</cdr:x>
      <cdr:y>0.69091</cdr:y>
    </cdr:to>
    <cdr:sp macro="" textlink="">
      <cdr:nvSpPr>
        <cdr:cNvPr id="6" name="TextBox 1"/>
        <cdr:cNvSpPr txBox="1"/>
      </cdr:nvSpPr>
      <cdr:spPr>
        <a:xfrm xmlns:a="http://schemas.openxmlformats.org/drawingml/2006/main" flipH="1">
          <a:off x="398408" y="3081660"/>
          <a:ext cx="879771" cy="6054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 sz="1400" b="1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0.84246</cdr:x>
      <cdr:y>0.52707</cdr:y>
    </cdr:from>
    <cdr:to>
      <cdr:x>0.99504</cdr:x>
      <cdr:y>0.66984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7218999" y="2630110"/>
          <a:ext cx="1307451" cy="7124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>
              <a:latin typeface="Arial" panose="020B0604020202020204" pitchFamily="34" charset="0"/>
              <a:cs typeface="Arial" panose="020B0604020202020204" pitchFamily="34" charset="0"/>
            </a:rPr>
            <a:t>Оборона</a:t>
          </a:r>
        </a:p>
      </cdr:txBody>
    </cdr:sp>
  </cdr:relSizeAnchor>
  <cdr:relSizeAnchor xmlns:cdr="http://schemas.openxmlformats.org/drawingml/2006/chartDrawing">
    <cdr:from>
      <cdr:x>0.4537</cdr:x>
      <cdr:y>0.4507</cdr:y>
    </cdr:from>
    <cdr:to>
      <cdr:x>0.66667</cdr:x>
      <cdr:y>0.74648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3528392" y="2304256"/>
          <a:ext cx="1656184" cy="151216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endParaRPr lang="ru-RU" sz="1800" b="1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0.30685</cdr:x>
      <cdr:y>0.47681</cdr:y>
    </cdr:from>
    <cdr:to>
      <cdr:x>0.73702</cdr:x>
      <cdr:y>0.56482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1695046" y="1922712"/>
          <a:ext cx="2376269" cy="3548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 Освоено за </a:t>
          </a:r>
          <a:r>
            <a:rPr lang="en-US" sz="14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II </a:t>
          </a:r>
          <a:r>
            <a:rPr lang="ru-RU" sz="1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квартал</a:t>
          </a:r>
        </a:p>
        <a:p xmlns:a="http://schemas.openxmlformats.org/drawingml/2006/main">
          <a:pPr algn="ctr"/>
          <a:r>
            <a:rPr lang="ru-RU" sz="1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4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202</a:t>
          </a:r>
          <a:r>
            <a:rPr lang="en-US" sz="14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6</a:t>
          </a:r>
          <a:r>
            <a:rPr lang="ru-RU" sz="14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года </a:t>
          </a:r>
        </a:p>
        <a:p xmlns:a="http://schemas.openxmlformats.org/drawingml/2006/main">
          <a:pPr algn="ctr"/>
          <a:r>
            <a:rPr lang="ru-RU" sz="14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3494,0</a:t>
          </a:r>
          <a:r>
            <a:rPr lang="en-US" sz="14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млн. тенге </a:t>
          </a:r>
          <a:endParaRPr lang="ru-RU" sz="1400" b="1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D80089-3AC8-49E3-96A5-91E1E10D2A3C}" type="datetimeFigureOut">
              <a:rPr lang="ru-RU" smtClean="0"/>
              <a:t>06.08.2026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AB7218-51CC-408D-BEB8-54A486E131D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21471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2900334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/>
          </a:p>
        </p:txBody>
      </p:sp>
      <p:sp>
        <p:nvSpPr>
          <p:cNvPr id="1331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fld id="{B275701A-855F-4983-A8D7-BE371BFE3644}" type="slidenum">
              <a:rPr lang="ru-RU" altLang="ru-RU">
                <a:latin typeface="Calibri" panose="020F0502020204030204" pitchFamily="34" charset="0"/>
              </a:rPr>
              <a:pPr/>
              <a:t>2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32682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K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AB7218-51CC-408D-BEB8-54A486E131D6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92249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K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AB7218-51CC-408D-BEB8-54A486E131D6}" type="slidenum">
              <a:rPr lang="ru-RU" smtClean="0"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29996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K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AB7218-51CC-408D-BEB8-54A486E131D6}" type="slidenum">
              <a:rPr lang="ru-RU" smtClean="0"/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75386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altLang="ru-RU" sz="2400" dirty="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altLang="ru-RU" sz="2400" dirty="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altLang="ru-RU" sz="2400" dirty="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altLang="ru-RU" sz="2400" dirty="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altLang="ru-RU" sz="2400" dirty="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altLang="ru-RU" sz="2400" dirty="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altLang="ru-RU" sz="2400" dirty="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altLang="ru-RU" sz="2400" dirty="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altLang="ru-RU" sz="2400" dirty="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Palatino Linotype" panose="0204050205050503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altLang="ru-RU" sz="2400" dirty="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54291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4292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8EC8BA-15A4-46DF-9B07-1088E7F4A319}" type="datetime1">
              <a:rPr lang="ru-RU">
                <a:solidFill>
                  <a:srgbClr val="000000"/>
                </a:solidFill>
              </a:rPr>
              <a:pPr>
                <a:defRPr/>
              </a:pPr>
              <a:t>06.08.2026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CB038F-93C6-4678-B54D-5706F61028E5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1472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F7824E-812D-4D5F-B608-4121901BDF95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 dirty="0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605225-4342-48AC-8567-380088B1C8D8}" type="datetime1">
              <a:rPr lang="ru-RU">
                <a:solidFill>
                  <a:srgbClr val="000000"/>
                </a:solidFill>
              </a:rPr>
              <a:pPr>
                <a:defRPr/>
              </a:pPr>
              <a:t>06.08.2026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57735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9FB129-F98A-43A9-BED6-182B7C1D5A56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 dirty="0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298C2A-5358-4ED2-B693-589176373954}" type="datetime1">
              <a:rPr lang="ru-RU">
                <a:solidFill>
                  <a:srgbClr val="000000"/>
                </a:solidFill>
              </a:rPr>
              <a:pPr>
                <a:defRPr/>
              </a:pPr>
              <a:t>06.08.2026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7330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36D1DE-3667-442F-BC33-FBE66EC5BF89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 dirty="0">
              <a:solidFill>
                <a:srgbClr val="000000"/>
              </a:solidFill>
            </a:endParaRP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096680-3FD9-49E8-BF2E-AD2F4EC19472}" type="datetime1">
              <a:rPr lang="ru-RU">
                <a:solidFill>
                  <a:srgbClr val="000000"/>
                </a:solidFill>
              </a:rPr>
              <a:pPr>
                <a:defRPr/>
              </a:pPr>
              <a:t>06.08.2026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0895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D4A94C-CB84-4695-B794-8B353C35A34D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 dirty="0">
              <a:solidFill>
                <a:srgbClr val="000000"/>
              </a:solidFill>
            </a:endParaRPr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15F5C1-A4D0-4056-9AA3-BF63E2FDF2CA}" type="datetime1">
              <a:rPr lang="ru-RU">
                <a:solidFill>
                  <a:srgbClr val="000000"/>
                </a:solidFill>
              </a:rPr>
              <a:pPr>
                <a:defRPr/>
              </a:pPr>
              <a:t>06.08.2026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7496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D32EE7-5F9E-487E-95B5-B02EE2172BAE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 dirty="0">
              <a:solidFill>
                <a:srgbClr val="000000"/>
              </a:solidFill>
            </a:endParaRPr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3F8029-BE97-4A6E-B2EB-20A2546011D3}" type="datetime1">
              <a:rPr lang="ru-RU">
                <a:solidFill>
                  <a:srgbClr val="000000"/>
                </a:solidFill>
              </a:rPr>
              <a:pPr>
                <a:defRPr/>
              </a:pPr>
              <a:t>06.08.2026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50471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1AC8A8D-F565-4830-9517-EE58C5E65002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 dirty="0">
              <a:solidFill>
                <a:srgbClr val="000000"/>
              </a:solidFill>
            </a:endParaRPr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27D8BF-3636-4CF3-B864-31CB7335E5A7}" type="datetime1">
              <a:rPr lang="ru-RU">
                <a:solidFill>
                  <a:srgbClr val="000000"/>
                </a:solidFill>
              </a:rPr>
              <a:pPr>
                <a:defRPr/>
              </a:pPr>
              <a:t>06.08.2026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4676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B8CC7B-1616-41CE-8812-EB441B35784B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 dirty="0">
              <a:solidFill>
                <a:srgbClr val="000000"/>
              </a:solidFill>
            </a:endParaRP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7303AA-93DB-4A0C-93E2-B3335F374206}" type="datetime1">
              <a:rPr lang="ru-RU">
                <a:solidFill>
                  <a:srgbClr val="000000"/>
                </a:solidFill>
              </a:rPr>
              <a:pPr>
                <a:defRPr/>
              </a:pPr>
              <a:t>06.08.2026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5732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7EE7D3-FDC5-4BFB-9B54-2013898EBD41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 dirty="0">
              <a:solidFill>
                <a:srgbClr val="000000"/>
              </a:solidFill>
            </a:endParaRP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D25490-9A6B-4FC3-8682-1F0943EF6589}" type="datetime1">
              <a:rPr lang="ru-RU">
                <a:solidFill>
                  <a:srgbClr val="000000"/>
                </a:solidFill>
              </a:rPr>
              <a:pPr>
                <a:defRPr/>
              </a:pPr>
              <a:t>06.08.2026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7309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882B549-F949-4B0C-A2D0-0D60E58D8F2D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 dirty="0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2C9E33-02AA-43E3-83DE-C03EAE048688}" type="datetime1">
              <a:rPr lang="ru-RU">
                <a:solidFill>
                  <a:srgbClr val="000000"/>
                </a:solidFill>
              </a:rPr>
              <a:pPr>
                <a:defRPr/>
              </a:pPr>
              <a:t>06.08.2026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2516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F6D6C6-B53B-4CFE-A034-A2C6DDA49A5E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 dirty="0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48384D-8D1C-4317-A6DA-9D53E2D6699C}" type="datetime1">
              <a:rPr lang="ru-RU">
                <a:solidFill>
                  <a:srgbClr val="000000"/>
                </a:solidFill>
              </a:rPr>
              <a:pPr>
                <a:defRPr/>
              </a:pPr>
              <a:t>06.08.2026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1441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411413" cy="407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5"/>
          <p:cNvSpPr txBox="1">
            <a:spLocks/>
          </p:cNvSpPr>
          <p:nvPr userDrawn="1"/>
        </p:nvSpPr>
        <p:spPr>
          <a:xfrm>
            <a:off x="8501063" y="26988"/>
            <a:ext cx="642937" cy="365125"/>
          </a:xfrm>
          <a:prstGeom prst="rect">
            <a:avLst/>
          </a:prstGeom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19BE707A-7EBA-4FF0-B0D5-0592A42F4D2C}" type="slidenum">
              <a:rPr lang="ru-RU" altLang="ru-RU" sz="1200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r" eaLnBrk="1" hangingPunct="1"/>
              <a:t>‹#›</a:t>
            </a:fld>
            <a:endParaRPr lang="ru-RU" altLang="ru-RU" sz="1200" dirty="0">
              <a:solidFill>
                <a:srgbClr val="FFFFFF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 userDrawn="1"/>
        </p:nvSpPr>
        <p:spPr>
          <a:xfrm>
            <a:off x="0" y="6715125"/>
            <a:ext cx="9144000" cy="14287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sz="22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596610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475D083-6DBA-428D-9542-914184C9F0A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06.08.2026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9A709F-930C-482F-B36B-A948DD56A4D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71532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BBD5301-BE03-4165-A1E2-5F25D7EDECA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06.08.2026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7A66C4-37A3-4768-A079-A1E38B1F332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27986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3292997-B627-4AD6-A9E0-749DEA82A6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06.08.2026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2F9293-0F89-4ED4-939B-B31CEA80B7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543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7BBE58F-5E75-4CF2-AA0F-FD6F394009F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06.08.2026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F09257-C2D1-4A6C-98B1-A55909CB3D9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56585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3D89A39-4CA9-41DF-8896-36EC38F762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06.08.2026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996D8C-1A4B-4460-B4EB-8DDCE316D00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50003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939917A-8C44-4C76-8156-22F92973DF0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06.08.2026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EFDDF2-5609-4223-B05E-0C05B35C3F5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04724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19344B-E93A-4AEA-BD13-0F35C82C3FA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06.08.2026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37B8B2-98C6-481C-A9C9-1467E5A593A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50168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792496C-3FC8-4F9F-BB40-7780088909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06.08.2026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A8B880-8050-47DF-9BAE-04B41E3303C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5778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9C8100D-714A-4C88-918B-D35651097C6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06.08.2026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2F6616-7B9F-42F6-A6EA-3B9CE650553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376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06.08.2026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47454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06.08.2026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121281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06.08.2026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257737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06.08.2026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530978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06.08.2026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49143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AB50D17-4E25-43EE-BF1E-A196A0A1EF5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06.08.2026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AD76E0-576F-4B8C-8A95-E780C62B4BB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90377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2A2CE9-98AE-48E0-95DE-43A472E80DD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06.08.2026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B74480-36D7-47D3-8546-CD7B2AB481C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73481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411413" cy="407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5"/>
          <p:cNvSpPr txBox="1">
            <a:spLocks/>
          </p:cNvSpPr>
          <p:nvPr userDrawn="1"/>
        </p:nvSpPr>
        <p:spPr>
          <a:xfrm>
            <a:off x="8501063" y="26988"/>
            <a:ext cx="642937" cy="365125"/>
          </a:xfrm>
          <a:prstGeom prst="rect">
            <a:avLst/>
          </a:prstGeom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19BE707A-7EBA-4FF0-B0D5-0592A42F4D2C}" type="slidenum">
              <a:rPr lang="ru-RU" altLang="ru-RU" sz="1200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r" eaLnBrk="1" hangingPunct="1"/>
              <a:t>‹#›</a:t>
            </a:fld>
            <a:endParaRPr lang="ru-RU" altLang="ru-RU" sz="1200" dirty="0">
              <a:solidFill>
                <a:srgbClr val="FFFFFF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 userDrawn="1"/>
        </p:nvSpPr>
        <p:spPr>
          <a:xfrm>
            <a:off x="0" y="6715125"/>
            <a:ext cx="9144000" cy="14287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sz="22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187065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 Black" panose="020B0A040201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C6097E1-4663-41F8-8977-E5B5F6259E53}" type="slidenum">
              <a:rPr lang="ru-RU" alt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 dirty="0">
              <a:solidFill>
                <a:srgbClr val="000000"/>
              </a:solidFill>
            </a:endParaRPr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032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33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34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altLang="ru-RU" dirty="0">
                <a:solidFill>
                  <a:srgbClr val="666699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35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altLang="ru-RU" dirty="0">
                <a:solidFill>
                  <a:srgbClr val="666699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36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altLang="ru-RU" dirty="0">
                <a:solidFill>
                  <a:srgbClr val="9999CC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37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altLang="ru-RU" dirty="0">
                <a:solidFill>
                  <a:srgbClr val="666699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38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39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altLang="ru-RU" dirty="0">
                <a:solidFill>
                  <a:srgbClr val="9999CC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40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Palatino Linotype" panose="02040502050505030304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altLang="ru-RU" dirty="0">
                <a:solidFill>
                  <a:srgbClr val="9999CC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1029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30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53264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DAACEB7-FE9F-4878-AAB8-98389E628D35}" type="datetime1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06.08.2026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061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41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anose="05000000000000000000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06.08.2026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7492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  <p:sldLayoutId id="2147483740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4.xml"/><Relationship Id="rId4" Type="http://schemas.openxmlformats.org/officeDocument/2006/relationships/chart" Target="../charts/char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Прямоугольник 4"/>
          <p:cNvSpPr>
            <a:spLocks noChangeArrowheads="1"/>
          </p:cNvSpPr>
          <p:nvPr/>
        </p:nvSpPr>
        <p:spPr bwMode="auto">
          <a:xfrm>
            <a:off x="394506" y="1852871"/>
            <a:ext cx="8354987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altLang="ru-RU" sz="30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ОБ ИСПОЛНЕНИИ </a:t>
            </a:r>
            <a:r>
              <a:rPr lang="kk-KZ" altLang="ru-RU" sz="3000" b="1" dirty="0">
                <a:solidFill>
                  <a:srgbClr val="8064A2">
                    <a:lumMod val="50000"/>
                  </a:srgbClr>
                </a:solidFill>
                <a:latin typeface="Arial" charset="0"/>
                <a:cs typeface="Arial" charset="0"/>
              </a:rPr>
              <a:t>РАЙОННОГО</a:t>
            </a:r>
            <a:r>
              <a:rPr kumimoji="0" lang="kk-KZ" altLang="ru-RU" sz="30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БЮДЖЕТА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altLang="ru-RU" sz="30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ЗА</a:t>
            </a:r>
            <a:r>
              <a:rPr kumimoji="0" lang="en-US" altLang="ru-RU" sz="30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  <a:r>
              <a:rPr lang="en-US" altLang="ru-RU" sz="3000" b="1" dirty="0">
                <a:solidFill>
                  <a:srgbClr val="8064A2">
                    <a:lumMod val="50000"/>
                  </a:srgbClr>
                </a:solidFill>
                <a:latin typeface="Arial" charset="0"/>
                <a:cs typeface="Arial" charset="0"/>
              </a:rPr>
              <a:t>II</a:t>
            </a:r>
            <a:r>
              <a:rPr kumimoji="0" lang="en-US" altLang="ru-RU" sz="30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  <a:r>
              <a:rPr kumimoji="0" lang="ru-RU" altLang="ru-RU" sz="30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квартал</a:t>
            </a:r>
            <a:r>
              <a:rPr kumimoji="0" lang="kk-KZ" altLang="ru-RU" sz="30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  <a:r>
              <a:rPr lang="ru-RU" altLang="ru-RU" sz="3000" b="1" dirty="0">
                <a:solidFill>
                  <a:srgbClr val="8064A2">
                    <a:lumMod val="50000"/>
                  </a:srgbClr>
                </a:solidFill>
                <a:latin typeface="Arial" charset="0"/>
                <a:cs typeface="Arial" charset="0"/>
              </a:rPr>
              <a:t>202</a:t>
            </a:r>
            <a:r>
              <a:rPr lang="en-US" altLang="ru-RU" sz="3000" b="1" dirty="0">
                <a:solidFill>
                  <a:srgbClr val="8064A2">
                    <a:lumMod val="50000"/>
                  </a:srgbClr>
                </a:solidFill>
                <a:latin typeface="Arial" charset="0"/>
                <a:cs typeface="Arial" charset="0"/>
              </a:rPr>
              <a:t>6</a:t>
            </a:r>
            <a:r>
              <a:rPr lang="ru-RU" altLang="ru-RU" sz="3000" b="1" dirty="0">
                <a:solidFill>
                  <a:srgbClr val="8064A2">
                    <a:lumMod val="50000"/>
                  </a:srgbClr>
                </a:solidFill>
                <a:latin typeface="Arial" charset="0"/>
                <a:cs typeface="Arial" charset="0"/>
              </a:rPr>
              <a:t> </a:t>
            </a:r>
            <a:r>
              <a:rPr kumimoji="0" lang="kk-KZ" altLang="ru-RU" sz="30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ГОДА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071813" y="6000750"/>
            <a:ext cx="3429000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202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6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 год</a:t>
            </a:r>
          </a:p>
        </p:txBody>
      </p:sp>
      <p:sp>
        <p:nvSpPr>
          <p:cNvPr id="3076" name="Прямоугольник 3"/>
          <p:cNvSpPr>
            <a:spLocks noChangeArrowheads="1"/>
          </p:cNvSpPr>
          <p:nvPr/>
        </p:nvSpPr>
        <p:spPr bwMode="auto">
          <a:xfrm>
            <a:off x="2643188" y="3786188"/>
            <a:ext cx="43894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«Гражданский бюджет»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91440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000" dirty="0">
                <a:solidFill>
                  <a:srgbClr val="8064A2">
                    <a:lumMod val="50000"/>
                  </a:srgbClr>
                </a:solidFill>
                <a:latin typeface="Arial" charset="0"/>
              </a:rPr>
              <a:t>Отдел финансов Уланского района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116632"/>
            <a:ext cx="1442219" cy="1153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9344561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/>
          <p:cNvSpPr txBox="1">
            <a:spLocks noChangeArrowheads="1"/>
          </p:cNvSpPr>
          <p:nvPr/>
        </p:nvSpPr>
        <p:spPr bwMode="auto">
          <a:xfrm>
            <a:off x="611188" y="1198563"/>
            <a:ext cx="7924800" cy="350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4445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algn="just" eaLnBrk="1" hangingPunct="1">
              <a:lnSpc>
                <a:spcPct val="95000"/>
              </a:lnSpc>
            </a:pPr>
            <a:r>
              <a:rPr lang="en-US" altLang="ru-RU" sz="2000" dirty="0" err="1">
                <a:latin typeface="Book Antiqua" panose="02040602050305030304" pitchFamily="18" charset="0"/>
              </a:rPr>
              <a:t>Вашему</a:t>
            </a:r>
            <a:r>
              <a:rPr lang="en-US" altLang="ru-RU" sz="2000" dirty="0">
                <a:latin typeface="Book Antiqua" panose="02040602050305030304" pitchFamily="18" charset="0"/>
              </a:rPr>
              <a:t> </a:t>
            </a:r>
            <a:r>
              <a:rPr lang="en-US" altLang="ru-RU" sz="2000" dirty="0" err="1">
                <a:latin typeface="Book Antiqua" panose="02040602050305030304" pitchFamily="18" charset="0"/>
              </a:rPr>
              <a:t>вниманию</a:t>
            </a:r>
            <a:r>
              <a:rPr lang="en-US" altLang="ru-RU" sz="2000" dirty="0">
                <a:latin typeface="Book Antiqua" panose="02040602050305030304" pitchFamily="18" charset="0"/>
              </a:rPr>
              <a:t> </a:t>
            </a:r>
            <a:r>
              <a:rPr lang="en-US" altLang="ru-RU" sz="2000" dirty="0" err="1">
                <a:latin typeface="Book Antiqua" panose="02040602050305030304" pitchFamily="18" charset="0"/>
              </a:rPr>
              <a:t>представлен</a:t>
            </a:r>
            <a:r>
              <a:rPr lang="en-US" altLang="ru-RU" sz="2000" dirty="0">
                <a:latin typeface="Book Antiqua" panose="02040602050305030304" pitchFamily="18" charset="0"/>
              </a:rPr>
              <a:t> </a:t>
            </a:r>
            <a:r>
              <a:rPr lang="en-US" altLang="ru-RU" sz="2000" dirty="0" err="1">
                <a:latin typeface="Book Antiqua" panose="02040602050305030304" pitchFamily="18" charset="0"/>
              </a:rPr>
              <a:t>гражданский</a:t>
            </a:r>
            <a:r>
              <a:rPr lang="en-US" altLang="ru-RU" sz="2000" dirty="0">
                <a:latin typeface="Book Antiqua" panose="02040602050305030304" pitchFamily="18" charset="0"/>
              </a:rPr>
              <a:t> </a:t>
            </a:r>
            <a:r>
              <a:rPr lang="en-US" altLang="ru-RU" sz="2000" dirty="0" err="1">
                <a:latin typeface="Book Antiqua" panose="02040602050305030304" pitchFamily="18" charset="0"/>
              </a:rPr>
              <a:t>бюджет</a:t>
            </a:r>
            <a:r>
              <a:rPr lang="en-US" altLang="ru-RU" sz="2000" dirty="0">
                <a:latin typeface="Book Antiqua" panose="02040602050305030304" pitchFamily="18" charset="0"/>
              </a:rPr>
              <a:t> </a:t>
            </a:r>
            <a:r>
              <a:rPr lang="ru-RU" altLang="ru-RU" sz="2000" dirty="0">
                <a:latin typeface="Book Antiqua" panose="02040602050305030304" pitchFamily="18" charset="0"/>
              </a:rPr>
              <a:t>Уланского района за </a:t>
            </a:r>
            <a:r>
              <a:rPr lang="en-US" altLang="ru-RU" sz="2000" dirty="0" smtClean="0">
                <a:latin typeface="Book Antiqua" panose="02040602050305030304" pitchFamily="18" charset="0"/>
              </a:rPr>
              <a:t>II</a:t>
            </a:r>
            <a:r>
              <a:rPr lang="ru-RU" altLang="ru-RU" sz="2000" dirty="0" smtClean="0">
                <a:latin typeface="Book Antiqua" panose="02040602050305030304" pitchFamily="18" charset="0"/>
              </a:rPr>
              <a:t> </a:t>
            </a:r>
            <a:r>
              <a:rPr lang="ru-RU" altLang="ru-RU" sz="2000" dirty="0">
                <a:latin typeface="Book Antiqua" panose="02040602050305030304" pitchFamily="18" charset="0"/>
              </a:rPr>
              <a:t>квартал 202</a:t>
            </a:r>
            <a:r>
              <a:rPr lang="en-US" altLang="ru-RU" sz="2000" dirty="0">
                <a:latin typeface="Book Antiqua" panose="02040602050305030304" pitchFamily="18" charset="0"/>
              </a:rPr>
              <a:t>6</a:t>
            </a:r>
            <a:r>
              <a:rPr lang="ru-RU" altLang="ru-RU" sz="2000" dirty="0">
                <a:latin typeface="Book Antiqua" panose="02040602050305030304" pitchFamily="18" charset="0"/>
              </a:rPr>
              <a:t> </a:t>
            </a:r>
            <a:r>
              <a:rPr lang="en-US" altLang="ru-RU" sz="2000" dirty="0" err="1">
                <a:latin typeface="Book Antiqua" panose="02040602050305030304" pitchFamily="18" charset="0"/>
              </a:rPr>
              <a:t>год</a:t>
            </a:r>
            <a:r>
              <a:rPr lang="ru-RU" altLang="ru-RU" sz="2000" dirty="0">
                <a:latin typeface="Book Antiqua" panose="02040602050305030304" pitchFamily="18" charset="0"/>
              </a:rPr>
              <a:t>.</a:t>
            </a:r>
            <a:endParaRPr lang="en-US" altLang="ru-RU" sz="2000" dirty="0">
              <a:latin typeface="Book Antiqua" panose="02040602050305030304" pitchFamily="18" charset="0"/>
            </a:endParaRPr>
          </a:p>
          <a:p>
            <a:pPr algn="just" eaLnBrk="1" hangingPunct="1">
              <a:lnSpc>
                <a:spcPct val="95000"/>
              </a:lnSpc>
            </a:pPr>
            <a:endParaRPr lang="en-US" altLang="ru-RU" sz="2000" dirty="0">
              <a:latin typeface="Book Antiqua" panose="02040602050305030304" pitchFamily="18" charset="0"/>
            </a:endParaRPr>
          </a:p>
          <a:p>
            <a:pPr algn="just" eaLnBrk="1" hangingPunct="1">
              <a:lnSpc>
                <a:spcPct val="95000"/>
              </a:lnSpc>
            </a:pPr>
            <a:r>
              <a:rPr lang="en-US" altLang="ru-RU" sz="2000" dirty="0" err="1">
                <a:latin typeface="Book Antiqua" panose="02040602050305030304" pitchFamily="18" charset="0"/>
              </a:rPr>
              <a:t>Данный</a:t>
            </a:r>
            <a:r>
              <a:rPr lang="en-US" altLang="ru-RU" sz="2000" dirty="0">
                <a:latin typeface="Book Antiqua" panose="02040602050305030304" pitchFamily="18" charset="0"/>
              </a:rPr>
              <a:t> </a:t>
            </a:r>
            <a:r>
              <a:rPr lang="en-US" altLang="ru-RU" sz="2000" dirty="0" err="1">
                <a:latin typeface="Book Antiqua" panose="02040602050305030304" pitchFamily="18" charset="0"/>
              </a:rPr>
              <a:t>документ</a:t>
            </a:r>
            <a:r>
              <a:rPr lang="en-US" altLang="ru-RU" sz="2000" dirty="0">
                <a:latin typeface="Book Antiqua" panose="02040602050305030304" pitchFamily="18" charset="0"/>
              </a:rPr>
              <a:t> </a:t>
            </a:r>
            <a:r>
              <a:rPr lang="en-US" altLang="ru-RU" sz="2000" dirty="0" err="1">
                <a:latin typeface="Book Antiqua" panose="02040602050305030304" pitchFamily="18" charset="0"/>
              </a:rPr>
              <a:t>включает</a:t>
            </a:r>
            <a:r>
              <a:rPr lang="en-US" altLang="ru-RU" sz="2000" dirty="0">
                <a:latin typeface="Book Antiqua" panose="02040602050305030304" pitchFamily="18" charset="0"/>
              </a:rPr>
              <a:t> </a:t>
            </a:r>
            <a:r>
              <a:rPr lang="en-US" altLang="ru-RU" sz="2000" dirty="0" err="1">
                <a:latin typeface="Book Antiqua" panose="02040602050305030304" pitchFamily="18" charset="0"/>
              </a:rPr>
              <a:t>следующие</a:t>
            </a:r>
            <a:r>
              <a:rPr lang="en-US" altLang="ru-RU" sz="2000" dirty="0">
                <a:latin typeface="Book Antiqua" panose="02040602050305030304" pitchFamily="18" charset="0"/>
              </a:rPr>
              <a:t> </a:t>
            </a:r>
            <a:r>
              <a:rPr lang="en-US" altLang="ru-RU" sz="2000" dirty="0" err="1">
                <a:latin typeface="Book Antiqua" panose="02040602050305030304" pitchFamily="18" charset="0"/>
              </a:rPr>
              <a:t>разделы</a:t>
            </a:r>
            <a:r>
              <a:rPr lang="en-US" altLang="ru-RU" sz="2000" dirty="0">
                <a:latin typeface="Book Antiqua" panose="02040602050305030304" pitchFamily="18" charset="0"/>
              </a:rPr>
              <a:t>: </a:t>
            </a:r>
          </a:p>
          <a:p>
            <a:pPr algn="just" eaLnBrk="1" hangingPunct="1">
              <a:lnSpc>
                <a:spcPct val="95000"/>
              </a:lnSpc>
            </a:pPr>
            <a:r>
              <a:rPr lang="en-US" altLang="ru-RU" sz="2000" dirty="0">
                <a:latin typeface="Book Antiqua" panose="02040602050305030304" pitchFamily="18" charset="0"/>
              </a:rPr>
              <a:t>- </a:t>
            </a:r>
            <a:r>
              <a:rPr lang="en-US" altLang="ru-RU" sz="2000" dirty="0" err="1">
                <a:latin typeface="Book Antiqua" panose="02040602050305030304" pitchFamily="18" charset="0"/>
              </a:rPr>
              <a:t>основные</a:t>
            </a:r>
            <a:r>
              <a:rPr lang="en-US" altLang="ru-RU" sz="2000" dirty="0">
                <a:latin typeface="Book Antiqua" panose="02040602050305030304" pitchFamily="18" charset="0"/>
              </a:rPr>
              <a:t> </a:t>
            </a:r>
            <a:r>
              <a:rPr lang="en-US" altLang="ru-RU" sz="2000" dirty="0" err="1">
                <a:latin typeface="Book Antiqua" panose="02040602050305030304" pitchFamily="18" charset="0"/>
              </a:rPr>
              <a:t>показатели</a:t>
            </a:r>
            <a:r>
              <a:rPr lang="en-US" altLang="ru-RU" sz="2000" dirty="0">
                <a:latin typeface="Book Antiqua" panose="02040602050305030304" pitchFamily="18" charset="0"/>
              </a:rPr>
              <a:t> </a:t>
            </a:r>
            <a:r>
              <a:rPr lang="en-US" altLang="ru-RU" sz="2000" dirty="0" err="1">
                <a:latin typeface="Book Antiqua" panose="02040602050305030304" pitchFamily="18" charset="0"/>
              </a:rPr>
              <a:t>социально-экономического</a:t>
            </a:r>
            <a:r>
              <a:rPr lang="en-US" altLang="ru-RU" sz="2000" dirty="0">
                <a:latin typeface="Book Antiqua" panose="02040602050305030304" pitchFamily="18" charset="0"/>
              </a:rPr>
              <a:t> </a:t>
            </a:r>
            <a:r>
              <a:rPr lang="en-US" altLang="ru-RU" sz="2000" dirty="0" err="1">
                <a:latin typeface="Book Antiqua" panose="02040602050305030304" pitchFamily="18" charset="0"/>
              </a:rPr>
              <a:t>развития</a:t>
            </a:r>
            <a:r>
              <a:rPr lang="en-US" altLang="ru-RU" sz="2000" dirty="0">
                <a:latin typeface="Book Antiqua" panose="02040602050305030304" pitchFamily="18" charset="0"/>
              </a:rPr>
              <a:t> </a:t>
            </a:r>
            <a:r>
              <a:rPr lang="en-US" altLang="ru-RU" sz="2000" dirty="0" err="1">
                <a:latin typeface="Book Antiqua" panose="02040602050305030304" pitchFamily="18" charset="0"/>
              </a:rPr>
              <a:t>города</a:t>
            </a:r>
            <a:r>
              <a:rPr lang="en-US" altLang="ru-RU" sz="2000" dirty="0">
                <a:latin typeface="Book Antiqua" panose="02040602050305030304" pitchFamily="18" charset="0"/>
              </a:rPr>
              <a:t>;</a:t>
            </a:r>
          </a:p>
          <a:p>
            <a:pPr algn="just" eaLnBrk="1" hangingPunct="1">
              <a:lnSpc>
                <a:spcPct val="95000"/>
              </a:lnSpc>
            </a:pPr>
            <a:r>
              <a:rPr lang="en-US" altLang="ru-RU" sz="2000" dirty="0">
                <a:latin typeface="Book Antiqua" panose="02040602050305030304" pitchFamily="18" charset="0"/>
              </a:rPr>
              <a:t>- </a:t>
            </a:r>
            <a:r>
              <a:rPr lang="en-US" altLang="ru-RU" sz="2000" dirty="0" err="1">
                <a:latin typeface="Book Antiqua" panose="02040602050305030304" pitchFamily="18" charset="0"/>
              </a:rPr>
              <a:t>поступления</a:t>
            </a:r>
            <a:r>
              <a:rPr lang="en-US" altLang="ru-RU" sz="2000" dirty="0">
                <a:latin typeface="Book Antiqua" panose="02040602050305030304" pitchFamily="18" charset="0"/>
              </a:rPr>
              <a:t> и </a:t>
            </a:r>
            <a:r>
              <a:rPr lang="en-US" altLang="ru-RU" sz="2000" dirty="0" err="1">
                <a:latin typeface="Book Antiqua" panose="02040602050305030304" pitchFamily="18" charset="0"/>
              </a:rPr>
              <a:t>расходы</a:t>
            </a:r>
            <a:r>
              <a:rPr lang="en-US" altLang="ru-RU" sz="2000" dirty="0">
                <a:latin typeface="Book Antiqua" panose="02040602050305030304" pitchFamily="18" charset="0"/>
              </a:rPr>
              <a:t> </a:t>
            </a:r>
            <a:r>
              <a:rPr lang="en-US" altLang="ru-RU" sz="2000" dirty="0" err="1">
                <a:latin typeface="Book Antiqua" panose="02040602050305030304" pitchFamily="18" charset="0"/>
              </a:rPr>
              <a:t>бюджета</a:t>
            </a:r>
            <a:r>
              <a:rPr lang="en-US" altLang="ru-RU" sz="2000" dirty="0">
                <a:latin typeface="Book Antiqua" panose="02040602050305030304" pitchFamily="18" charset="0"/>
              </a:rPr>
              <a:t> </a:t>
            </a:r>
            <a:r>
              <a:rPr lang="en-US" altLang="ru-RU" sz="2000" dirty="0" err="1">
                <a:latin typeface="Book Antiqua" panose="02040602050305030304" pitchFamily="18" charset="0"/>
              </a:rPr>
              <a:t>города</a:t>
            </a:r>
            <a:r>
              <a:rPr lang="en-US" altLang="ru-RU" sz="2000" dirty="0">
                <a:latin typeface="Book Antiqua" panose="02040602050305030304" pitchFamily="18" charset="0"/>
              </a:rPr>
              <a:t>;</a:t>
            </a:r>
          </a:p>
          <a:p>
            <a:pPr algn="just" eaLnBrk="1" hangingPunct="1">
              <a:lnSpc>
                <a:spcPct val="95000"/>
              </a:lnSpc>
            </a:pPr>
            <a:r>
              <a:rPr lang="en-US" altLang="ru-RU" sz="2000" dirty="0">
                <a:latin typeface="Book Antiqua" panose="02040602050305030304" pitchFamily="18" charset="0"/>
              </a:rPr>
              <a:t>- </a:t>
            </a:r>
            <a:r>
              <a:rPr lang="en-US" altLang="ru-RU" sz="2000" dirty="0" err="1">
                <a:latin typeface="Book Antiqua" panose="02040602050305030304" pitchFamily="18" charset="0"/>
              </a:rPr>
              <a:t>отчет</a:t>
            </a:r>
            <a:r>
              <a:rPr lang="en-US" altLang="ru-RU" sz="2000" dirty="0">
                <a:latin typeface="Book Antiqua" panose="02040602050305030304" pitchFamily="18" charset="0"/>
              </a:rPr>
              <a:t> </a:t>
            </a:r>
            <a:r>
              <a:rPr lang="en-US" altLang="ru-RU" sz="2000" dirty="0" err="1">
                <a:latin typeface="Book Antiqua" panose="02040602050305030304" pitchFamily="18" charset="0"/>
              </a:rPr>
              <a:t>об</a:t>
            </a:r>
            <a:r>
              <a:rPr lang="en-US" altLang="ru-RU" sz="2000" dirty="0">
                <a:latin typeface="Book Antiqua" panose="02040602050305030304" pitchFamily="18" charset="0"/>
              </a:rPr>
              <a:t> </a:t>
            </a:r>
            <a:r>
              <a:rPr lang="en-US" altLang="ru-RU" sz="2000" dirty="0" err="1">
                <a:latin typeface="Book Antiqua" panose="02040602050305030304" pitchFamily="18" charset="0"/>
              </a:rPr>
              <a:t>исполнении</a:t>
            </a:r>
            <a:r>
              <a:rPr lang="en-US" altLang="ru-RU" sz="2000" dirty="0">
                <a:latin typeface="Book Antiqua" panose="02040602050305030304" pitchFamily="18" charset="0"/>
              </a:rPr>
              <a:t> </a:t>
            </a:r>
            <a:r>
              <a:rPr lang="en-US" altLang="ru-RU" sz="2000" dirty="0" err="1">
                <a:latin typeface="Book Antiqua" panose="02040602050305030304" pitchFamily="18" charset="0"/>
              </a:rPr>
              <a:t>бюджета</a:t>
            </a:r>
            <a:r>
              <a:rPr lang="en-US" altLang="ru-RU" sz="2000" dirty="0">
                <a:latin typeface="Book Antiqua" panose="02040602050305030304" pitchFamily="18" charset="0"/>
              </a:rPr>
              <a:t> </a:t>
            </a:r>
            <a:r>
              <a:rPr lang="en-US" altLang="ru-RU" sz="2000" dirty="0" err="1">
                <a:latin typeface="Book Antiqua" panose="02040602050305030304" pitchFamily="18" charset="0"/>
              </a:rPr>
              <a:t>города</a:t>
            </a:r>
            <a:r>
              <a:rPr lang="en-US" altLang="ru-RU" sz="2000" dirty="0">
                <a:latin typeface="Book Antiqua" panose="02040602050305030304" pitchFamily="18" charset="0"/>
              </a:rPr>
              <a:t>.</a:t>
            </a:r>
          </a:p>
          <a:p>
            <a:pPr algn="just" eaLnBrk="1" hangingPunct="1">
              <a:lnSpc>
                <a:spcPct val="95000"/>
              </a:lnSpc>
            </a:pPr>
            <a:endParaRPr lang="en-US" altLang="ru-RU" sz="2000" dirty="0">
              <a:latin typeface="Book Antiqua" panose="02040602050305030304" pitchFamily="18" charset="0"/>
            </a:endParaRPr>
          </a:p>
          <a:p>
            <a:pPr algn="just">
              <a:lnSpc>
                <a:spcPct val="95000"/>
              </a:lnSpc>
            </a:pPr>
            <a:r>
              <a:rPr lang="en-US" altLang="ru-RU" sz="2000" dirty="0" err="1">
                <a:latin typeface="Book Antiqua" panose="02040602050305030304" pitchFamily="18" charset="0"/>
              </a:rPr>
              <a:t>Бюджет</a:t>
            </a:r>
            <a:r>
              <a:rPr lang="en-US" altLang="ru-RU" sz="2000" dirty="0">
                <a:latin typeface="Book Antiqua" panose="02040602050305030304" pitchFamily="18" charset="0"/>
              </a:rPr>
              <a:t> </a:t>
            </a:r>
            <a:r>
              <a:rPr lang="ru-RU" altLang="ru-RU" sz="2000" dirty="0">
                <a:latin typeface="Book Antiqua" panose="02040602050305030304" pitchFamily="18" charset="0"/>
              </a:rPr>
              <a:t>района за </a:t>
            </a:r>
            <a:r>
              <a:rPr lang="en-US" altLang="ru-RU" sz="2000" dirty="0" smtClean="0">
                <a:latin typeface="Book Antiqua" panose="02040602050305030304" pitchFamily="18" charset="0"/>
              </a:rPr>
              <a:t>II</a:t>
            </a:r>
            <a:r>
              <a:rPr lang="ru-RU" altLang="ru-RU" sz="2000" dirty="0" smtClean="0">
                <a:latin typeface="Book Antiqua" panose="02040602050305030304" pitchFamily="18" charset="0"/>
              </a:rPr>
              <a:t> </a:t>
            </a:r>
            <a:r>
              <a:rPr lang="ru-RU" altLang="ru-RU" sz="2000" dirty="0">
                <a:latin typeface="Book Antiqua" panose="02040602050305030304" pitchFamily="18" charset="0"/>
              </a:rPr>
              <a:t>квартал 202</a:t>
            </a:r>
            <a:r>
              <a:rPr lang="en-US" altLang="ru-RU" sz="2000" dirty="0">
                <a:latin typeface="Book Antiqua" panose="02040602050305030304" pitchFamily="18" charset="0"/>
              </a:rPr>
              <a:t>6</a:t>
            </a:r>
            <a:r>
              <a:rPr lang="ru-RU" altLang="ru-RU" sz="2000" dirty="0">
                <a:latin typeface="Book Antiqua" panose="02040602050305030304" pitchFamily="18" charset="0"/>
              </a:rPr>
              <a:t> </a:t>
            </a:r>
            <a:r>
              <a:rPr lang="en-US" altLang="ru-RU" sz="2000" dirty="0">
                <a:latin typeface="Book Antiqua" panose="02040602050305030304" pitchFamily="18" charset="0"/>
              </a:rPr>
              <a:t>год </a:t>
            </a:r>
            <a:r>
              <a:rPr lang="en-US" altLang="ru-RU" sz="2000" dirty="0" err="1">
                <a:latin typeface="Book Antiqua" panose="02040602050305030304" pitchFamily="18" charset="0"/>
              </a:rPr>
              <a:t>сформирован</a:t>
            </a:r>
            <a:r>
              <a:rPr lang="en-US" altLang="ru-RU" sz="2000" dirty="0">
                <a:latin typeface="Book Antiqua" panose="02040602050305030304" pitchFamily="18" charset="0"/>
              </a:rPr>
              <a:t> в соответствии с </a:t>
            </a:r>
            <a:r>
              <a:rPr lang="en-US" altLang="ru-RU" sz="2000" dirty="0" err="1">
                <a:latin typeface="Book Antiqua" panose="02040602050305030304" pitchFamily="18" charset="0"/>
              </a:rPr>
              <a:t>Бюджетным</a:t>
            </a:r>
            <a:r>
              <a:rPr lang="en-US" altLang="ru-RU" sz="2000" dirty="0">
                <a:latin typeface="Book Antiqua" panose="02040602050305030304" pitchFamily="18" charset="0"/>
              </a:rPr>
              <a:t> и </a:t>
            </a:r>
            <a:r>
              <a:rPr lang="en-US" altLang="ru-RU" sz="2000" dirty="0" err="1">
                <a:latin typeface="Book Antiqua" panose="02040602050305030304" pitchFamily="18" charset="0"/>
              </a:rPr>
              <a:t>Налоговым</a:t>
            </a:r>
            <a:r>
              <a:rPr lang="en-US" altLang="ru-RU" sz="2000" dirty="0">
                <a:latin typeface="Book Antiqua" panose="02040602050305030304" pitchFamily="18" charset="0"/>
              </a:rPr>
              <a:t> </a:t>
            </a:r>
            <a:r>
              <a:rPr lang="en-US" altLang="ru-RU" sz="2000" dirty="0" err="1">
                <a:latin typeface="Book Antiqua" panose="02040602050305030304" pitchFamily="18" charset="0"/>
              </a:rPr>
              <a:t>кодексами</a:t>
            </a:r>
            <a:r>
              <a:rPr lang="en-US" altLang="ru-RU" sz="2000" dirty="0">
                <a:latin typeface="Book Antiqua" panose="02040602050305030304" pitchFamily="18" charset="0"/>
              </a:rPr>
              <a:t> Республики Казахстан, </a:t>
            </a:r>
            <a:r>
              <a:rPr lang="en-US" altLang="ru-RU" sz="2000" dirty="0" err="1">
                <a:latin typeface="Book Antiqua" panose="02040602050305030304" pitchFamily="18" charset="0"/>
              </a:rPr>
              <a:t>Прогнозом</a:t>
            </a:r>
            <a:r>
              <a:rPr lang="en-US" altLang="ru-RU" sz="2000" dirty="0">
                <a:latin typeface="Book Antiqua" panose="02040602050305030304" pitchFamily="18" charset="0"/>
              </a:rPr>
              <a:t> </a:t>
            </a:r>
            <a:r>
              <a:rPr lang="en-US" altLang="ru-RU" sz="2000" dirty="0" err="1">
                <a:latin typeface="Book Antiqua" panose="02040602050305030304" pitchFamily="18" charset="0"/>
              </a:rPr>
              <a:t>социально-экономического</a:t>
            </a:r>
            <a:r>
              <a:rPr lang="en-US" altLang="ru-RU" sz="2000" dirty="0">
                <a:latin typeface="Book Antiqua" panose="02040602050305030304" pitchFamily="18" charset="0"/>
              </a:rPr>
              <a:t> </a:t>
            </a:r>
            <a:r>
              <a:rPr lang="en-US" altLang="ru-RU" sz="2000" dirty="0" err="1">
                <a:latin typeface="Book Antiqua" panose="02040602050305030304" pitchFamily="18" charset="0"/>
              </a:rPr>
              <a:t>развития</a:t>
            </a:r>
            <a:endParaRPr lang="en-US" altLang="ru-RU" sz="2000" dirty="0">
              <a:latin typeface="Book Antiqua" panose="02040602050305030304" pitchFamily="18" charset="0"/>
            </a:endParaRPr>
          </a:p>
        </p:txBody>
      </p:sp>
      <p:sp>
        <p:nvSpPr>
          <p:cNvPr id="4099" name="Прямоугольник 1"/>
          <p:cNvSpPr>
            <a:spLocks noChangeArrowheads="1"/>
          </p:cNvSpPr>
          <p:nvPr/>
        </p:nvSpPr>
        <p:spPr bwMode="auto">
          <a:xfrm>
            <a:off x="1863725" y="404813"/>
            <a:ext cx="5424488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eaLnBrk="1" hangingPunct="1"/>
            <a:r>
              <a:rPr lang="en-US" altLang="ru-RU" sz="2800" b="1" dirty="0" err="1">
                <a:latin typeface="Book Antiqua" panose="02040602050305030304" pitchFamily="18" charset="0"/>
              </a:rPr>
              <a:t>Уважаемые</a:t>
            </a:r>
            <a:r>
              <a:rPr lang="en-US" altLang="ru-RU" sz="2800" b="1" dirty="0">
                <a:latin typeface="Book Antiqua" panose="02040602050305030304" pitchFamily="18" charset="0"/>
              </a:rPr>
              <a:t> </a:t>
            </a:r>
            <a:r>
              <a:rPr lang="en-US" altLang="ru-RU" sz="2800" b="1" dirty="0" err="1">
                <a:latin typeface="Book Antiqua" panose="02040602050305030304" pitchFamily="18" charset="0"/>
              </a:rPr>
              <a:t>посетители</a:t>
            </a:r>
            <a:r>
              <a:rPr lang="en-US" altLang="ru-RU" sz="2800" b="1" dirty="0">
                <a:latin typeface="Book Antiqua" panose="02040602050305030304" pitchFamily="18" charset="0"/>
              </a:rPr>
              <a:t> </a:t>
            </a:r>
            <a:r>
              <a:rPr lang="en-US" altLang="ru-RU" sz="2800" b="1" dirty="0" err="1">
                <a:latin typeface="Book Antiqua" panose="02040602050305030304" pitchFamily="18" charset="0"/>
              </a:rPr>
              <a:t>сайта</a:t>
            </a:r>
            <a:r>
              <a:rPr lang="en-US" altLang="ru-RU" sz="2800" b="1" dirty="0">
                <a:latin typeface="Book Antiqua" panose="02040602050305030304" pitchFamily="18" charset="0"/>
              </a:rPr>
              <a:t>!</a:t>
            </a:r>
            <a:endParaRPr lang="ru-RU" altLang="ru-RU" sz="2800" b="1" dirty="0">
              <a:latin typeface="Book Antiqua" panose="02040602050305030304" pitchFamily="18" charset="0"/>
            </a:endParaRPr>
          </a:p>
        </p:txBody>
      </p:sp>
      <p:sp>
        <p:nvSpPr>
          <p:cNvPr id="410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543925" y="6356350"/>
            <a:ext cx="561975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7432" rIns="45720" anchor="ctr"/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algn="l"/>
            <a:fld id="{2B86D557-31E2-475E-A01B-F580234994C5}" type="slidenum">
              <a:rPr lang="ru-RU" altLang="ru-RU">
                <a:solidFill>
                  <a:srgbClr val="595959"/>
                </a:solidFill>
                <a:latin typeface="Century Gothic" panose="020B0502020202020204" pitchFamily="34" charset="0"/>
              </a:rPr>
              <a:pPr algn="l"/>
              <a:t>2</a:t>
            </a:fld>
            <a:endParaRPr lang="ru-RU" altLang="ru-RU">
              <a:solidFill>
                <a:srgbClr val="595959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52105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4"/>
          <p:cNvSpPr txBox="1">
            <a:spLocks noChangeArrowheads="1"/>
          </p:cNvSpPr>
          <p:nvPr/>
        </p:nvSpPr>
        <p:spPr bwMode="auto">
          <a:xfrm>
            <a:off x="1763688" y="443017"/>
            <a:ext cx="6192838" cy="34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algn="ctr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ru-RU" sz="2400" b="1" dirty="0" err="1">
                <a:solidFill>
                  <a:srgbClr val="000000"/>
                </a:solidFill>
                <a:latin typeface="Book Antiqua" panose="02040602050305030304" pitchFamily="18" charset="0"/>
              </a:rPr>
              <a:t>Процесс</a:t>
            </a:r>
            <a:r>
              <a:rPr lang="en-US" altLang="ru-RU" sz="2400" b="1" dirty="0">
                <a:solidFill>
                  <a:srgbClr val="000000"/>
                </a:solidFill>
                <a:latin typeface="Book Antiqua" panose="02040602050305030304" pitchFamily="18" charset="0"/>
              </a:rPr>
              <a:t> </a:t>
            </a:r>
            <a:r>
              <a:rPr lang="en-US" altLang="ru-RU" sz="2400" b="1" dirty="0" err="1">
                <a:solidFill>
                  <a:srgbClr val="000000"/>
                </a:solidFill>
                <a:latin typeface="Book Antiqua" panose="02040602050305030304" pitchFamily="18" charset="0"/>
              </a:rPr>
              <a:t>разработки</a:t>
            </a:r>
            <a:r>
              <a:rPr lang="en-US" altLang="ru-RU" sz="2400" b="1" dirty="0">
                <a:solidFill>
                  <a:srgbClr val="000000"/>
                </a:solidFill>
                <a:latin typeface="Book Antiqua" panose="02040602050305030304" pitchFamily="18" charset="0"/>
              </a:rPr>
              <a:t> </a:t>
            </a:r>
            <a:r>
              <a:rPr lang="en-US" altLang="ru-RU" sz="2400" b="1" dirty="0" err="1">
                <a:solidFill>
                  <a:srgbClr val="000000"/>
                </a:solidFill>
                <a:latin typeface="Book Antiqua" panose="02040602050305030304" pitchFamily="18" charset="0"/>
              </a:rPr>
              <a:t>местного</a:t>
            </a:r>
            <a:r>
              <a:rPr lang="en-US" altLang="ru-RU" sz="2400" b="1" dirty="0">
                <a:solidFill>
                  <a:srgbClr val="000000"/>
                </a:solidFill>
                <a:latin typeface="Book Antiqua" panose="02040602050305030304" pitchFamily="18" charset="0"/>
              </a:rPr>
              <a:t> </a:t>
            </a:r>
            <a:r>
              <a:rPr lang="ru-RU" altLang="ru-RU" sz="2400" b="1" dirty="0">
                <a:solidFill>
                  <a:srgbClr val="000000"/>
                </a:solidFill>
                <a:latin typeface="Book Antiqua" panose="02040602050305030304" pitchFamily="18" charset="0"/>
              </a:rPr>
              <a:t>б</a:t>
            </a:r>
            <a:r>
              <a:rPr lang="en-US" altLang="ru-RU" sz="2400" b="1" dirty="0" err="1">
                <a:solidFill>
                  <a:srgbClr val="000000"/>
                </a:solidFill>
                <a:latin typeface="Book Antiqua" panose="02040602050305030304" pitchFamily="18" charset="0"/>
              </a:rPr>
              <a:t>юджета</a:t>
            </a:r>
            <a:endParaRPr lang="en-US" altLang="ru-RU" sz="2400" b="1" dirty="0">
              <a:solidFill>
                <a:srgbClr val="000000"/>
              </a:solidFill>
              <a:latin typeface="Book Antiqua" panose="0204060205030503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227763" y="1125538"/>
            <a:ext cx="2447925" cy="60801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b="1" dirty="0" err="1">
                <a:solidFill>
                  <a:srgbClr val="000000">
                    <a:lumMod val="95000"/>
                    <a:lumOff val="5000"/>
                  </a:srgbClr>
                </a:solidFill>
                <a:latin typeface="Book Antiqua" pitchFamily="18" charset="0"/>
              </a:rPr>
              <a:t>Не</a:t>
            </a:r>
            <a:r>
              <a:rPr lang="en-US" sz="1600" b="1" dirty="0">
                <a:solidFill>
                  <a:srgbClr val="000000">
                    <a:lumMod val="95000"/>
                    <a:lumOff val="5000"/>
                  </a:srgbClr>
                </a:solidFill>
                <a:latin typeface="Book Antiqua" pitchFamily="18" charset="0"/>
              </a:rPr>
              <a:t> </a:t>
            </a:r>
            <a:r>
              <a:rPr lang="en-US" sz="1600" b="1" dirty="0" err="1">
                <a:solidFill>
                  <a:srgbClr val="000000">
                    <a:lumMod val="95000"/>
                    <a:lumOff val="5000"/>
                  </a:srgbClr>
                </a:solidFill>
                <a:latin typeface="Book Antiqua" pitchFamily="18" charset="0"/>
              </a:rPr>
              <a:t>позднее</a:t>
            </a:r>
            <a:r>
              <a:rPr lang="en-US" sz="1600" b="1" dirty="0">
                <a:solidFill>
                  <a:srgbClr val="000000">
                    <a:lumMod val="95000"/>
                    <a:lumOff val="5000"/>
                  </a:srgbClr>
                </a:solidFill>
                <a:latin typeface="Book Antiqua" pitchFamily="18" charset="0"/>
              </a:rPr>
              <a:t> 25 </a:t>
            </a:r>
            <a:r>
              <a:rPr lang="en-US" sz="1600" b="1" dirty="0" err="1">
                <a:solidFill>
                  <a:srgbClr val="000000">
                    <a:lumMod val="95000"/>
                    <a:lumOff val="5000"/>
                  </a:srgbClr>
                </a:solidFill>
                <a:latin typeface="Book Antiqua" pitchFamily="18" charset="0"/>
              </a:rPr>
              <a:t>апреля</a:t>
            </a:r>
            <a:r>
              <a:rPr lang="en-US" sz="1600" b="1" dirty="0">
                <a:solidFill>
                  <a:srgbClr val="000000">
                    <a:lumMod val="95000"/>
                    <a:lumOff val="5000"/>
                  </a:srgbClr>
                </a:solidFill>
                <a:latin typeface="Book Antiqua" pitchFamily="18" charset="0"/>
              </a:rPr>
              <a:t> </a:t>
            </a:r>
            <a:r>
              <a:rPr lang="en-US" sz="1600" b="1" dirty="0" err="1">
                <a:solidFill>
                  <a:srgbClr val="000000">
                    <a:lumMod val="95000"/>
                    <a:lumOff val="5000"/>
                  </a:srgbClr>
                </a:solidFill>
                <a:latin typeface="Book Antiqua" pitchFamily="18" charset="0"/>
              </a:rPr>
              <a:t>тек</a:t>
            </a:r>
            <a:r>
              <a:rPr lang="en-US" sz="1600" b="1" dirty="0">
                <a:solidFill>
                  <a:srgbClr val="000000">
                    <a:lumMod val="95000"/>
                    <a:lumOff val="5000"/>
                  </a:srgbClr>
                </a:solidFill>
                <a:latin typeface="Book Antiqua" pitchFamily="18" charset="0"/>
              </a:rPr>
              <a:t>. </a:t>
            </a:r>
            <a:r>
              <a:rPr lang="en-US" sz="1600" b="1" dirty="0" err="1">
                <a:solidFill>
                  <a:srgbClr val="000000">
                    <a:lumMod val="95000"/>
                    <a:lumOff val="5000"/>
                  </a:srgbClr>
                </a:solidFill>
                <a:latin typeface="Book Antiqua" pitchFamily="18" charset="0"/>
              </a:rPr>
              <a:t>финансового</a:t>
            </a:r>
            <a:r>
              <a:rPr lang="en-US" sz="1600" b="1" dirty="0">
                <a:solidFill>
                  <a:srgbClr val="000000">
                    <a:lumMod val="95000"/>
                    <a:lumOff val="5000"/>
                  </a:srgbClr>
                </a:solidFill>
                <a:latin typeface="Book Antiqua" pitchFamily="18" charset="0"/>
              </a:rPr>
              <a:t> </a:t>
            </a:r>
            <a:r>
              <a:rPr lang="en-US" sz="1600" b="1" dirty="0" err="1">
                <a:solidFill>
                  <a:srgbClr val="000000">
                    <a:lumMod val="95000"/>
                    <a:lumOff val="5000"/>
                  </a:srgbClr>
                </a:solidFill>
                <a:latin typeface="Book Antiqua" pitchFamily="18" charset="0"/>
              </a:rPr>
              <a:t>года</a:t>
            </a:r>
            <a:endParaRPr lang="en-US" sz="1600" b="1" dirty="0">
              <a:solidFill>
                <a:srgbClr val="000000">
                  <a:lumMod val="95000"/>
                  <a:lumOff val="5000"/>
                </a:srgbClr>
              </a:solidFill>
              <a:latin typeface="Book Antiqua" pitchFamily="18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6227763" y="2205038"/>
            <a:ext cx="2447925" cy="79216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b="1" dirty="0">
                <a:solidFill>
                  <a:srgbClr val="000000">
                    <a:lumMod val="95000"/>
                    <a:lumOff val="5000"/>
                  </a:srgbClr>
                </a:solidFill>
                <a:latin typeface="Book Antiqua" pitchFamily="18" charset="0"/>
              </a:rPr>
              <a:t>Не позднее 15 октября </a:t>
            </a:r>
            <a:r>
              <a:rPr lang="ru-RU" sz="1600" b="1" dirty="0" err="1">
                <a:solidFill>
                  <a:srgbClr val="000000">
                    <a:lumMod val="95000"/>
                    <a:lumOff val="5000"/>
                  </a:srgbClr>
                </a:solidFill>
                <a:latin typeface="Book Antiqua" pitchFamily="18" charset="0"/>
              </a:rPr>
              <a:t>тек.финансового</a:t>
            </a:r>
            <a:r>
              <a:rPr lang="ru-RU" sz="1600" b="1" dirty="0">
                <a:solidFill>
                  <a:srgbClr val="000000">
                    <a:lumMod val="95000"/>
                    <a:lumOff val="5000"/>
                  </a:srgbClr>
                </a:solidFill>
                <a:latin typeface="Book Antiqua" pitchFamily="18" charset="0"/>
              </a:rPr>
              <a:t> года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6227763" y="3349625"/>
            <a:ext cx="2447925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b="1" dirty="0">
                <a:solidFill>
                  <a:srgbClr val="000000">
                    <a:lumMod val="95000"/>
                    <a:lumOff val="5000"/>
                  </a:srgbClr>
                </a:solidFill>
                <a:latin typeface="Book Antiqua" pitchFamily="18" charset="0"/>
              </a:rPr>
              <a:t>Не позднее 1 ноября </a:t>
            </a:r>
            <a:r>
              <a:rPr lang="ru-RU" sz="1600" b="1" dirty="0" err="1">
                <a:solidFill>
                  <a:srgbClr val="000000">
                    <a:lumMod val="95000"/>
                    <a:lumOff val="5000"/>
                  </a:srgbClr>
                </a:solidFill>
                <a:latin typeface="Book Antiqua" pitchFamily="18" charset="0"/>
              </a:rPr>
              <a:t>тек.финансового</a:t>
            </a:r>
            <a:r>
              <a:rPr lang="ru-RU" sz="1600" b="1" dirty="0">
                <a:solidFill>
                  <a:srgbClr val="000000">
                    <a:lumMod val="95000"/>
                    <a:lumOff val="5000"/>
                  </a:srgbClr>
                </a:solidFill>
                <a:latin typeface="Book Antiqua" pitchFamily="18" charset="0"/>
              </a:rPr>
              <a:t> года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6227763" y="4429125"/>
            <a:ext cx="2447925" cy="7747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b="1" dirty="0">
                <a:solidFill>
                  <a:srgbClr val="000000">
                    <a:lumMod val="95000"/>
                    <a:lumOff val="5000"/>
                  </a:srgbClr>
                </a:solidFill>
                <a:latin typeface="Book Antiqua" pitchFamily="18" charset="0"/>
              </a:rPr>
              <a:t>В 2-х недельный срок после утверждения бюджета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6227763" y="5589588"/>
            <a:ext cx="2520950" cy="79216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b="1" dirty="0">
                <a:solidFill>
                  <a:srgbClr val="000000">
                    <a:lumMod val="95000"/>
                    <a:lumOff val="5000"/>
                  </a:srgbClr>
                </a:solidFill>
                <a:latin typeface="Book Antiqua" pitchFamily="18" charset="0"/>
              </a:rPr>
              <a:t>До 30 декабря текущего финансового года </a:t>
            </a:r>
          </a:p>
        </p:txBody>
      </p:sp>
      <p:sp>
        <p:nvSpPr>
          <p:cNvPr id="3" name="Двойная стрелка влево/вправо 2"/>
          <p:cNvSpPr/>
          <p:nvPr/>
        </p:nvSpPr>
        <p:spPr>
          <a:xfrm>
            <a:off x="5291138" y="1223963"/>
            <a:ext cx="792162" cy="409575"/>
          </a:xfrm>
          <a:prstGeom prst="left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600">
              <a:solidFill>
                <a:srgbClr val="FFFFFF"/>
              </a:solidFill>
              <a:latin typeface="Book Antiqua" pitchFamily="18" charset="0"/>
            </a:endParaRPr>
          </a:p>
        </p:txBody>
      </p:sp>
      <p:sp>
        <p:nvSpPr>
          <p:cNvPr id="48" name="Двойная стрелка влево/вправо 47"/>
          <p:cNvSpPr/>
          <p:nvPr/>
        </p:nvSpPr>
        <p:spPr>
          <a:xfrm>
            <a:off x="5291138" y="2370138"/>
            <a:ext cx="792162" cy="407987"/>
          </a:xfrm>
          <a:prstGeom prst="left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600">
              <a:solidFill>
                <a:srgbClr val="FFFFFF"/>
              </a:solidFill>
              <a:latin typeface="Book Antiqua" pitchFamily="18" charset="0"/>
            </a:endParaRPr>
          </a:p>
        </p:txBody>
      </p:sp>
      <p:sp>
        <p:nvSpPr>
          <p:cNvPr id="49" name="Двойная стрелка влево/вправо 48"/>
          <p:cNvSpPr/>
          <p:nvPr/>
        </p:nvSpPr>
        <p:spPr>
          <a:xfrm>
            <a:off x="5291138" y="3449638"/>
            <a:ext cx="792162" cy="409575"/>
          </a:xfrm>
          <a:prstGeom prst="left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600">
              <a:solidFill>
                <a:srgbClr val="FFFFFF"/>
              </a:solidFill>
              <a:latin typeface="Book Antiqua" pitchFamily="18" charset="0"/>
            </a:endParaRPr>
          </a:p>
        </p:txBody>
      </p:sp>
      <p:sp>
        <p:nvSpPr>
          <p:cNvPr id="50" name="Двойная стрелка влево/вправо 49"/>
          <p:cNvSpPr/>
          <p:nvPr/>
        </p:nvSpPr>
        <p:spPr>
          <a:xfrm>
            <a:off x="5291138" y="4611688"/>
            <a:ext cx="792162" cy="409575"/>
          </a:xfrm>
          <a:prstGeom prst="left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600">
              <a:solidFill>
                <a:srgbClr val="FFFFFF"/>
              </a:solidFill>
              <a:latin typeface="Book Antiqua" pitchFamily="18" charset="0"/>
            </a:endParaRPr>
          </a:p>
        </p:txBody>
      </p:sp>
      <p:sp>
        <p:nvSpPr>
          <p:cNvPr id="51" name="Двойная стрелка влево/вправо 50"/>
          <p:cNvSpPr/>
          <p:nvPr/>
        </p:nvSpPr>
        <p:spPr>
          <a:xfrm>
            <a:off x="5292725" y="5715000"/>
            <a:ext cx="792163" cy="409575"/>
          </a:xfrm>
          <a:prstGeom prst="left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600">
              <a:solidFill>
                <a:srgbClr val="FFFFFF"/>
              </a:solidFill>
              <a:latin typeface="Book Antiqua" pitchFamily="18" charset="0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395288" y="981075"/>
            <a:ext cx="4752975" cy="10080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b="1" dirty="0">
                <a:solidFill>
                  <a:srgbClr val="000000"/>
                </a:solidFill>
                <a:latin typeface="Book Antiqua" pitchFamily="18" charset="0"/>
              </a:rPr>
              <a:t>Проект прогноза социально-экономического развития (на 5- летний период) и бюджетных параметров (на 3- летний период)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468313" y="2268538"/>
            <a:ext cx="467995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b="1">
                <a:solidFill>
                  <a:srgbClr val="000000"/>
                </a:solidFill>
                <a:latin typeface="Book Antiqua" pitchFamily="18" charset="0"/>
              </a:rPr>
              <a:t>Предоставление проекта бюджета города на рассмотрение акимата</a:t>
            </a:r>
          </a:p>
        </p:txBody>
      </p:sp>
      <p:sp>
        <p:nvSpPr>
          <p:cNvPr id="56" name="Прямоугольник 55"/>
          <p:cNvSpPr/>
          <p:nvPr/>
        </p:nvSpPr>
        <p:spPr>
          <a:xfrm>
            <a:off x="468313" y="3349625"/>
            <a:ext cx="467995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b="1">
                <a:solidFill>
                  <a:srgbClr val="000000"/>
                </a:solidFill>
                <a:latin typeface="Book Antiqua" pitchFamily="18" charset="0"/>
              </a:rPr>
              <a:t>Представление проекта решения маслихата о местном бюджете на предстоящий период</a:t>
            </a:r>
          </a:p>
        </p:txBody>
      </p:sp>
      <p:sp>
        <p:nvSpPr>
          <p:cNvPr id="57" name="Прямоугольник 56"/>
          <p:cNvSpPr/>
          <p:nvPr/>
        </p:nvSpPr>
        <p:spPr>
          <a:xfrm>
            <a:off x="468313" y="4429125"/>
            <a:ext cx="4679950" cy="7747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b="1">
                <a:solidFill>
                  <a:srgbClr val="000000"/>
                </a:solidFill>
                <a:latin typeface="Book Antiqua" pitchFamily="18" charset="0"/>
              </a:rPr>
              <a:t>Принятие постановления о реализации решения маслихата о бюджете города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468313" y="5608638"/>
            <a:ext cx="4751387" cy="77311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b="1">
                <a:solidFill>
                  <a:srgbClr val="000000"/>
                </a:solidFill>
                <a:latin typeface="Book Antiqua" pitchFamily="18" charset="0"/>
              </a:rPr>
              <a:t>Утверждение Бюджетных программ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b="1">
                <a:solidFill>
                  <a:srgbClr val="000000"/>
                </a:solidFill>
                <a:latin typeface="Book Antiqua" pitchFamily="18" charset="0"/>
              </a:rPr>
              <a:t>государственных органов </a:t>
            </a:r>
          </a:p>
        </p:txBody>
      </p:sp>
      <p:sp>
        <p:nvSpPr>
          <p:cNvPr id="5138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8543925" y="6356350"/>
            <a:ext cx="561975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7432" rIns="45720" anchor="ctr"/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algn="l"/>
            <a:fld id="{8C497E32-FD0F-4066-80EA-C14FA17ABC78}" type="slidenum">
              <a:rPr lang="ru-RU" altLang="ru-RU">
                <a:solidFill>
                  <a:srgbClr val="595959"/>
                </a:solidFill>
                <a:latin typeface="Book Antiqua" panose="02040602050305030304" pitchFamily="18" charset="0"/>
              </a:rPr>
              <a:pPr algn="l"/>
              <a:t>3</a:t>
            </a:fld>
            <a:endParaRPr lang="ru-RU" altLang="ru-RU">
              <a:solidFill>
                <a:srgbClr val="595959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82657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620688"/>
            <a:ext cx="889248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68288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итогам социально-экономического развития Уланского района     за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квартал 202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года </a:t>
            </a:r>
            <a:r>
              <a:rPr lang="ru-RU" sz="2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сохранены следующие темпы экономические  роста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lvl="0" indent="268288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производства промышленной продукции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составил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37,8</a:t>
            </a: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млрд. тенге, индекс физического объема –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99,3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%.</a:t>
            </a:r>
          </a:p>
          <a:p>
            <a:pPr lvl="0" indent="268288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валовой продукции сельского хозяйства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составил </a:t>
            </a:r>
          </a:p>
          <a:p>
            <a:pPr lvl="0" indent="268288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59,8</a:t>
            </a: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млрд. тенге, и</a:t>
            </a:r>
            <a:r>
              <a:rPr lang="kk-KZ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ндекс физического объема –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102,8 </a:t>
            </a:r>
            <a:r>
              <a:rPr lang="kk-KZ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ru-RU" sz="22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Объем инвестиций в основной капитал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составил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8,6</a:t>
            </a: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млрд.тенге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индекс физического объема –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107,9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%.</a:t>
            </a:r>
          </a:p>
          <a:p>
            <a:pPr lvl="0" indent="268288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безработицы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4,6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%.</a:t>
            </a:r>
          </a:p>
          <a:p>
            <a:pPr lvl="0" indent="268288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заработная плата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составила </a:t>
            </a:r>
            <a:r>
              <a:rPr lang="en-US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368023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тенге, что   на  1</a:t>
            </a:r>
            <a:r>
              <a:rPr lang="en-US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01,4</a:t>
            </a: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выше уровня 202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года.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54759" y="-49419"/>
            <a:ext cx="8033665" cy="4728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СОЦИАЛЬНО-ЭКОНОМИЧЕСКОЕ РАЗВИТИЕ  РАЙОНА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4618334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617538"/>
          </a:xfr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b="1" dirty="0">
                <a:cs typeface="Arial" panose="020B0604020202020204" pitchFamily="34" charset="0"/>
              </a:rPr>
              <a:t>ИСПОЛНЕНИЕ РАЙОННОГО БЮДЖЕТА ЗА</a:t>
            </a:r>
            <a:r>
              <a:rPr lang="en-US" sz="2400" b="1" dirty="0">
                <a:cs typeface="Arial" panose="020B0604020202020204" pitchFamily="34" charset="0"/>
              </a:rPr>
              <a:t> </a:t>
            </a:r>
            <a:r>
              <a:rPr lang="en-US" sz="2400" b="1" dirty="0" smtClean="0">
                <a:cs typeface="Arial" panose="020B0604020202020204" pitchFamily="34" charset="0"/>
              </a:rPr>
              <a:t>II </a:t>
            </a:r>
            <a:r>
              <a:rPr lang="ru-RU" sz="2400" b="1" dirty="0">
                <a:cs typeface="Arial" panose="020B0604020202020204" pitchFamily="34" charset="0"/>
              </a:rPr>
              <a:t>квартал 202</a:t>
            </a:r>
            <a:r>
              <a:rPr lang="en-US" sz="2400" b="1" dirty="0">
                <a:cs typeface="Arial" panose="020B0604020202020204" pitchFamily="34" charset="0"/>
              </a:rPr>
              <a:t>6</a:t>
            </a:r>
            <a:r>
              <a:rPr lang="ru-RU" sz="2400" b="1" dirty="0">
                <a:cs typeface="Arial" panose="020B0604020202020204" pitchFamily="34" charset="0"/>
              </a:rPr>
              <a:t> ГОДА</a:t>
            </a:r>
          </a:p>
        </p:txBody>
      </p:sp>
      <p:sp>
        <p:nvSpPr>
          <p:cNvPr id="6147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010400" y="6507163"/>
            <a:ext cx="2133600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fld id="{D55385AA-2797-48E4-A89D-ACB33EF996ED}" type="slidenum">
              <a:rPr lang="ru-RU" altLang="ru-RU">
                <a:latin typeface="Arial Black" panose="020B0A04020102020204" pitchFamily="34" charset="0"/>
              </a:rPr>
              <a:pPr/>
              <a:t>5</a:t>
            </a:fld>
            <a:endParaRPr lang="ru-RU" altLang="ru-RU">
              <a:latin typeface="Arial Black" panose="020B0A040201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23850" y="688975"/>
            <a:ext cx="3781425" cy="677863"/>
          </a:xfrm>
          <a:prstGeom prst="rect">
            <a:avLst/>
          </a:prstGeom>
          <a:ln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2000" b="1" dirty="0">
                <a:solidFill>
                  <a:schemeClr val="tx1"/>
                </a:solidFill>
                <a:cs typeface="Arial" panose="020B0604020202020204" pitchFamily="34" charset="0"/>
              </a:rPr>
              <a:t>ПОСТУПЛЕНИЯ</a:t>
            </a:r>
          </a:p>
          <a:p>
            <a:pPr algn="ctr">
              <a:defRPr/>
            </a:pPr>
            <a:r>
              <a:rPr lang="en-US" b="1" dirty="0" smtClean="0">
                <a:solidFill>
                  <a:schemeClr val="tx1"/>
                </a:solidFill>
                <a:cs typeface="Arial" panose="020B0604020202020204" pitchFamily="34" charset="0"/>
              </a:rPr>
              <a:t>3471,7</a:t>
            </a:r>
            <a:r>
              <a:rPr lang="en-US" b="1" dirty="0" smtClean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ru-RU" b="1" dirty="0">
                <a:solidFill>
                  <a:schemeClr val="tx1"/>
                </a:solidFill>
                <a:cs typeface="Arial" panose="020B0604020202020204" pitchFamily="34" charset="0"/>
              </a:rPr>
              <a:t>млн.тенге</a:t>
            </a:r>
            <a:endParaRPr lang="en-US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0" y="642938"/>
            <a:ext cx="3887788" cy="677862"/>
          </a:xfrm>
          <a:prstGeom prst="rect">
            <a:avLst/>
          </a:prstGeom>
          <a:ln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2000" b="1" dirty="0">
                <a:solidFill>
                  <a:schemeClr val="tx1"/>
                </a:solidFill>
                <a:cs typeface="Arial" panose="020B0604020202020204" pitchFamily="34" charset="0"/>
              </a:rPr>
              <a:t>ЗАТРАТЫ</a:t>
            </a:r>
          </a:p>
          <a:p>
            <a:pPr algn="ctr">
              <a:defRPr/>
            </a:pPr>
            <a:r>
              <a:rPr lang="en-US" b="1" dirty="0" smtClean="0">
                <a:cs typeface="Arial" panose="020B0604020202020204" pitchFamily="34" charset="0"/>
              </a:rPr>
              <a:t>3631,8</a:t>
            </a:r>
            <a:r>
              <a:rPr lang="kk-KZ" b="1" dirty="0" smtClean="0">
                <a:cs typeface="Arial" panose="020B0604020202020204" pitchFamily="34" charset="0"/>
              </a:rPr>
              <a:t> </a:t>
            </a:r>
            <a:r>
              <a:rPr lang="ru-RU" b="1" dirty="0" err="1">
                <a:cs typeface="Arial" panose="020B0604020202020204" pitchFamily="34" charset="0"/>
              </a:rPr>
              <a:t>млн.тенге</a:t>
            </a:r>
            <a:endParaRPr lang="en-US" b="1" dirty="0"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55875" y="1497013"/>
            <a:ext cx="3852863" cy="646331"/>
          </a:xfrm>
          <a:prstGeom prst="rect">
            <a:avLst/>
          </a:prstGeom>
          <a:ln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b="1" dirty="0">
                <a:solidFill>
                  <a:schemeClr val="tx1"/>
                </a:solidFill>
                <a:cs typeface="Arial" panose="020B0604020202020204" pitchFamily="34" charset="0"/>
              </a:rPr>
              <a:t>ДЕФИЦИТ</a:t>
            </a:r>
            <a:endParaRPr lang="ru-RU" b="1" dirty="0">
              <a:cs typeface="Arial" panose="020B0604020202020204" pitchFamily="34" charset="0"/>
            </a:endParaRPr>
          </a:p>
          <a:p>
            <a:pPr algn="ctr" eaLnBrk="1" hangingPunct="1">
              <a:defRPr/>
            </a:pPr>
            <a:r>
              <a:rPr lang="en-US" b="1" dirty="0" smtClean="0">
                <a:cs typeface="Arial" panose="020B0604020202020204" pitchFamily="34" charset="0"/>
              </a:rPr>
              <a:t>-</a:t>
            </a:r>
            <a:r>
              <a:rPr lang="ru-RU" b="1" dirty="0" smtClean="0">
                <a:cs typeface="Arial" panose="020B0604020202020204" pitchFamily="34" charset="0"/>
              </a:rPr>
              <a:t>102,6</a:t>
            </a:r>
            <a:r>
              <a:rPr lang="kk-KZ" b="1" dirty="0" smtClean="0">
                <a:cs typeface="Arial" panose="020B0604020202020204" pitchFamily="34" charset="0"/>
              </a:rPr>
              <a:t> </a:t>
            </a:r>
            <a:r>
              <a:rPr lang="ru-RU" b="1" dirty="0" err="1">
                <a:cs typeface="Arial" panose="020B0604020202020204" pitchFamily="34" charset="0"/>
              </a:rPr>
              <a:t>млн.тенге</a:t>
            </a:r>
            <a:endParaRPr lang="en-US" b="1" dirty="0"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00250" y="2143125"/>
            <a:ext cx="5286375" cy="646331"/>
          </a:xfrm>
          <a:prstGeom prst="rect">
            <a:avLst/>
          </a:prstGeom>
          <a:ln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b="1" dirty="0">
                <a:solidFill>
                  <a:schemeClr val="tx1"/>
                </a:solidFill>
                <a:cs typeface="Arial" panose="020B0604020202020204" pitchFamily="34" charset="0"/>
              </a:rPr>
              <a:t>ФИНАНСИРОВАНИЕ ДЕФИЦИТА БЮДЖЕТА </a:t>
            </a:r>
          </a:p>
          <a:p>
            <a:pPr algn="ctr">
              <a:defRPr/>
            </a:pPr>
            <a:r>
              <a:rPr lang="en-US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ru-RU" b="1" dirty="0" smtClean="0">
                <a:solidFill>
                  <a:schemeClr val="tx1"/>
                </a:solidFill>
                <a:cs typeface="Arial" panose="020B0604020202020204" pitchFamily="34" charset="0"/>
              </a:rPr>
              <a:t>102,6 </a:t>
            </a:r>
            <a:r>
              <a:rPr lang="ru-RU" b="1" dirty="0" err="1">
                <a:cs typeface="Arial" panose="020B0604020202020204" pitchFamily="34" charset="0"/>
              </a:rPr>
              <a:t>млн.тенге</a:t>
            </a:r>
            <a:endParaRPr lang="en-US" b="1" dirty="0"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14563" y="2928938"/>
            <a:ext cx="4929187" cy="646331"/>
          </a:xfrm>
          <a:prstGeom prst="rect">
            <a:avLst/>
          </a:prstGeom>
          <a:ln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b="1" dirty="0">
                <a:cs typeface="Arial" panose="020B0604020202020204" pitchFamily="34" charset="0"/>
              </a:rPr>
              <a:t>ПОСТУПЛЕНИЕ ЗАЙМОВ </a:t>
            </a:r>
          </a:p>
          <a:p>
            <a:pPr algn="ctr" eaLnBrk="1" hangingPunct="1">
              <a:defRPr/>
            </a:pPr>
            <a:r>
              <a:rPr lang="en-US" b="1" dirty="0">
                <a:cs typeface="Arial" panose="020B0604020202020204" pitchFamily="34" charset="0"/>
              </a:rPr>
              <a:t>0,0 </a:t>
            </a:r>
            <a:r>
              <a:rPr lang="ru-RU" b="1" dirty="0" err="1">
                <a:cs typeface="Arial" panose="020B0604020202020204" pitchFamily="34" charset="0"/>
              </a:rPr>
              <a:t>млн.тенге</a:t>
            </a:r>
            <a:endParaRPr lang="en-US" b="1" dirty="0"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14563" y="3643313"/>
            <a:ext cx="4786312" cy="369332"/>
          </a:xfrm>
          <a:prstGeom prst="rect">
            <a:avLst/>
          </a:prstGeom>
          <a:ln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b="1" dirty="0">
                <a:cs typeface="Arial" panose="020B0604020202020204" pitchFamily="34" charset="0"/>
              </a:rPr>
              <a:t>ПОГАШЕНИЕ </a:t>
            </a:r>
            <a:r>
              <a:rPr lang="ru-RU" b="1" dirty="0" smtClean="0">
                <a:cs typeface="Arial" panose="020B0604020202020204" pitchFamily="34" charset="0"/>
              </a:rPr>
              <a:t>53,8  </a:t>
            </a:r>
            <a:r>
              <a:rPr lang="ru-RU" b="1" dirty="0">
                <a:cs typeface="Arial" panose="020B0604020202020204" pitchFamily="34" charset="0"/>
              </a:rPr>
              <a:t>млн.тенге</a:t>
            </a:r>
            <a:endParaRPr lang="en-US" b="1" dirty="0"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28750" y="4427538"/>
            <a:ext cx="6715125" cy="923330"/>
          </a:xfrm>
          <a:prstGeom prst="rect">
            <a:avLst/>
          </a:prstGeom>
          <a:ln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b="1" dirty="0">
                <a:cs typeface="Arial" panose="020B0604020202020204" pitchFamily="34" charset="0"/>
              </a:rPr>
              <a:t>ИСПОЛЬЗУЕМЫЕ ОСТАТКИ БЮДЖЕТНЫХ СРЕДСТВ</a:t>
            </a:r>
          </a:p>
          <a:p>
            <a:pPr algn="ctr" eaLnBrk="1" hangingPunct="1">
              <a:defRPr/>
            </a:pPr>
            <a:r>
              <a:rPr lang="ru-RU" b="1" smtClean="0">
                <a:cs typeface="Arial" panose="020B0604020202020204" pitchFamily="34" charset="0"/>
              </a:rPr>
              <a:t>(156,4 </a:t>
            </a:r>
            <a:r>
              <a:rPr lang="ru-RU" b="1" dirty="0" err="1">
                <a:cs typeface="Arial" panose="020B0604020202020204" pitchFamily="34" charset="0"/>
              </a:rPr>
              <a:t>млн.тенге</a:t>
            </a:r>
            <a:r>
              <a:rPr lang="ru-RU" b="1" dirty="0">
                <a:cs typeface="Arial" panose="020B0604020202020204" pitchFamily="34" charset="0"/>
              </a:rPr>
              <a:t>)</a:t>
            </a:r>
          </a:p>
          <a:p>
            <a:pPr algn="ctr" eaLnBrk="1" hangingPunct="1">
              <a:defRPr/>
            </a:pPr>
            <a:endParaRPr lang="en-US" b="1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85815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42779" y="137307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ДОХОДЫ РАЙОННОГО БЮДЖЕТА</a:t>
            </a:r>
            <a:endParaRPr lang="ru-RU" sz="2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33296" y="444868"/>
            <a:ext cx="3024336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k-KZ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ДОХОДЫ за</a:t>
            </a:r>
            <a:r>
              <a:rPr lang="en-US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II </a:t>
            </a: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квартал</a:t>
            </a:r>
            <a:r>
              <a:rPr lang="kk-KZ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en-US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kk-KZ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года </a:t>
            </a:r>
          </a:p>
          <a:p>
            <a:pPr algn="ctr"/>
            <a:r>
              <a:rPr lang="kk-KZ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(без учета кредитов)</a:t>
            </a:r>
          </a:p>
          <a:p>
            <a:pPr algn="ctr"/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3471,7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млн.тенге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9512" y="2204864"/>
            <a:ext cx="2304256" cy="830997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СОБСТВЕННЫЕ</a:t>
            </a:r>
          </a:p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ДОХОДЫ</a:t>
            </a:r>
          </a:p>
          <a:p>
            <a:pPr algn="ctr"/>
            <a:r>
              <a:rPr 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834,7</a:t>
            </a:r>
            <a:r>
              <a:rPr lang="en-US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млн.тенге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22586" y="2178156"/>
            <a:ext cx="2061741" cy="584775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СУБВЕНЦИЯ</a:t>
            </a:r>
          </a:p>
          <a:p>
            <a:pPr algn="ctr"/>
            <a:r>
              <a:rPr lang="en-US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0,0 </a:t>
            </a:r>
            <a:r>
              <a:rPr lang="kk-KZ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млн.тенге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805986" y="801497"/>
            <a:ext cx="27300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kk-KZ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ДОХОДЫ за</a:t>
            </a:r>
            <a:r>
              <a:rPr lang="en-US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II </a:t>
            </a:r>
            <a:r>
              <a:rPr lang="ru-RU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квартал</a:t>
            </a:r>
            <a:r>
              <a:rPr lang="kk-KZ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16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en-US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kk-KZ" sz="16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года</a:t>
            </a:r>
          </a:p>
          <a:p>
            <a:pPr lvl="0" algn="ctr"/>
            <a:r>
              <a:rPr lang="en-US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3214,3</a:t>
            </a:r>
            <a:r>
              <a:rPr lang="ru-RU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млн.тенге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731127" y="2198238"/>
            <a:ext cx="1944100" cy="830997"/>
          </a:xfrm>
          <a:prstGeom prst="rect">
            <a:avLst/>
          </a:prstGeom>
          <a:ln w="28575"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ТРАНСФЕРТЫ</a:t>
            </a:r>
          </a:p>
          <a:p>
            <a:pPr algn="ctr"/>
            <a:r>
              <a:rPr lang="ru-RU" sz="16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774,0</a:t>
            </a:r>
            <a:endParaRPr lang="ru-RU" sz="1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млн.тенге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214369" y="2174086"/>
            <a:ext cx="1781338" cy="584775"/>
          </a:xfrm>
          <a:prstGeom prst="rect">
            <a:avLst/>
          </a:prstGeom>
          <a:ln w="28575"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КРЕДИТЫ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0,0</a:t>
            </a:r>
            <a:r>
              <a:rPr lang="en-US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млн.тенге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1" name="Прямая соединительная линия 30"/>
          <p:cNvCxnSpPr/>
          <p:nvPr/>
        </p:nvCxnSpPr>
        <p:spPr>
          <a:xfrm>
            <a:off x="1603920" y="1958449"/>
            <a:ext cx="628775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1603920" y="1970515"/>
            <a:ext cx="0" cy="18661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>
            <a:cxnSpLocks/>
          </p:cNvCxnSpPr>
          <p:nvPr/>
        </p:nvCxnSpPr>
        <p:spPr>
          <a:xfrm>
            <a:off x="3767698" y="1958449"/>
            <a:ext cx="0" cy="18661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>
            <a:cxnSpLocks/>
          </p:cNvCxnSpPr>
          <p:nvPr/>
        </p:nvCxnSpPr>
        <p:spPr>
          <a:xfrm>
            <a:off x="6012160" y="1877386"/>
            <a:ext cx="0" cy="23434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7884368" y="1970516"/>
            <a:ext cx="0" cy="18661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354746" y="3284984"/>
            <a:ext cx="86409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7" name="Стрелка вниз 6"/>
          <p:cNvSpPr/>
          <p:nvPr/>
        </p:nvSpPr>
        <p:spPr>
          <a:xfrm>
            <a:off x="1870015" y="1632494"/>
            <a:ext cx="328705" cy="33802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Тройная стрелка влево/вправо/вверх 8"/>
          <p:cNvSpPr/>
          <p:nvPr/>
        </p:nvSpPr>
        <p:spPr>
          <a:xfrm>
            <a:off x="4132416" y="1124745"/>
            <a:ext cx="1216152" cy="261370"/>
          </a:xfrm>
          <a:prstGeom prst="leftRigh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3851922" y="532144"/>
            <a:ext cx="19540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r>
              <a:rPr lang="en-US" sz="16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08,0 </a:t>
            </a:r>
            <a:r>
              <a:rPr lang="en-US" sz="1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%</a:t>
            </a:r>
            <a:r>
              <a:rPr lang="ru-RU" sz="1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к уровню </a:t>
            </a:r>
            <a:r>
              <a:rPr lang="en-US" sz="1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2025 </a:t>
            </a:r>
            <a:r>
              <a:rPr lang="ru-RU" sz="1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года</a:t>
            </a:r>
          </a:p>
        </p:txBody>
      </p:sp>
      <p:sp>
        <p:nvSpPr>
          <p:cNvPr id="12" name="Выгнутая вверх стрелка 11"/>
          <p:cNvSpPr/>
          <p:nvPr/>
        </p:nvSpPr>
        <p:spPr>
          <a:xfrm>
            <a:off x="5724128" y="606928"/>
            <a:ext cx="1152127" cy="186613"/>
          </a:xfrm>
          <a:prstGeom prst="curvedDownArrow">
            <a:avLst>
              <a:gd name="adj1" fmla="val 25000"/>
              <a:gd name="adj2" fmla="val 61786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2" name="Стрелка вниз 21"/>
          <p:cNvSpPr/>
          <p:nvPr/>
        </p:nvSpPr>
        <p:spPr>
          <a:xfrm>
            <a:off x="1043608" y="3184394"/>
            <a:ext cx="216024" cy="2182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8253193"/>
              </p:ext>
            </p:extLst>
          </p:nvPr>
        </p:nvGraphicFramePr>
        <p:xfrm>
          <a:off x="162765" y="3155896"/>
          <a:ext cx="8964488" cy="5003439"/>
        </p:xfrm>
        <a:graphic>
          <a:graphicData uri="http://schemas.openxmlformats.org/drawingml/2006/table">
            <a:tbl>
              <a:tblPr/>
              <a:tblGrid>
                <a:gridCol w="4303758">
                  <a:extLst>
                    <a:ext uri="{9D8B030D-6E8A-4147-A177-3AD203B41FA5}">
                      <a16:colId xmlns:a16="http://schemas.microsoft.com/office/drawing/2014/main" val="3210751189"/>
                    </a:ext>
                  </a:extLst>
                </a:gridCol>
                <a:gridCol w="1223403">
                  <a:extLst>
                    <a:ext uri="{9D8B030D-6E8A-4147-A177-3AD203B41FA5}">
                      <a16:colId xmlns:a16="http://schemas.microsoft.com/office/drawing/2014/main" val="49790158"/>
                    </a:ext>
                  </a:extLst>
                </a:gridCol>
                <a:gridCol w="1036375">
                  <a:extLst>
                    <a:ext uri="{9D8B030D-6E8A-4147-A177-3AD203B41FA5}">
                      <a16:colId xmlns:a16="http://schemas.microsoft.com/office/drawing/2014/main" val="4010310389"/>
                    </a:ext>
                  </a:extLst>
                </a:gridCol>
                <a:gridCol w="1120036">
                  <a:extLst>
                    <a:ext uri="{9D8B030D-6E8A-4147-A177-3AD203B41FA5}">
                      <a16:colId xmlns:a16="http://schemas.microsoft.com/office/drawing/2014/main" val="2508936247"/>
                    </a:ext>
                  </a:extLst>
                </a:gridCol>
                <a:gridCol w="1280916">
                  <a:extLst>
                    <a:ext uri="{9D8B030D-6E8A-4147-A177-3AD203B41FA5}">
                      <a16:colId xmlns:a16="http://schemas.microsoft.com/office/drawing/2014/main" val="584195443"/>
                    </a:ext>
                  </a:extLst>
                </a:gridCol>
              </a:tblGrid>
              <a:tr h="69934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Откл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  <a:p>
                      <a:pPr algn="ctr" rtl="0" fontAlgn="ctr"/>
                      <a:r>
                        <a:rPr lang="ru-RU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1491470"/>
                  </a:ext>
                </a:extLst>
              </a:tr>
              <a:tr h="27341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600" b="1" i="0" u="none" strike="noStrike" dirty="0">
                          <a:solidFill>
                            <a:srgbClr val="FF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</a:rPr>
                        <a:t>Налоговые поступления, в том числе: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FF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</a:rPr>
                        <a:t>1714,8</a:t>
                      </a:r>
                      <a:endParaRPr lang="ru-KZ" sz="1400" b="0" i="0" u="none" strike="noStrike" dirty="0">
                        <a:solidFill>
                          <a:srgbClr val="FF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 smtClean="0">
                          <a:solidFill>
                            <a:srgbClr val="FF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</a:rPr>
                        <a:t>1683,0</a:t>
                      </a:r>
                      <a:endParaRPr lang="ru-KZ" sz="1400" b="0" i="0" u="none" strike="noStrike" dirty="0">
                        <a:solidFill>
                          <a:srgbClr val="FF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-31,8</a:t>
                      </a:r>
                      <a:endParaRPr lang="ru-KZ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98,1</a:t>
                      </a:r>
                      <a:endParaRPr lang="ru-KZ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2296036"/>
                  </a:ext>
                </a:extLst>
              </a:tr>
              <a:tr h="27341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600" b="0" i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Подоходный налог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1276,9</a:t>
                      </a:r>
                      <a:endParaRPr lang="ru-KZ" sz="1600" b="0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1204,1</a:t>
                      </a:r>
                      <a:endParaRPr lang="ru-KZ" sz="1600" b="0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-72,8</a:t>
                      </a:r>
                      <a:endParaRPr lang="ru-KZ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94,3</a:t>
                      </a:r>
                      <a:endParaRPr lang="ru-KZ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7843409"/>
                  </a:ext>
                </a:extLst>
              </a:tr>
              <a:tr h="27341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600" b="0" i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Социальный налог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49,8</a:t>
                      </a:r>
                      <a:endParaRPr lang="ru-KZ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51,1</a:t>
                      </a:r>
                      <a:endParaRPr lang="ru-KZ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1,3</a:t>
                      </a:r>
                      <a:endParaRPr lang="ru-KZ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102,6</a:t>
                      </a:r>
                      <a:endParaRPr lang="en-US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8595328"/>
                  </a:ext>
                </a:extLst>
              </a:tr>
              <a:tr h="29500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600" b="0" i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Налоги на собственность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289,8</a:t>
                      </a:r>
                      <a:endParaRPr lang="ru-KZ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327,6</a:t>
                      </a:r>
                      <a:endParaRPr lang="ru-KZ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37,9</a:t>
                      </a:r>
                      <a:endParaRPr lang="ru-KZ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113,1</a:t>
                      </a:r>
                      <a:endParaRPr lang="ru-KZ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0189581"/>
                  </a:ext>
                </a:extLst>
              </a:tr>
              <a:tr h="25868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600" b="0" i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Внутренние налоги на товары ,работы и услуги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83,9</a:t>
                      </a:r>
                      <a:endParaRPr lang="ru-KZ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86,8</a:t>
                      </a:r>
                      <a:endParaRPr lang="ru-KZ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2,9</a:t>
                      </a:r>
                      <a:endParaRPr lang="ru-KZ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103,5</a:t>
                      </a:r>
                      <a:endParaRPr lang="ru-KZ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7370019"/>
                  </a:ext>
                </a:extLst>
              </a:tr>
              <a:tr h="50763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600" b="0" i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Обязательные платежи, взимаемые за совершение юридически значимых действий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14,4</a:t>
                      </a:r>
                      <a:endParaRPr lang="ru-KZ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13,4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-1,1</a:t>
                      </a:r>
                      <a:endParaRPr lang="ru-KZ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92,6</a:t>
                      </a:r>
                      <a:endParaRPr lang="ru-KZ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533046"/>
                  </a:ext>
                </a:extLst>
              </a:tr>
              <a:tr h="27341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600" b="1" i="0" u="none" strike="noStrike" dirty="0">
                          <a:solidFill>
                            <a:srgbClr val="FF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</a:rPr>
                        <a:t>Неналоговые поступления, в том числе: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34,9</a:t>
                      </a:r>
                      <a:endParaRPr lang="ru-KZ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16,9</a:t>
                      </a:r>
                      <a:endParaRPr lang="ru-KZ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-18,0</a:t>
                      </a:r>
                      <a:endParaRPr lang="ru-KZ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31,4</a:t>
                      </a:r>
                      <a:endParaRPr lang="ru-KZ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421235"/>
                  </a:ext>
                </a:extLst>
              </a:tr>
              <a:tr h="27341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600" b="0" i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государственной собственности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14,3</a:t>
                      </a:r>
                      <a:endParaRPr lang="ru-KZ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12,5</a:t>
                      </a:r>
                      <a:endParaRPr lang="ru-KZ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-1,7</a:t>
                      </a:r>
                      <a:endParaRPr lang="ru-KZ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87,7</a:t>
                      </a:r>
                      <a:endParaRPr lang="ru-KZ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9844123"/>
                  </a:ext>
                </a:extLst>
              </a:tr>
              <a:tr h="50166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600" b="0" i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Штрафы, пени, санкции, взыскания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  <a:endParaRPr lang="kk-KZ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1,9</a:t>
                      </a:r>
                      <a:endParaRPr lang="ru-KZ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1,9</a:t>
                      </a:r>
                      <a:endParaRPr lang="ru-KZ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8375503"/>
                  </a:ext>
                </a:extLst>
              </a:tr>
              <a:tr h="50763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600" b="0" i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неналоговые поступления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20,6</a:t>
                      </a:r>
                      <a:endParaRPr lang="ru-KZ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2,4</a:t>
                      </a:r>
                      <a:endParaRPr lang="ru-KZ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-18,2</a:t>
                      </a:r>
                      <a:endParaRPr lang="ru-KZ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11,6</a:t>
                      </a:r>
                      <a:endParaRPr lang="ru-RU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5636438"/>
                  </a:ext>
                </a:extLst>
              </a:tr>
              <a:tr h="53654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600" b="1" i="0" u="none" strike="noStrike" dirty="0">
                          <a:solidFill>
                            <a:srgbClr val="FF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</a:rPr>
                        <a:t>Поступления от продажи основного капитала, в том числе: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20,2</a:t>
                      </a:r>
                      <a:endParaRPr lang="ru-KZ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22,1</a:t>
                      </a:r>
                      <a:endParaRPr lang="ru-KZ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1,9</a:t>
                      </a:r>
                      <a:endParaRPr lang="ru-KZ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109,6</a:t>
                      </a:r>
                      <a:endParaRPr lang="ru-KZ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2354657"/>
                  </a:ext>
                </a:extLst>
              </a:tr>
              <a:tr h="27341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600" b="0" i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Продажа государственного имущества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  <a:endParaRPr lang="ru-KZ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5574,2</a:t>
                      </a:r>
                      <a:endParaRPr lang="ru-KZ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5574,2</a:t>
                      </a:r>
                      <a:endParaRPr lang="ru-KZ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3138924"/>
                  </a:ext>
                </a:extLst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7956376" y="2829107"/>
            <a:ext cx="10393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млн. тенге</a:t>
            </a:r>
          </a:p>
        </p:txBody>
      </p:sp>
      <p:graphicFrame>
        <p:nvGraphicFramePr>
          <p:cNvPr id="15" name="Таблица 14">
            <a:extLst>
              <a:ext uri="{FF2B5EF4-FFF2-40B4-BE49-F238E27FC236}">
                <a16:creationId xmlns:a16="http://schemas.microsoft.com/office/drawing/2014/main" id="{913690B6-2FA7-4618-8EE4-E8B08BAB66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9165872"/>
              </p:ext>
            </p:extLst>
          </p:nvPr>
        </p:nvGraphicFramePr>
        <p:xfrm>
          <a:off x="162765" y="8168969"/>
          <a:ext cx="8964490" cy="640080"/>
        </p:xfrm>
        <a:graphic>
          <a:graphicData uri="http://schemas.openxmlformats.org/drawingml/2006/table">
            <a:tbl>
              <a:tblPr/>
              <a:tblGrid>
                <a:gridCol w="4357948">
                  <a:extLst>
                    <a:ext uri="{9D8B030D-6E8A-4147-A177-3AD203B41FA5}">
                      <a16:colId xmlns:a16="http://schemas.microsoft.com/office/drawing/2014/main" val="460011599"/>
                    </a:ext>
                  </a:extLst>
                </a:gridCol>
                <a:gridCol w="1174760">
                  <a:extLst>
                    <a:ext uri="{9D8B030D-6E8A-4147-A177-3AD203B41FA5}">
                      <a16:colId xmlns:a16="http://schemas.microsoft.com/office/drawing/2014/main" val="2976626145"/>
                    </a:ext>
                  </a:extLst>
                </a:gridCol>
                <a:gridCol w="1011623">
                  <a:extLst>
                    <a:ext uri="{9D8B030D-6E8A-4147-A177-3AD203B41FA5}">
                      <a16:colId xmlns:a16="http://schemas.microsoft.com/office/drawing/2014/main" val="710022834"/>
                    </a:ext>
                  </a:extLst>
                </a:gridCol>
                <a:gridCol w="1156140">
                  <a:extLst>
                    <a:ext uri="{9D8B030D-6E8A-4147-A177-3AD203B41FA5}">
                      <a16:colId xmlns:a16="http://schemas.microsoft.com/office/drawing/2014/main" val="1715152025"/>
                    </a:ext>
                  </a:extLst>
                </a:gridCol>
                <a:gridCol w="1264019">
                  <a:extLst>
                    <a:ext uri="{9D8B030D-6E8A-4147-A177-3AD203B41FA5}">
                      <a16:colId xmlns:a16="http://schemas.microsoft.com/office/drawing/2014/main" val="2902634162"/>
                    </a:ext>
                  </a:extLst>
                </a:gridCol>
              </a:tblGrid>
              <a:tr h="39296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Продажа нематериальных активов</a:t>
                      </a:r>
                    </a:p>
                    <a:p>
                      <a:endParaRPr lang="ru-KZ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20,2</a:t>
                      </a:r>
                      <a:endParaRPr lang="ru-KZ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16,6</a:t>
                      </a:r>
                      <a:endParaRPr lang="ru-KZ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-3,6</a:t>
                      </a:r>
                      <a:endParaRPr lang="ru-KZ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82,0</a:t>
                      </a:r>
                      <a:endParaRPr lang="ru-KZ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6715666"/>
                  </a:ext>
                </a:extLst>
              </a:tr>
            </a:tbl>
          </a:graphicData>
        </a:graphic>
      </p:graphicFrame>
      <p:graphicFrame>
        <p:nvGraphicFramePr>
          <p:cNvPr id="16" name="Таблица 16">
            <a:extLst>
              <a:ext uri="{FF2B5EF4-FFF2-40B4-BE49-F238E27FC236}">
                <a16:creationId xmlns:a16="http://schemas.microsoft.com/office/drawing/2014/main" id="{1B9668C0-104A-47A9-8C05-58BD43E2B6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9134391"/>
              </p:ext>
            </p:extLst>
          </p:nvPr>
        </p:nvGraphicFramePr>
        <p:xfrm>
          <a:off x="1547664" y="1628800"/>
          <a:ext cx="6072335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72335">
                  <a:extLst>
                    <a:ext uri="{9D8B030D-6E8A-4147-A177-3AD203B41FA5}">
                      <a16:colId xmlns:a16="http://schemas.microsoft.com/office/drawing/2014/main" val="4242798493"/>
                    </a:ext>
                  </a:extLst>
                </a:gridCol>
              </a:tblGrid>
              <a:tr h="156288">
                <a:tc>
                  <a:txBody>
                    <a:bodyPr/>
                    <a:lstStyle/>
                    <a:p>
                      <a:endParaRPr lang="ru-K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47456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65178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98877"/>
            <a:ext cx="87129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ПОСТУПЛЕНИЯ РАЙОННОГО БЮДЖЕТА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3085560"/>
              </p:ext>
            </p:extLst>
          </p:nvPr>
        </p:nvGraphicFramePr>
        <p:xfrm>
          <a:off x="251520" y="794578"/>
          <a:ext cx="8706342" cy="69020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7525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055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84233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 </a:t>
                      </a:r>
                      <a:r>
                        <a:rPr lang="en-US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II </a:t>
                      </a:r>
                      <a:r>
                        <a:rPr lang="ru-RU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квартал </a:t>
                      </a:r>
                      <a:r>
                        <a:rPr lang="ru-RU" sz="1400" b="1" u="none" strike="noStrike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ru-RU" sz="14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</a:t>
                      </a:r>
                      <a:r>
                        <a:rPr lang="ru-RU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года </a:t>
                      </a:r>
                      <a:r>
                        <a:rPr lang="en-US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u="none" strike="noStrike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Доля, %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Темп роста</a:t>
                      </a:r>
                    </a:p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 снижения)</a:t>
                      </a:r>
                    </a:p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ко </a:t>
                      </a:r>
                      <a:r>
                        <a:rPr lang="en-US" sz="14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II </a:t>
                      </a:r>
                      <a:r>
                        <a:rPr lang="ru-RU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кварталу</a:t>
                      </a:r>
                      <a:r>
                        <a:rPr lang="en-US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u="none" strike="noStrike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</a:t>
                      </a:r>
                      <a:r>
                        <a:rPr lang="en-US" sz="14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r>
                        <a:rPr lang="ru-RU" sz="1400" b="1" u="none" strike="noStrike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года, %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ВСЕГО ПОСТУПЛЕНИЯ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3471,7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69,9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-132,5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928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ДОХОДЫ (без ЦТ), из них: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878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Собственные доходы,</a:t>
                      </a:r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в том числе: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1722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29,1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928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Налоговые поступления</a:t>
                      </a:r>
                      <a:endParaRPr lang="ru-RU" sz="14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1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1683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28,4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079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Неналоговые поступления</a:t>
                      </a:r>
                      <a:endParaRPr lang="ru-RU" sz="14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1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16,9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54,6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Поступления от продажи основного капитала</a:t>
                      </a:r>
                      <a:endParaRPr lang="ru-RU" sz="14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1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22,1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45,8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129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Погашение бюджетных кредитов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57,5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Поступления займов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928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ПОСТУПЛЕНИЯ ТРАНСФЕРТОВ, из них: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106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Трансферты</a:t>
                      </a:r>
                      <a:endParaRPr lang="ru-RU" sz="14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1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1749,6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69,0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-123,0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Кредиты</a:t>
                      </a:r>
                      <a:endParaRPr lang="ru-RU" sz="14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1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Субвенция</a:t>
                      </a:r>
                      <a:endParaRPr lang="ru-RU" sz="14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1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63074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4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Используемые остатки бюджетных  средств: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156,4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-145,8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159,3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63074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400" i="1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Остатки на начало финансового года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1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296,3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58,9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-43,5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63074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400" i="1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Остатки на конец</a:t>
                      </a:r>
                      <a:r>
                        <a:rPr lang="en-US" sz="1400" i="1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i="1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отчетного  периода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1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139,9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70,2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991872" y="468208"/>
            <a:ext cx="1152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млн.тенге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8-конечная звезда 4"/>
          <p:cNvSpPr/>
          <p:nvPr/>
        </p:nvSpPr>
        <p:spPr>
          <a:xfrm>
            <a:off x="8507778" y="7821488"/>
            <a:ext cx="450084" cy="360039"/>
          </a:xfrm>
          <a:prstGeom prst="star8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1F70A603-E52B-4EF2-8F46-FCB320E17081}" type="slidenum">
              <a:rPr lang="ru-RU" sz="1400" smtClean="0">
                <a:solidFill>
                  <a:schemeClr val="tx1"/>
                </a:solidFill>
              </a:rPr>
              <a:t>7</a:t>
            </a:fld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26492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99" y="260648"/>
            <a:ext cx="7994849" cy="936104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Исполнение собственных доходов Уланского района за последние три года</a:t>
            </a:r>
            <a:endParaRPr lang="ru-RU" sz="24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66012013"/>
              </p:ext>
            </p:extLst>
          </p:nvPr>
        </p:nvGraphicFramePr>
        <p:xfrm>
          <a:off x="251520" y="1196752"/>
          <a:ext cx="8993484" cy="52565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165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18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036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525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43420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Факт на </a:t>
                      </a:r>
                      <a:r>
                        <a:rPr lang="ru-RU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  <a:r>
                        <a:rPr lang="en-US" sz="1600" b="0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600" b="0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июля</a:t>
                      </a:r>
                      <a:r>
                        <a:rPr lang="ru-RU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  </a:t>
                      </a:r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2024 г  млн. тенге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Факт на 1 </a:t>
                      </a:r>
                      <a:r>
                        <a:rPr lang="ru-RU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июля </a:t>
                      </a:r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2025 г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Факт на </a:t>
                      </a:r>
                      <a:r>
                        <a:rPr lang="ru-RU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  <a:r>
                        <a:rPr lang="ru-RU" sz="1600" b="0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 июля</a:t>
                      </a:r>
                      <a:r>
                        <a:rPr lang="ru-RU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2026 г</a:t>
                      </a: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Темп роста к аналогичному периоду </a:t>
                      </a:r>
                      <a:r>
                        <a:rPr lang="ru-RU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2025 </a:t>
                      </a:r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г  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03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млн. тенге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млн. тенге </a:t>
                      </a: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721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Собственные доходы, в том числе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2288,1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3278,3</a:t>
                      </a:r>
                      <a:endParaRPr lang="ru-KZ" sz="16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1722,0</a:t>
                      </a:r>
                      <a:endParaRPr lang="ru-KZ" sz="16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52,5</a:t>
                      </a:r>
                      <a:endParaRPr lang="ru-KZ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490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Корпоративный подоходный налог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54,2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165,2</a:t>
                      </a:r>
                      <a:endParaRPr lang="ru-KZ" sz="16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138,1</a:t>
                      </a:r>
                      <a:endParaRPr lang="ru-KZ" sz="16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83,6</a:t>
                      </a:r>
                      <a:endParaRPr lang="ru-KZ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Индивидуальный подоходный налог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793,0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1194,9</a:t>
                      </a:r>
                      <a:endParaRPr lang="ru-KZ" sz="16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1066,0</a:t>
                      </a:r>
                      <a:endParaRPr lang="ru-KZ" sz="16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89,2</a:t>
                      </a:r>
                      <a:endParaRPr lang="ru-KZ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9640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Социальный налог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411,5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571,0</a:t>
                      </a:r>
                      <a:endParaRPr lang="ru-KZ" sz="16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51,1</a:t>
                      </a:r>
                      <a:endParaRPr lang="ru-KZ" sz="16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8,9</a:t>
                      </a:r>
                      <a:endParaRPr lang="ru-KZ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H</a:t>
                      </a:r>
                      <a:r>
                        <a:rPr lang="ru-RU" sz="1600" b="0" i="0" u="none" strike="noStrike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алог</a:t>
                      </a:r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 на имущество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130,7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158,9</a:t>
                      </a:r>
                      <a:endParaRPr lang="ru-KZ" sz="16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152,5</a:t>
                      </a:r>
                      <a:endParaRPr lang="ru-KZ" sz="16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96,0</a:t>
                      </a:r>
                      <a:endParaRPr lang="ru-KZ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H</a:t>
                      </a:r>
                      <a:r>
                        <a:rPr lang="ru-RU" sz="1600" b="0" i="0" u="none" strike="noStrike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алог</a:t>
                      </a:r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 на транспортные средства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60,8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138,9</a:t>
                      </a:r>
                      <a:endParaRPr lang="ru-KZ" sz="16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156,0</a:t>
                      </a:r>
                      <a:endParaRPr lang="ru-KZ" sz="16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112,3</a:t>
                      </a:r>
                      <a:endParaRPr lang="ru-KZ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0375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Земельный налог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4,9</a:t>
                      </a:r>
                      <a:endParaRPr lang="ru-KZ" sz="16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19,0</a:t>
                      </a:r>
                      <a:endParaRPr lang="ru-KZ" sz="16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387,8</a:t>
                      </a:r>
                      <a:endParaRPr lang="ru-KZ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961257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Поступления от продажи гражданам квартир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33,7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1,3</a:t>
                      </a:r>
                      <a:endParaRPr lang="ru-KZ" sz="16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22,1</a:t>
                      </a:r>
                      <a:endParaRPr lang="ru-KZ" sz="16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1700</a:t>
                      </a:r>
                      <a:endParaRPr lang="ru-KZ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48628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1297598"/>
            <a:ext cx="347382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ВСЕГО РАСХОДЫ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(82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бюджетных программ)</a:t>
            </a:r>
          </a:p>
        </p:txBody>
      </p:sp>
      <p:sp>
        <p:nvSpPr>
          <p:cNvPr id="5" name="Стрелка вниз 4"/>
          <p:cNvSpPr/>
          <p:nvPr/>
        </p:nvSpPr>
        <p:spPr>
          <a:xfrm rot="16200000">
            <a:off x="4257273" y="1306890"/>
            <a:ext cx="161930" cy="7200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5188017" y="1340433"/>
            <a:ext cx="269631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90,4 </a:t>
            </a:r>
            <a:r>
              <a:rPr lang="ru-RU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исполнения </a:t>
            </a:r>
          </a:p>
          <a:p>
            <a:pPr algn="ctr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2025г 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95,9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%)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7056" y="2646668"/>
            <a:ext cx="123822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ПЛАН</a:t>
            </a:r>
          </a:p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3791,4</a:t>
            </a:r>
            <a:endParaRPr lang="ru-RU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млн.тенге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09454" y="2646668"/>
            <a:ext cx="3391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95255" y="2564500"/>
            <a:ext cx="226574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ФАКТ</a:t>
            </a:r>
          </a:p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3685,6</a:t>
            </a:r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млн.тенге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37699" y="2656834"/>
            <a:ext cx="5437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09417" y="2310824"/>
            <a:ext cx="168813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Остаток</a:t>
            </a:r>
          </a:p>
          <a:p>
            <a:pPr algn="ctr"/>
            <a:r>
              <a:rPr lang="kk-KZ" dirty="0" smtClean="0">
                <a:latin typeface="Arial" panose="020B0604020202020204" pitchFamily="34" charset="0"/>
                <a:cs typeface="Arial" panose="020B0604020202020204" pitchFamily="34" charset="0"/>
              </a:rPr>
              <a:t>105,9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млн.тенге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(на 1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июля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2026 года) </a:t>
            </a:r>
          </a:p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51520" y="98877"/>
            <a:ext cx="8712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РАСХОДЫ РАЙОННОГО БЮДЖЕТА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5575" y="4509120"/>
            <a:ext cx="21857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остатки по управлениям</a:t>
            </a:r>
          </a:p>
        </p:txBody>
      </p:sp>
      <p:sp>
        <p:nvSpPr>
          <p:cNvPr id="16" name="Нашивка 15"/>
          <p:cNvSpPr/>
          <p:nvPr/>
        </p:nvSpPr>
        <p:spPr>
          <a:xfrm>
            <a:off x="3240709" y="4589969"/>
            <a:ext cx="484632" cy="484632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851920" y="3880901"/>
            <a:ext cx="529208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4,8 </a:t>
            </a:r>
            <a:r>
              <a:rPr lang="ru-RU" sz="1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млн.тенге</a:t>
            </a:r>
            <a:r>
              <a:rPr lang="ru-RU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подрядчиками не выполнены договорные обязательства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101,</a:t>
            </a:r>
            <a:r>
              <a:rPr lang="en-US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млн.тенге</a:t>
            </a:r>
            <a:r>
              <a:rPr lang="ru-RU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недостаток средств на КСН</a:t>
            </a:r>
            <a:endParaRPr lang="ru-RU" sz="1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 smtClean="0">
                <a:solidFill>
                  <a:srgbClr val="FF0000"/>
                </a:solidFill>
              </a:rPr>
              <a:t> </a:t>
            </a:r>
            <a:endParaRPr lang="ru-RU" sz="14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8-конечная звезда 17"/>
          <p:cNvSpPr/>
          <p:nvPr/>
        </p:nvSpPr>
        <p:spPr>
          <a:xfrm>
            <a:off x="8604448" y="6381328"/>
            <a:ext cx="432048" cy="404664"/>
          </a:xfrm>
          <a:prstGeom prst="star8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1F70A603-E52B-4EF2-8F46-FCB320E17081}" type="slidenum">
              <a:rPr lang="ru-RU" sz="1400" smtClean="0">
                <a:solidFill>
                  <a:schemeClr val="tx1"/>
                </a:solidFill>
              </a:rPr>
              <a:t>9</a:t>
            </a:fld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0442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19052611"/>
              </p:ext>
            </p:extLst>
          </p:nvPr>
        </p:nvGraphicFramePr>
        <p:xfrm>
          <a:off x="251520" y="1124742"/>
          <a:ext cx="8423244" cy="61118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4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164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64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20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4807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</a:t>
                      </a:r>
                      <a:endParaRPr lang="ru-RU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9" marR="5909" marT="590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9" marR="5909" marT="590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</a:t>
                      </a:r>
                    </a:p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(млн.</a:t>
                      </a:r>
                      <a:r>
                        <a:rPr lang="ru-RU" sz="1400" u="none" strike="noStrike" baseline="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тенге</a:t>
                      </a:r>
                      <a:r>
                        <a:rPr lang="ru-RU" sz="14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9" marR="5909" marT="590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(млн.</a:t>
                      </a:r>
                      <a:r>
                        <a:rPr lang="ru-RU" sz="1400" u="none" strike="noStrike" baseline="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тенге</a:t>
                      </a:r>
                      <a:r>
                        <a:rPr lang="ru-RU" sz="14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9" marR="5909" marT="590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Остатки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(млн.</a:t>
                      </a:r>
                      <a:r>
                        <a:rPr lang="ru-RU" sz="1400" u="none" strike="noStrike" baseline="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тенге</a:t>
                      </a:r>
                      <a:r>
                        <a:rPr lang="ru-RU" sz="14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9" marR="5909" marT="590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% освоение </a:t>
                      </a:r>
                      <a:endParaRPr lang="ru-RU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9" marR="5909" marT="5909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9" marR="5909" marT="5909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:</a:t>
                      </a:r>
                      <a:endParaRPr lang="ru-RU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9" marR="5909" marT="590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3791,4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3685,5</a:t>
                      </a:r>
                      <a:endParaRPr lang="ru-KZ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105,9</a:t>
                      </a:r>
                      <a:endParaRPr lang="ru-KZ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97,2</a:t>
                      </a:r>
                      <a:endParaRPr lang="ru-KZ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789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</a:t>
                      </a:r>
                      <a:endParaRPr lang="ru-RU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9" marR="5909" marT="5909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Аппарат </a:t>
                      </a:r>
                      <a:r>
                        <a:rPr lang="ru-RU" sz="1400" u="none" strike="noStrike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маслихата</a:t>
                      </a:r>
                      <a:endParaRPr lang="ru-RU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9" marR="5909" marT="590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34,0</a:t>
                      </a:r>
                      <a:endParaRPr lang="ru-KZ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33,3</a:t>
                      </a:r>
                      <a:endParaRPr lang="ru-KZ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0,7</a:t>
                      </a:r>
                      <a:endParaRPr lang="ru-KZ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97,9</a:t>
                      </a:r>
                      <a:endParaRPr lang="ru-KZ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002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</a:t>
                      </a:r>
                      <a:endParaRPr lang="ru-RU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9" marR="5909" marT="5909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Аппарат акима района</a:t>
                      </a:r>
                      <a:endParaRPr lang="ru-RU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9" marR="5909" marT="590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171,5</a:t>
                      </a:r>
                      <a:endParaRPr lang="ru-KZ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158,3</a:t>
                      </a:r>
                      <a:endParaRPr lang="ru-KZ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13,2</a:t>
                      </a:r>
                      <a:endParaRPr lang="ru-KZ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92,3</a:t>
                      </a:r>
                      <a:endParaRPr lang="ru-KZ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790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124</a:t>
                      </a:r>
                      <a:endParaRPr lang="ru-RU" sz="14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9" marR="5909" marT="5909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Аппарат </a:t>
                      </a:r>
                      <a:r>
                        <a:rPr lang="ru-RU" sz="1400" u="none" strike="noStrike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акима</a:t>
                      </a:r>
                      <a:r>
                        <a:rPr lang="ru-RU" sz="14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города районного значения, села, поселка, сельского округа</a:t>
                      </a:r>
                      <a:endParaRPr lang="ru-RU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9" marR="5909" marT="590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598,2</a:t>
                      </a:r>
                      <a:endParaRPr lang="ru-KZ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566,7</a:t>
                      </a:r>
                      <a:endParaRPr lang="ru-KZ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31,5</a:t>
                      </a:r>
                      <a:endParaRPr lang="ru-KZ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94,7</a:t>
                      </a:r>
                      <a:endParaRPr lang="ru-KZ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451</a:t>
                      </a:r>
                      <a:endParaRPr lang="ru-RU" sz="14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9" marR="5909" marT="5909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Отдел занятости и социальных программ</a:t>
                      </a:r>
                      <a:endParaRPr lang="ru-RU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9" marR="5909" marT="590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344,9</a:t>
                      </a:r>
                      <a:endParaRPr lang="ru-KZ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344,3</a:t>
                      </a:r>
                      <a:endParaRPr lang="ru-KZ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0,6</a:t>
                      </a:r>
                      <a:endParaRPr lang="ru-KZ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99,8</a:t>
                      </a:r>
                      <a:endParaRPr lang="ru-KZ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002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452</a:t>
                      </a:r>
                      <a:endParaRPr lang="ru-RU" sz="14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9" marR="5909" marT="5909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Отдел финансов</a:t>
                      </a:r>
                      <a:endParaRPr lang="ru-RU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9" marR="5909" marT="590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263,3</a:t>
                      </a:r>
                      <a:endParaRPr lang="ru-KZ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210,6</a:t>
                      </a:r>
                      <a:endParaRPr lang="ru-KZ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52,8</a:t>
                      </a:r>
                      <a:endParaRPr lang="ru-KZ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80,0</a:t>
                      </a:r>
                      <a:endParaRPr lang="ru-KZ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020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453</a:t>
                      </a:r>
                      <a:endParaRPr lang="ru-RU" sz="14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9" marR="5909" marT="5909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Отдел экономики и бюджетного планирования</a:t>
                      </a:r>
                      <a:endParaRPr lang="ru-RU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9" marR="5909" marT="590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69,4</a:t>
                      </a:r>
                      <a:endParaRPr lang="ru-KZ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69,0</a:t>
                      </a:r>
                      <a:endParaRPr lang="ru-KZ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0,4</a:t>
                      </a:r>
                      <a:endParaRPr lang="ru-KZ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99,4</a:t>
                      </a:r>
                      <a:endParaRPr lang="ru-KZ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833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456</a:t>
                      </a:r>
                      <a:endParaRPr lang="ru-RU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9" marR="5909" marT="5909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Отдел внутренней политики</a:t>
                      </a:r>
                      <a:endParaRPr lang="ru-RU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9" marR="5909" marT="590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49,8</a:t>
                      </a:r>
                      <a:endParaRPr lang="ru-KZ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49,9</a:t>
                      </a:r>
                      <a:endParaRPr lang="ru-KZ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0,03</a:t>
                      </a:r>
                      <a:endParaRPr lang="ru-KZ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99,9</a:t>
                      </a:r>
                      <a:endParaRPr lang="ru-KZ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546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457</a:t>
                      </a:r>
                      <a:endParaRPr lang="ru-RU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9" marR="5909" marT="5909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Отдел культуры, развития языков, физической культуры и спорта района</a:t>
                      </a:r>
                      <a:endParaRPr lang="ru-RU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9" marR="5909" marT="590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422,0</a:t>
                      </a:r>
                      <a:endParaRPr lang="ru-KZ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421,3</a:t>
                      </a:r>
                      <a:endParaRPr lang="ru-KZ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0,7</a:t>
                      </a:r>
                      <a:endParaRPr lang="ru-KZ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99,8</a:t>
                      </a:r>
                      <a:endParaRPr lang="ru-KZ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8833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458</a:t>
                      </a:r>
                      <a:endParaRPr lang="ru-RU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9" marR="5909" marT="5909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Отдел жилищно-коммунального хозяйства, пассажирского транспорта и автомобильных дорог района</a:t>
                      </a:r>
                      <a:endParaRPr lang="ru-RU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9" marR="5909" marT="590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1284,6</a:t>
                      </a:r>
                      <a:endParaRPr lang="ru-KZ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1283,6</a:t>
                      </a:r>
                      <a:endParaRPr lang="ru-KZ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1,0</a:t>
                      </a:r>
                      <a:endParaRPr lang="ru-KZ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99,9</a:t>
                      </a:r>
                      <a:endParaRPr lang="ru-KZ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70570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466</a:t>
                      </a:r>
                      <a:endParaRPr lang="ru-RU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9" marR="5909" marT="5909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Отдел архитектуры, градостроительства и строительства</a:t>
                      </a:r>
                      <a:endParaRPr lang="ru-RU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9" marR="5909" marT="590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498,8</a:t>
                      </a:r>
                      <a:endParaRPr lang="ru-KZ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493,9</a:t>
                      </a:r>
                      <a:endParaRPr lang="ru-KZ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4,9</a:t>
                      </a:r>
                      <a:endParaRPr lang="ru-KZ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99,0</a:t>
                      </a:r>
                      <a:endParaRPr lang="ru-KZ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555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482</a:t>
                      </a:r>
                      <a:endParaRPr lang="ru-RU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9" marR="5909" marT="5909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Отдел предпринимательства и туризма района (города областного значения)</a:t>
                      </a:r>
                      <a:endParaRPr lang="ru-RU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9" marR="5909" marT="590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22,4</a:t>
                      </a:r>
                      <a:endParaRPr lang="ru-KZ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22,4</a:t>
                      </a:r>
                      <a:endParaRPr lang="ru-KZ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  <a:endParaRPr lang="ru-KZ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  <a:endParaRPr lang="ru-KZ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9436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498</a:t>
                      </a:r>
                      <a:endParaRPr lang="ru-RU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9" marR="5909" marT="5909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Отдел земельных отношений и сельского хозяйства района (города областного значения)</a:t>
                      </a:r>
                      <a:endParaRPr lang="ru-RU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9" marR="5909" marT="590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32,4</a:t>
                      </a:r>
                      <a:endParaRPr lang="ru-KZ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32,4</a:t>
                      </a:r>
                      <a:endParaRPr lang="ru-KZ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  <a:endParaRPr lang="ru-KZ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99,9</a:t>
                      </a:r>
                      <a:endParaRPr lang="ru-KZ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642400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Освоение бюджетных средств на 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1.07.2026г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7413806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504" y="116632"/>
            <a:ext cx="88569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НЕИСПОЛНЕНО </a:t>
            </a: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105,9</a:t>
            </a:r>
            <a:r>
              <a:rPr lang="ru-RU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млн.тенге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42511" y="1170127"/>
            <a:ext cx="3509409" cy="400110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Субъективные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причины</a:t>
            </a:r>
          </a:p>
        </p:txBody>
      </p:sp>
      <p:cxnSp>
        <p:nvCxnSpPr>
          <p:cNvPr id="45" name="Прямая соединительная линия 44"/>
          <p:cNvCxnSpPr/>
          <p:nvPr/>
        </p:nvCxnSpPr>
        <p:spPr>
          <a:xfrm>
            <a:off x="683568" y="1550213"/>
            <a:ext cx="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8-конечная звезда 46"/>
          <p:cNvSpPr/>
          <p:nvPr/>
        </p:nvSpPr>
        <p:spPr>
          <a:xfrm>
            <a:off x="8604448" y="6381328"/>
            <a:ext cx="432048" cy="404664"/>
          </a:xfrm>
          <a:prstGeom prst="star8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1F70A603-E52B-4EF2-8F46-FCB320E17081}" type="slidenum">
              <a:rPr lang="ru-RU" sz="1400" smtClean="0">
                <a:solidFill>
                  <a:schemeClr val="tx1"/>
                </a:solidFill>
              </a:rPr>
              <a:t>11</a:t>
            </a:fld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524328" y="2014340"/>
            <a:ext cx="864096" cy="213474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TextBox 47"/>
          <p:cNvSpPr txBox="1"/>
          <p:nvPr/>
        </p:nvSpPr>
        <p:spPr>
          <a:xfrm>
            <a:off x="369277" y="1925514"/>
            <a:ext cx="3482643" cy="1415772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endParaRPr lang="ru-RU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4,8 </a:t>
            </a:r>
            <a:r>
              <a:rPr lang="ru-RU" sz="1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млн.тенге</a:t>
            </a:r>
            <a:r>
              <a:rPr lang="ru-RU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работы не начаты</a:t>
            </a:r>
            <a:endParaRPr lang="ru-RU" sz="1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AAF03C97-64BC-4450-9C23-0E5379EBD496}"/>
              </a:ext>
            </a:extLst>
          </p:cNvPr>
          <p:cNvCxnSpPr>
            <a:cxnSpLocks/>
          </p:cNvCxnSpPr>
          <p:nvPr/>
        </p:nvCxnSpPr>
        <p:spPr>
          <a:xfrm flipH="1">
            <a:off x="1187624" y="1592151"/>
            <a:ext cx="1099346" cy="28629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5076056" y="1185371"/>
            <a:ext cx="3168352" cy="369332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Объективные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причины</a:t>
            </a:r>
            <a:endParaRPr lang="ru-RU" dirty="0"/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AAF03C97-64BC-4450-9C23-0E5379EBD496}"/>
              </a:ext>
            </a:extLst>
          </p:cNvPr>
          <p:cNvCxnSpPr>
            <a:cxnSpLocks/>
          </p:cNvCxnSpPr>
          <p:nvPr/>
        </p:nvCxnSpPr>
        <p:spPr>
          <a:xfrm>
            <a:off x="6300192" y="1559592"/>
            <a:ext cx="1080120" cy="34076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860032" y="1977887"/>
            <a:ext cx="3528392" cy="738664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endParaRPr lang="ru-RU" sz="1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101,1 </a:t>
            </a:r>
            <a:r>
              <a:rPr lang="ru-RU" sz="1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млн.тенге</a:t>
            </a:r>
            <a:r>
              <a:rPr lang="ru-RU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недостаток средств на КСН</a:t>
            </a:r>
            <a:endParaRPr lang="ru-RU" sz="1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04512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43054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СТРУКТУРА РАСХОДОВ РАЙОННОГО БЮДЖЕТА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9512" y="6042774"/>
            <a:ext cx="86409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Текущие расходы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–2193,1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млн. тенге, расходы на развитие – </a:t>
            </a:r>
            <a:r>
              <a:rPr lang="ru-RU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1300,9</a:t>
            </a:r>
            <a:r>
              <a:rPr lang="en-US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млн.тенге</a:t>
            </a:r>
          </a:p>
        </p:txBody>
      </p:sp>
      <p:sp>
        <p:nvSpPr>
          <p:cNvPr id="12" name="8-конечная звезда 11"/>
          <p:cNvSpPr/>
          <p:nvPr/>
        </p:nvSpPr>
        <p:spPr>
          <a:xfrm>
            <a:off x="8604448" y="6381328"/>
            <a:ext cx="432048" cy="404664"/>
          </a:xfrm>
          <a:prstGeom prst="star8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1F70A603-E52B-4EF2-8F46-FCB320E17081}" type="slidenum">
              <a:rPr lang="ru-RU" sz="1400" smtClean="0">
                <a:solidFill>
                  <a:schemeClr val="tx1"/>
                </a:solidFill>
              </a:rPr>
              <a:t>12</a:t>
            </a:fld>
            <a:endParaRPr lang="ru-RU" sz="1400" dirty="0">
              <a:solidFill>
                <a:schemeClr val="tx1"/>
              </a:solidFill>
            </a:endParaRPr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2713366203"/>
              </p:ext>
            </p:extLst>
          </p:nvPr>
        </p:nvGraphicFramePr>
        <p:xfrm>
          <a:off x="1691680" y="1052736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69558010"/>
              </p:ext>
            </p:extLst>
          </p:nvPr>
        </p:nvGraphicFramePr>
        <p:xfrm>
          <a:off x="395536" y="1052736"/>
          <a:ext cx="8568952" cy="49900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7884368" y="2533761"/>
            <a:ext cx="108012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/>
              <a:t>Государственные услуги общего характера</a:t>
            </a: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600623"/>
              </p:ext>
            </p:extLst>
          </p:nvPr>
        </p:nvGraphicFramePr>
        <p:xfrm>
          <a:off x="2084877" y="1964309"/>
          <a:ext cx="5524022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683568" y="2924944"/>
            <a:ext cx="140130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Культура, спорт, туризм и информационное пространство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740352" y="4494449"/>
            <a:ext cx="122413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/>
              <a:t>Топливно-энергетический комплекс и недропользование</a:t>
            </a:r>
            <a:endParaRPr lang="ru-RU" sz="12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4893691"/>
            <a:ext cx="1800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Жилищно-коммунальное хозяйство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436095" y="1107471"/>
            <a:ext cx="162302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Социальная помощь и социальное обеспечение</a:t>
            </a:r>
          </a:p>
        </p:txBody>
      </p:sp>
    </p:spTree>
    <p:extLst>
      <p:ext uri="{BB962C8B-B14F-4D97-AF65-F5344CB8AC3E}">
        <p14:creationId xmlns:p14="http://schemas.microsoft.com/office/powerpoint/2010/main" val="34550013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9226" y="116632"/>
            <a:ext cx="892899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РАСХОДЫ СОЦИАЛЬНОЙ СФЕРЫ 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–815,4 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млн.тенге</a:t>
            </a:r>
          </a:p>
          <a:p>
            <a:pPr algn="ctr"/>
            <a:r>
              <a:rPr lang="ru-RU" sz="28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23,3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от общего объема расходов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3528" y="1700808"/>
            <a:ext cx="1673896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СОЦИАЛЬНАЯ ЗАЩИТА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344,3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млн.тенге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kk-KZ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99,8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%)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963525" y="1556792"/>
            <a:ext cx="203241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1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июля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2026 г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39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семей в составе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194 человек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том числе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132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 получили АСП в сумме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15,5 </a:t>
            </a:r>
            <a:r>
              <a:rPr 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млн.тенге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Дополнительно к АСП </a:t>
            </a:r>
            <a:r>
              <a:rPr lang="ru-RU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внге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( 1,5 </a:t>
            </a:r>
            <a:r>
              <a:rPr 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мрп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каждого ребенка в месяц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 лет выплачено ГСП на сумму 1,7 млн, тенге)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вес трудоспособных получателей АСП (</a:t>
            </a:r>
            <a:r>
              <a:rPr 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одп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занятых вовлеченных в активные меры содействия занятости </a:t>
            </a:r>
            <a:r>
              <a:rPr lang="kk-KZ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76,3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% при плане 75,0 %. Доля трудоустроенных на (1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июля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2026 года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54,0 %)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21919" y="1700808"/>
            <a:ext cx="17782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КУЛЬТУРА, СПОРТ, ТУРИЗМ, </a:t>
            </a:r>
          </a:p>
          <a:p>
            <a:pPr algn="ctr"/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ИНФОРМАЦИОННОЕ ПРОСТРАНСТВО</a:t>
            </a:r>
          </a:p>
          <a:p>
            <a:pPr algn="ctr"/>
            <a:r>
              <a:rPr lang="ru-RU" sz="1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471,1 </a:t>
            </a: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млн.тенге </a:t>
            </a:r>
          </a:p>
          <a:p>
            <a:pPr algn="ctr"/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(99,8 </a:t>
            </a: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%)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300192" y="1700809"/>
            <a:ext cx="2788026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22 клубных учреждениях   района  проведено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328 культурно-массовых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мероприятий с охватом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36080 человек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также проведено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 спортивных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мероприятий с  участием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678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спортсменов из них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:13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районных, 5 областных мероприятий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Picture 15" descr="http://kovrov-gorod.ru/images/banners/soczasch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99042"/>
            <a:ext cx="1997424" cy="1886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 descr="http://www.dk.ru/system/ckeditor_assets/pictures/97944_content_%D0%9A%D1%83%D0%BB%D1%8C%D1%82%D1%83%D1%80%D0%B0.jpeg?142857397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5920" y="5681133"/>
            <a:ext cx="1190136" cy="1023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im.kommersant.ru/ISSUES.PHOTO/CORP/2014/02/05/spor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6" y="3619709"/>
            <a:ext cx="1872206" cy="214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8-конечная звезда 15"/>
          <p:cNvSpPr/>
          <p:nvPr/>
        </p:nvSpPr>
        <p:spPr>
          <a:xfrm>
            <a:off x="8656170" y="6423895"/>
            <a:ext cx="432048" cy="404664"/>
          </a:xfrm>
          <a:prstGeom prst="star8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1F70A603-E52B-4EF2-8F46-FCB320E17081}" type="slidenum">
              <a:rPr lang="ru-RU" sz="1400" smtClean="0">
                <a:solidFill>
                  <a:schemeClr val="tx1"/>
                </a:solidFill>
              </a:rPr>
              <a:t>13</a:t>
            </a:fld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05396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746121" y="1000125"/>
            <a:ext cx="6426551" cy="974344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1" hangingPunct="1">
              <a:defRPr/>
            </a:pPr>
            <a:r>
              <a:rPr lang="ru-RU" sz="1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Общая сумма выделенных средств на </a:t>
            </a:r>
          </a:p>
          <a:p>
            <a:pPr algn="ctr" eaLnBrk="1" hangingPunct="1">
              <a:defRPr/>
            </a:pPr>
            <a:r>
              <a:rPr lang="ru-RU" sz="1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реализацию бюджетных инвестиционных проектов</a:t>
            </a:r>
          </a:p>
          <a:p>
            <a:pPr algn="ctr" eaLnBrk="1" hangingPunct="1">
              <a:defRPr/>
            </a:pPr>
            <a:r>
              <a:rPr lang="ru-RU" sz="1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за </a:t>
            </a:r>
            <a:r>
              <a:rPr lang="en-US" sz="1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II </a:t>
            </a:r>
            <a:r>
              <a:rPr lang="ru-RU" sz="1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квартал </a:t>
            </a:r>
            <a:r>
              <a:rPr lang="ru-RU" sz="1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202</a:t>
            </a:r>
            <a:r>
              <a:rPr lang="en-US" sz="1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ru-RU" sz="1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года составило </a:t>
            </a:r>
            <a:r>
              <a:rPr lang="en-US" sz="1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3742,8</a:t>
            </a:r>
            <a:r>
              <a:rPr lang="ru-RU" sz="1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млн. </a:t>
            </a:r>
            <a:r>
              <a:rPr lang="ru-RU" sz="1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тенге</a:t>
            </a:r>
            <a:r>
              <a:rPr lang="ru-RU" sz="1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1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391" name="Прямоугольник 1"/>
          <p:cNvSpPr>
            <a:spLocks noChangeArrowheads="1"/>
          </p:cNvSpPr>
          <p:nvPr/>
        </p:nvSpPr>
        <p:spPr bwMode="auto">
          <a:xfrm>
            <a:off x="642938" y="285750"/>
            <a:ext cx="82153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>
                <a:latin typeface="Arial" panose="020B0604020202020204" pitchFamily="34" charset="0"/>
              </a:rPr>
              <a:t>Реализация бюджетных инвестиционных проектов</a:t>
            </a:r>
          </a:p>
        </p:txBody>
      </p:sp>
      <p:sp>
        <p:nvSpPr>
          <p:cNvPr id="17417" name="Номер слайда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9pPr>
          </a:lstStyle>
          <a:p>
            <a:fld id="{5906468C-E18E-40B0-A48B-4CC8FCBE8060}" type="slidenum">
              <a:rPr lang="ru-RU" altLang="ru-RU">
                <a:solidFill>
                  <a:srgbClr val="BCBCBC"/>
                </a:solidFill>
              </a:rPr>
              <a:pPr/>
              <a:t>14</a:t>
            </a:fld>
            <a:endParaRPr lang="ru-RU" altLang="ru-RU">
              <a:solidFill>
                <a:srgbClr val="BCBCBC"/>
              </a:solidFill>
            </a:endParaRPr>
          </a:p>
        </p:txBody>
      </p:sp>
      <p:sp useBgFill="1">
        <p:nvSpPr>
          <p:cNvPr id="12" name="TextBox 11">
            <a:extLst>
              <a:ext uri="{FF2B5EF4-FFF2-40B4-BE49-F238E27FC236}">
                <a16:creationId xmlns:a16="http://schemas.microsoft.com/office/drawing/2014/main" id="{2E2C0A3F-E695-4BDA-AF6D-302A8FBC38F2}"/>
              </a:ext>
            </a:extLst>
          </p:cNvPr>
          <p:cNvSpPr txBox="1"/>
          <p:nvPr/>
        </p:nvSpPr>
        <p:spPr>
          <a:xfrm>
            <a:off x="1547664" y="2942672"/>
            <a:ext cx="458877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79212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37486"/>
            <a:ext cx="8147248" cy="443242"/>
          </a:xfrm>
        </p:spPr>
        <p:txBody>
          <a:bodyPr>
            <a:normAutofit/>
          </a:bodyPr>
          <a:lstStyle/>
          <a:p>
            <a:pPr algn="ctr"/>
            <a:r>
              <a:rPr lang="ru-RU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РЕАЛИЗАЦИЯ ПРОГРАММНЫХ ДОКУМЕНТОВ </a:t>
            </a:r>
            <a:endParaRPr lang="ru-RU" sz="1600" dirty="0"/>
          </a:p>
        </p:txBody>
      </p:sp>
      <p:pic>
        <p:nvPicPr>
          <p:cNvPr id="4" name="Picture 2" descr="http://s50.radikal.ru/i127/1505/8e/0fd4426c6475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6541" y="1176758"/>
            <a:ext cx="989262" cy="989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2411760" y="2564904"/>
            <a:ext cx="3960440" cy="6317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Продуктивная занятость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39552" y="3601678"/>
            <a:ext cx="66247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kk-KZ" alt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оплачиваемые общественные работы направлено </a:t>
            </a:r>
            <a:r>
              <a:rPr lang="kk-KZ" alt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kk-KZ" alt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kk-KZ" alt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человек, на социальные рабочие места трудоустроены </a:t>
            </a:r>
            <a:r>
              <a:rPr lang="en-US" alt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kk-KZ" alt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alt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человек.</a:t>
            </a:r>
            <a:endParaRPr lang="ru-RU" alt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23529" y="5125172"/>
            <a:ext cx="397764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kk-KZ" altLang="ru-RU" sz="1400" dirty="0">
                <a:solidFill>
                  <a:prstClr val="black"/>
                </a:solidFill>
              </a:rPr>
              <a:t> </a:t>
            </a:r>
            <a:endParaRPr lang="ru-RU" altLang="ru-RU" sz="1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6188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8543925" y="6356350"/>
            <a:ext cx="561975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7432" rIns="45720" anchor="ctr"/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9pPr>
          </a:lstStyle>
          <a:p>
            <a:pPr algn="l"/>
            <a:fld id="{25E06050-746F-425D-A30A-5E39984060C6}" type="slidenum">
              <a:rPr lang="ru-RU" altLang="ru-RU">
                <a:solidFill>
                  <a:srgbClr val="595959"/>
                </a:solidFill>
                <a:latin typeface="Book Antiqua" panose="02040602050305030304" pitchFamily="18" charset="0"/>
              </a:rPr>
              <a:pPr algn="l"/>
              <a:t>16</a:t>
            </a:fld>
            <a:endParaRPr lang="ru-RU" altLang="ru-RU" dirty="0">
              <a:solidFill>
                <a:srgbClr val="595959"/>
              </a:solidFill>
              <a:latin typeface="Book Antiqua" panose="02040602050305030304" pitchFamily="18" charset="0"/>
            </a:endParaRPr>
          </a:p>
        </p:txBody>
      </p:sp>
      <p:sp>
        <p:nvSpPr>
          <p:cNvPr id="20483" name="Прямоугольник 5"/>
          <p:cNvSpPr>
            <a:spLocks noChangeArrowheads="1"/>
          </p:cNvSpPr>
          <p:nvPr/>
        </p:nvSpPr>
        <p:spPr bwMode="auto">
          <a:xfrm>
            <a:off x="1476375" y="404813"/>
            <a:ext cx="69119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2000" b="1" dirty="0">
                <a:latin typeface="Book Antiqua" pitchFamily="18" charset="0"/>
              </a:rPr>
              <a:t>Отчет об исполнении бюджета Уланского района на</a:t>
            </a:r>
            <a:r>
              <a:rPr lang="kk-KZ" sz="2000" b="1" dirty="0">
                <a:latin typeface="Book Antiqua" pitchFamily="18" charset="0"/>
              </a:rPr>
              <a:t> 1</a:t>
            </a:r>
            <a:r>
              <a:rPr lang="en-US" sz="2000" b="1" dirty="0">
                <a:latin typeface="Book Antiqua" pitchFamily="18" charset="0"/>
              </a:rPr>
              <a:t> </a:t>
            </a:r>
            <a:r>
              <a:rPr lang="ru-RU" sz="2000" b="1" dirty="0" smtClean="0">
                <a:latin typeface="Book Antiqua" pitchFamily="18" charset="0"/>
              </a:rPr>
              <a:t>июля</a:t>
            </a:r>
            <a:r>
              <a:rPr lang="kk-KZ" sz="2000" b="1" dirty="0" smtClean="0">
                <a:latin typeface="Book Antiqua" pitchFamily="18" charset="0"/>
              </a:rPr>
              <a:t> </a:t>
            </a:r>
            <a:r>
              <a:rPr lang="ru-RU" sz="2000" b="1" dirty="0">
                <a:latin typeface="Book Antiqua" pitchFamily="18" charset="0"/>
              </a:rPr>
              <a:t>2026 год, млн. тенге</a:t>
            </a:r>
          </a:p>
        </p:txBody>
      </p:sp>
      <p:graphicFrame>
        <p:nvGraphicFramePr>
          <p:cNvPr id="23638" name="Group 8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5732582"/>
              </p:ext>
            </p:extLst>
          </p:nvPr>
        </p:nvGraphicFramePr>
        <p:xfrm>
          <a:off x="323528" y="1125538"/>
          <a:ext cx="8496944" cy="5770749"/>
        </p:xfrm>
        <a:graphic>
          <a:graphicData uri="http://schemas.openxmlformats.org/drawingml/2006/table">
            <a:tbl>
              <a:tblPr/>
              <a:tblGrid>
                <a:gridCol w="71284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4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040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Book Antiqua" panose="02040602050305030304" pitchFamily="18" charset="0"/>
                        </a:rPr>
                        <a:t>Наименование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Book Antiqua" panose="02040602050305030304" pitchFamily="18" charset="0"/>
                        </a:rPr>
                        <a:t>За</a:t>
                      </a:r>
                      <a:r>
                        <a:rPr lang="kk-KZ" sz="1600" b="1" i="0" u="none" strike="noStrike" baseline="0" dirty="0">
                          <a:solidFill>
                            <a:srgbClr val="FFFFFF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6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Book Antiqua" panose="02040602050305030304" pitchFamily="18" charset="0"/>
                        </a:rPr>
                        <a:t>II </a:t>
                      </a:r>
                      <a:r>
                        <a:rPr lang="ru-RU" sz="1600" b="1" i="0" u="none" strike="noStrike" baseline="0" dirty="0">
                          <a:solidFill>
                            <a:srgbClr val="FFFFFF"/>
                          </a:solidFill>
                          <a:effectLst/>
                          <a:latin typeface="Book Antiqua" panose="02040602050305030304" pitchFamily="18" charset="0"/>
                        </a:rPr>
                        <a:t>квартал </a:t>
                      </a:r>
                      <a:r>
                        <a:rPr lang="kk-KZ" sz="16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Book Antiqua" panose="02040602050305030304" pitchFamily="18" charset="0"/>
                        </a:rPr>
                        <a:t>202</a:t>
                      </a:r>
                      <a:r>
                        <a:rPr lang="en-US" sz="16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Book Antiqua" panose="02040602050305030304" pitchFamily="18" charset="0"/>
                        </a:rPr>
                        <a:t>6</a:t>
                      </a:r>
                      <a:r>
                        <a:rPr lang="kk-KZ" sz="16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kk-KZ" sz="1600" b="1" i="0" u="none" strike="noStrike" baseline="0" dirty="0">
                          <a:solidFill>
                            <a:srgbClr val="FFFFFF"/>
                          </a:solidFill>
                          <a:effectLst/>
                          <a:latin typeface="Book Antiqua" panose="02040602050305030304" pitchFamily="18" charset="0"/>
                        </a:rPr>
                        <a:t>года</a:t>
                      </a:r>
                      <a:endParaRPr lang="ru-RU" sz="1600" b="1" i="0" u="none" strike="noStrike" dirty="0">
                        <a:solidFill>
                          <a:srgbClr val="FFFFFF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28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070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ПОСТУПЛЕНИЯ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3471,7</a:t>
                      </a:r>
                      <a:endParaRPr lang="ru-RU" sz="16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28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поступления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1683,0</a:t>
                      </a:r>
                      <a:endParaRPr lang="ru-RU" sz="16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028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Неналоговые поступления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16,9</a:t>
                      </a:r>
                      <a:endParaRPr lang="ru-RU" sz="16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028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Поступления от продажи основного капитала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22,1</a:t>
                      </a:r>
                      <a:endParaRPr lang="ru-RU" sz="16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028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Поступления трансфертов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1749,7</a:t>
                      </a:r>
                      <a:endParaRPr lang="ru-RU" sz="16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028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Затраты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3494,0</a:t>
                      </a:r>
                      <a:endParaRPr lang="ru-RU" sz="16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028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Государственные услуги общего характера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605,3</a:t>
                      </a:r>
                      <a:endParaRPr lang="ru-RU" sz="16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028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Оборона</a:t>
                      </a:r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общественный порядок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23,9</a:t>
                      </a:r>
                      <a:endParaRPr lang="ru-RU" sz="16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851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Социальная помощь и социальное обеспечение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344,3</a:t>
                      </a:r>
                      <a:endParaRPr lang="ru-RU" sz="16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028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Жилищно-коммунальное хозяйство и (</a:t>
                      </a:r>
                      <a:r>
                        <a:rPr lang="ru-RU" sz="1600" b="0" i="0" u="none" strike="noStrike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топливно</a:t>
                      </a:r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энергетический комплекс)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1236,5</a:t>
                      </a:r>
                      <a:endParaRPr lang="ru-RU" sz="16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028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Культура, спорт, туризм и информационное пространство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471,1</a:t>
                      </a:r>
                      <a:endParaRPr lang="ru-RU" sz="16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53040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Сельское, водное, лесное, рыбное хозяйство, особо охраняемые природные территории, охрана окружающей среды и животного мира, земельные отношения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79,1</a:t>
                      </a:r>
                      <a:endParaRPr lang="ru-RU" sz="16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53040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Промышленность, архитектурная, градостроительная и строительная деятельность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27,4</a:t>
                      </a:r>
                      <a:endParaRPr lang="ru-RU" sz="16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0299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Транспорт и коммуникации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433,9</a:t>
                      </a:r>
                      <a:endParaRPr lang="ru-RU" sz="16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just" fontAlgn="ctr"/>
                      <a:endParaRPr lang="ru-RU" sz="16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7028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 err="1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Топливно</a:t>
                      </a:r>
                      <a:r>
                        <a:rPr lang="ru-RU" sz="1600" b="0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–энергетический комплекс и недропользование</a:t>
                      </a:r>
                      <a:endParaRPr lang="ru-RU" sz="16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272,5</a:t>
                      </a:r>
                      <a:endParaRPr lang="ru-RU" sz="16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44562"/>
      </p:ext>
    </p:extLst>
  </p:cSld>
  <p:clrMapOvr>
    <a:masterClrMapping/>
  </p:clrMapOvr>
</p:sld>
</file>

<file path=ppt/theme/theme1.xml><?xml version="1.0" encoding="utf-8"?>
<a:theme xmlns:a="http://schemas.openxmlformats.org/drawingml/2006/main" name="Пиксел">
  <a:themeElements>
    <a:clrScheme name="Пиксел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Пиксел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>
            <a:alpha val="0"/>
          </a:schemeClr>
        </a:solidFill>
        <a:ln w="25400" algn="ctr">
          <a:solidFill>
            <a:srgbClr val="FFFF00"/>
          </a:solidFill>
          <a:miter lim="800000"/>
          <a:headEnd/>
          <a:tailEnd/>
        </a:ln>
      </a:spPr>
      <a:bodyPr anchor="ctr"/>
      <a:lstStyle>
        <a:defPPr algn="ctr">
          <a:defRPr dirty="0">
            <a:solidFill>
              <a:schemeClr val="lt1"/>
            </a:solidFill>
            <a:latin typeface="+mn-lt"/>
          </a:defRPr>
        </a:defPPr>
      </a:lstStyle>
    </a:spDef>
  </a:objectDefaults>
  <a:extraClrSchemeLst>
    <a:extraClrScheme>
      <a:clrScheme name="Пиксел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16368</TotalTime>
  <Words>1387</Words>
  <Application>Microsoft Office PowerPoint</Application>
  <PresentationFormat>Экран (4:3)</PresentationFormat>
  <Paragraphs>471</Paragraphs>
  <Slides>16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28" baseType="lpstr">
      <vt:lpstr>Arial</vt:lpstr>
      <vt:lpstr>Arial Black</vt:lpstr>
      <vt:lpstr>Book Antiqua</vt:lpstr>
      <vt:lpstr>Calibri</vt:lpstr>
      <vt:lpstr>Century Gothic</vt:lpstr>
      <vt:lpstr>Palatino Linotype</vt:lpstr>
      <vt:lpstr>Times New Roman</vt:lpstr>
      <vt:lpstr>Trebuchet MS</vt:lpstr>
      <vt:lpstr>Wingdings</vt:lpstr>
      <vt:lpstr>Wingdings 3</vt:lpstr>
      <vt:lpstr>Пиксел</vt:lpstr>
      <vt:lpstr>Грань</vt:lpstr>
      <vt:lpstr>Презентация PowerPoint</vt:lpstr>
      <vt:lpstr>Презентация PowerPoint</vt:lpstr>
      <vt:lpstr>Презентация PowerPoint</vt:lpstr>
      <vt:lpstr>Презентация PowerPoint</vt:lpstr>
      <vt:lpstr>ИСПОЛНЕНИЕ РАЙОННОГО БЮДЖЕТА ЗА II квартал 2026 ГОДА</vt:lpstr>
      <vt:lpstr>Презентация PowerPoint</vt:lpstr>
      <vt:lpstr>Презентация PowerPoint</vt:lpstr>
      <vt:lpstr>Исполнение собственных доходов Уланского района за последние три года</vt:lpstr>
      <vt:lpstr>Презентация PowerPoint</vt:lpstr>
      <vt:lpstr>Освоение бюджетных средств на 1.07.2026г </vt:lpstr>
      <vt:lpstr>Презентация PowerPoint</vt:lpstr>
      <vt:lpstr>Презентация PowerPoint</vt:lpstr>
      <vt:lpstr>Презентация PowerPoint</vt:lpstr>
      <vt:lpstr>Презентация PowerPoint</vt:lpstr>
      <vt:lpstr>РЕАЛИЗАЦИЯ ПРОГРАММНЫХ ДОКУМЕНТОВ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User321</cp:lastModifiedBy>
  <cp:revision>1132</cp:revision>
  <cp:lastPrinted>2026-07-30T04:25:53Z</cp:lastPrinted>
  <dcterms:created xsi:type="dcterms:W3CDTF">2019-04-01T03:39:56Z</dcterms:created>
  <dcterms:modified xsi:type="dcterms:W3CDTF">2026-08-06T04:53:54Z</dcterms:modified>
</cp:coreProperties>
</file>