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84" r:id="rId5"/>
    <p:sldId id="267" r:id="rId6"/>
    <p:sldId id="269" r:id="rId7"/>
    <p:sldId id="282" r:id="rId8"/>
    <p:sldId id="283" r:id="rId9"/>
    <p:sldId id="271" r:id="rId10"/>
    <p:sldId id="264" r:id="rId11"/>
    <p:sldId id="27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35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44" autoAdjust="0"/>
    <p:restoredTop sz="94660"/>
  </p:normalViewPr>
  <p:slideViewPr>
    <p:cSldViewPr>
      <p:cViewPr varScale="1">
        <p:scale>
          <a:sx n="108" d="100"/>
          <a:sy n="108" d="100"/>
        </p:scale>
        <p:origin x="13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89208-D6E5-4A40-B7C4-730A6E232F79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DAD00-6B7B-40D6-AED2-9B9A61F73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025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6DAD00-6B7B-40D6-AED2-9B9A61F73A6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633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6DAD00-6B7B-40D6-AED2-9B9A61F73A6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333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6DAD00-6B7B-40D6-AED2-9B9A61F73A6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433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4293096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«Павлодар </a:t>
            </a:r>
            <a:r>
              <a:rPr lang="kk-KZ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қаласының тұрғын үй инспекциясы және коммуналдық шаруашылық </a:t>
            </a:r>
            <a:r>
              <a:rPr lang="kk-KZ" sz="1600" b="1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бөлімі» ММ 2026-2028 </a:t>
            </a:r>
            <a:r>
              <a:rPr lang="kk-KZ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жылдарға </a:t>
            </a:r>
            <a:r>
              <a:rPr lang="kk-KZ" sz="1600" b="1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арналған азаматтық бюджеті</a:t>
            </a:r>
            <a:endParaRPr lang="kk-KZ" sz="1600" b="1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Султанали\2020\Слайд\Фотоматериалы для слайдов\Без названия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56910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79512" y="4022030"/>
            <a:ext cx="4176464" cy="65980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88024" y="4022030"/>
            <a:ext cx="4176464" cy="65980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517994" y="4001014"/>
            <a:ext cx="108012" cy="108012"/>
          </a:xfrm>
          <a:prstGeom prst="ellipse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81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6" y="1007018"/>
            <a:ext cx="835292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Құрметті сайт қонақтары!</a:t>
            </a:r>
          </a:p>
          <a:p>
            <a:pPr algn="ctr"/>
            <a:r>
              <a:rPr lang="kk-KZ" sz="14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algn="ctr"/>
            <a:r>
              <a:rPr lang="kk-KZ" sz="14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Сіздердің назарларыңызға бөлім бюджетінің негізгі көрсеткіштері туралы ақпаратты </a:t>
            </a:r>
            <a:r>
              <a:rPr lang="kk-KZ" sz="1400" b="1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қамтитын </a:t>
            </a:r>
            <a:r>
              <a:rPr lang="kk-KZ" sz="14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«Павлодар қаласының тұрғын үй инспекциясы және коммуналдық шаруашылық бөлімі» ММ-нің </a:t>
            </a:r>
            <a:r>
              <a:rPr lang="kk-KZ" sz="1400" b="1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en-US" sz="1400" b="1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kk-KZ" sz="1400" b="1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kk-KZ" sz="14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kk-KZ" sz="1400" b="1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en-US" sz="1400" b="1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kk-KZ" sz="1400" b="1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kk-KZ" sz="14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жылдарға арналған Азаматтық бюджеті ұсынылған.</a:t>
            </a:r>
          </a:p>
        </p:txBody>
      </p:sp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539552" y="108012"/>
            <a:ext cx="7704856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924944"/>
            <a:ext cx="7776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b="1" dirty="0">
                <a:solidFill>
                  <a:srgbClr val="1635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Павлодар облысы Павлодар қалалық мәслихатының 2026 жылғы 11 тамыздағы «Павлодар қалалық мәслихатының «2026–2028 жылдарға арналған Павлодар қаласының бюджеті туралы» 2025 жылғы 17 желтоқсандағы шешіміне өзгерістер енгізу туралы» шешімі </a:t>
            </a:r>
            <a:endParaRPr lang="kk-KZ" sz="1400" b="1" dirty="0">
              <a:solidFill>
                <a:srgbClr val="1635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7" y="2647471"/>
            <a:ext cx="8496945" cy="45719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871698" y="4108521"/>
            <a:ext cx="5688633" cy="66837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8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107504" y="108012"/>
            <a:ext cx="8136904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latin typeface="Arial" pitchFamily="34" charset="0"/>
                <a:cs typeface="Arial" pitchFamily="34" charset="0"/>
              </a:rPr>
              <a:t>496.001.000 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«Саясатты іске асыру жөніндегі қызметтер жергілікті деңгейде коммуналдық шаруашылығы және тұрғын үй қорының»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997829"/>
              </p:ext>
            </p:extLst>
          </p:nvPr>
        </p:nvGraphicFramePr>
        <p:xfrm>
          <a:off x="107504" y="986761"/>
          <a:ext cx="8640960" cy="1066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2411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шығындар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барлығы</a:t>
                      </a:r>
                      <a:endParaRPr lang="ru-RU" sz="1200" b="1" kern="1200" dirty="0" smtClean="0">
                        <a:solidFill>
                          <a:schemeClr val="lt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0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бағдарлама</a:t>
                      </a: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шығындар</a:t>
                      </a:r>
                      <a:endParaRPr lang="ru-RU" sz="1200" b="1" kern="150" dirty="0" smtClean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200" b="1" dirty="0" err="1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200" b="1" dirty="0" err="1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200" b="1" dirty="0" err="1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7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496.001.015 </a:t>
                      </a:r>
                      <a:r>
                        <a:rPr lang="ru-RU" sz="12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Жергілікті</a:t>
                      </a:r>
                      <a:r>
                        <a:rPr lang="ru-RU" sz="12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бюджет </a:t>
                      </a:r>
                      <a:r>
                        <a:rPr lang="ru-RU" sz="12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қаражаты</a:t>
                      </a:r>
                      <a:r>
                        <a:rPr lang="ru-RU" sz="12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есебінен</a:t>
                      </a:r>
                      <a:endParaRPr lang="ru-RU" sz="1200" b="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baseline="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256 267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,0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235 251,0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240 053,0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915693"/>
              </p:ext>
            </p:extLst>
          </p:nvPr>
        </p:nvGraphicFramePr>
        <p:xfrm>
          <a:off x="118445" y="2420889"/>
          <a:ext cx="8774035" cy="2779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8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6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6025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Показатели прямого результата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2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Кәсіпкерлік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кодекске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сәйкес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қызмет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көрсететін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ұйымдарға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тексеріс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жүргізу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жолымен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тұрғын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үй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заңнамасы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саласына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бақылауды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жүзеге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асыру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тексерістер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саны)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2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Тұрғын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үй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қорын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жылу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маусымына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дайындау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дайындау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жөніндегіа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іс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шараларды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ұйымдастыру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және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бақылау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үйлер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саны)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1264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1342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1342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6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Жылу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маусымынан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өтуге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мониторинг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жасау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үйлер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саны)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1264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1342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1342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54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Көп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қабатты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тұрғын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үй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қорын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күтіп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ұстау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және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пайдалану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мәселелері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бойынша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қызмет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көрсететін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ұйымдармен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(КСК, ЖШС, ЖК,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тұрғындармен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 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түсіндірме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және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ұйымдастыру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жұмыстарын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жүргізу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(</a:t>
                      </a:r>
                      <a:r>
                        <a:rPr lang="ru-RU" sz="120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мәжілістер</a:t>
                      </a: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саны)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386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386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386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51520" y="5445224"/>
            <a:ext cx="86409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негіздемесі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): осы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штат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санына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инспекциясы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шаруашылық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аппаратының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еңбекақы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төлеу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төлеуге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кеңсе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тауарларымен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қорлармен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көлік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қызметтерімен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бағдарламаларды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сүйемелдеуге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құралдарды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ұстау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жөндеуге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көзделген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өзіне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жүктелген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функцияларды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барынша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орындауға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қатынастары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Заңға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кондоминиум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құқықтарын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тіркеуге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, "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қатынастары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туралы"Заңға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кондоминиум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объектісінің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ортақ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мүлкін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күтіп-ұстауға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96336" y="728701"/>
            <a:ext cx="10081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Мын.тенге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29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108012"/>
            <a:ext cx="725732" cy="7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395535" y="108012"/>
            <a:ext cx="7848872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>
                <a:latin typeface="Arial" pitchFamily="34" charset="0"/>
                <a:cs typeface="Arial" pitchFamily="34" charset="0"/>
              </a:rPr>
              <a:t>496.003.015 «Мемлекеттік органның күрделі шығыстары»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036285"/>
              </p:ext>
            </p:extLst>
          </p:nvPr>
        </p:nvGraphicFramePr>
        <p:xfrm>
          <a:off x="395535" y="1124745"/>
          <a:ext cx="8208912" cy="1734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9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3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35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3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403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шығындар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барлығы</a:t>
                      </a:r>
                      <a:endParaRPr lang="ru-RU" sz="1200" b="1" kern="1200" dirty="0" smtClean="0">
                        <a:solidFill>
                          <a:schemeClr val="lt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8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бағдарлама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шығындар</a:t>
                      </a: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2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2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2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6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496.003.015</a:t>
                      </a:r>
                      <a:r>
                        <a:rPr lang="ru-RU" sz="1200" b="1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Жергілікті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бюджет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қаражаты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есебінен</a:t>
                      </a: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2 760,0</a:t>
                      </a: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273942"/>
                  </a:ext>
                </a:extLst>
              </a:tr>
              <a:tr h="5936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Көпфункционалды</a:t>
                      </a: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құрылғыны</a:t>
                      </a: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сатып</a:t>
                      </a: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алу</a:t>
                      </a:r>
                      <a:endParaRPr lang="ru-RU" sz="10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2 760,0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596336" y="728701"/>
            <a:ext cx="10081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мын.тенге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5" y="4293096"/>
            <a:ext cx="83529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негіздемесі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іс-шараларды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орындауға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меншіктегі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құбыры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кәріз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желілерін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ұстауға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en-US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ERTIS SU PVL» 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ШЖҚ КМК»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елді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мекендерінде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жылу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сумен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, су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бұру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өндірістік-шаруашылық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қызметті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асыруға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47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108012"/>
            <a:ext cx="725732" cy="7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395535" y="108012"/>
            <a:ext cx="7848872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latin typeface="Arial" pitchFamily="34" charset="0"/>
                <a:cs typeface="Arial" pitchFamily="34" charset="0"/>
              </a:rPr>
              <a:t>496.016.015 «Сумен 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жабдықтау және су бұру жүйесінің жұмыс істеуі »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309055"/>
              </p:ext>
            </p:extLst>
          </p:nvPr>
        </p:nvGraphicFramePr>
        <p:xfrm>
          <a:off x="395535" y="1124745"/>
          <a:ext cx="8208912" cy="2347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9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3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35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3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499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шығындар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барлығы</a:t>
                      </a:r>
                      <a:endParaRPr lang="ru-RU" sz="1200" b="1" kern="1200" dirty="0" smtClean="0">
                        <a:solidFill>
                          <a:schemeClr val="lt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бағдарлама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шығындар</a:t>
                      </a: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2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2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2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9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496.016.015</a:t>
                      </a:r>
                      <a:r>
                        <a:rPr lang="ru-RU" sz="1200" b="1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Жергілікті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бюджет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қаражаты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есебінен</a:t>
                      </a: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1 604 289,0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774 016,0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788 462,0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273942"/>
                  </a:ext>
                </a:extLst>
              </a:tr>
              <a:tr h="878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«ERTIS SU PVL» ШЖҚ КМК»</a:t>
                      </a:r>
                      <a:r>
                        <a:rPr lang="en-US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қаласының</a:t>
                      </a: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ауылдық</a:t>
                      </a: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елді</a:t>
                      </a: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мекендерінде</a:t>
                      </a: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сумен</a:t>
                      </a: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жабдықтау</a:t>
                      </a: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су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бұру</a:t>
                      </a: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саласында</a:t>
                      </a: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өндірістік-шаруашылық</a:t>
                      </a: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қызметті</a:t>
                      </a: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жүзеге</a:t>
                      </a: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асыру</a:t>
                      </a:r>
                      <a:endParaRPr lang="ru-RU" sz="10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1 604 289,0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774 016,0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788 462,0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596336" y="728701"/>
            <a:ext cx="10081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мын.тенге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5" y="4293096"/>
            <a:ext cx="83529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негіздемесі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іс-шараларды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орындауға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меншіктегі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құбыры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кәріз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желілерін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ұстауға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en-US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ERTIS SU PVL» 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ШЖҚ КМК»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елді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мекендерінде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жылу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сумен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, су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бұру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өндірістік-шаруашылық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қызметті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асыруға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60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107504" y="108012"/>
            <a:ext cx="8136904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latin typeface="Arial" pitchFamily="34" charset="0"/>
                <a:cs typeface="Arial" pitchFamily="34" charset="0"/>
              </a:rPr>
              <a:t>496.026.015 «Аудандардың 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(облыстық маңызы бар қалалардың) коммуналдық меншігіндегі жылу желілерін пайдалануды ұйымдастыру"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768382"/>
              </p:ext>
            </p:extLst>
          </p:nvPr>
        </p:nvGraphicFramePr>
        <p:xfrm>
          <a:off x="467544" y="1124745"/>
          <a:ext cx="8136904" cy="3585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7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шығындар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барлығы</a:t>
                      </a:r>
                      <a:endParaRPr lang="ru-RU" sz="1200" b="1" kern="1200" dirty="0" smtClean="0">
                        <a:solidFill>
                          <a:schemeClr val="lt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бағдарлама</a:t>
                      </a: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шығында</a:t>
                      </a:r>
                      <a:endParaRPr lang="ru-RU" sz="1200" b="1" kern="150" dirty="0" smtClean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200" b="1" dirty="0" err="1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200" b="1" dirty="0" err="1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200" b="1" dirty="0" err="1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6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496.026.015 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Жергілікті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бюджет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қаражаты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есебінен</a:t>
                      </a: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932 </a:t>
                      </a: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191,0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114 465,0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117 808,0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«ERTIS SU PVL» </a:t>
                      </a:r>
                      <a:r>
                        <a:rPr lang="ru-RU" sz="12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ШЖҚ КМК» </a:t>
                      </a:r>
                      <a:r>
                        <a:rPr lang="ru-RU" sz="120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қаланың</a:t>
                      </a:r>
                      <a:r>
                        <a:rPr lang="ru-RU" sz="12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ауылдық</a:t>
                      </a:r>
                      <a:r>
                        <a:rPr lang="ru-RU" sz="12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елді</a:t>
                      </a:r>
                      <a:r>
                        <a:rPr lang="ru-RU" sz="12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мекендерінде</a:t>
                      </a:r>
                      <a:r>
                        <a:rPr lang="ru-RU" sz="12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жылумен</a:t>
                      </a:r>
                      <a:r>
                        <a:rPr lang="ru-RU" sz="12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саласында</a:t>
                      </a:r>
                      <a:r>
                        <a:rPr lang="ru-RU" sz="12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өндірістік-шаруашылық</a:t>
                      </a:r>
                      <a:r>
                        <a:rPr lang="ru-RU" sz="12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қызметті</a:t>
                      </a:r>
                      <a:r>
                        <a:rPr lang="ru-RU" sz="12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жүзеге</a:t>
                      </a:r>
                      <a:r>
                        <a:rPr lang="ru-RU" sz="12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асыру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313 640,0</a:t>
                      </a: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114 465,0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117 808,0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531866"/>
                  </a:ext>
                </a:extLst>
              </a:tr>
              <a:tr h="649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Жылыту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маусымын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үздіксіз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өткізу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үшін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отын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сатып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алуға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жылу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өндіруші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субъектілердің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шығындарын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өтеу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608 551,0</a:t>
                      </a: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712280"/>
                  </a:ext>
                </a:extLst>
              </a:tr>
              <a:tr h="649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Жылумен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жабдықтау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желілерін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пайдалануға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жер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учаскелерін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ресімдеу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10 000,0</a:t>
                      </a: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037603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596336" y="728701"/>
            <a:ext cx="10081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мын.тенге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5085184"/>
            <a:ext cx="82089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негіздемесі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меншігіндегі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жылу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желілерін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пайдалануды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; «Е</a:t>
            </a:r>
            <a:r>
              <a:rPr lang="en-US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RTIS SU PVL» 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ШЖҚ КМК»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елді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мекендерінде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жылумен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өндірістік-шаруашылық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қызметті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орындауға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1000" dirty="0" smtClean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02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107504" y="108012"/>
            <a:ext cx="8136904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496.028.011 </a:t>
            </a:r>
            <a:r>
              <a:rPr lang="kk-KZ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«Коммуналдық шаруашылықты </a:t>
            </a:r>
            <a:r>
              <a:rPr lang="kk-KZ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дамыту»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400219"/>
              </p:ext>
            </p:extLst>
          </p:nvPr>
        </p:nvGraphicFramePr>
        <p:xfrm>
          <a:off x="467544" y="1124745"/>
          <a:ext cx="8136904" cy="3561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6961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шығындар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барлығы</a:t>
                      </a:r>
                      <a:endParaRPr lang="ru-RU" sz="1200" b="1" kern="1200" dirty="0" smtClean="0">
                        <a:solidFill>
                          <a:schemeClr val="lt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бағдарлама</a:t>
                      </a: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шығында</a:t>
                      </a:r>
                      <a:endParaRPr lang="ru-RU" sz="1200" b="1" kern="150" dirty="0" smtClean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200" b="1" dirty="0" err="1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200" b="1" dirty="0" err="1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200" b="1" dirty="0" err="1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6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496.028.011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Республикалық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бюджеттен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берілетін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трансферттер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есебінен</a:t>
                      </a: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2 700 000,0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4 303 758,0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8 809 719,0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41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«Павлодар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қаласында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Ж.Мұса-Баймолдин-Н.Назарбаев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даңғылы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-Парковая; Бестужев-Гагарин-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Н.Назарбаев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даңғылы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2-ші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Оңтүстік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; Ломов-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Ак.Чокин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Ак.Марғұлан-М.Жүсіп</a:t>
                      </a:r>
                      <a:endParaRPr lang="ru-RU" sz="1200" b="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көшелерінің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шекараларындағы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орамдық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желілерді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реконструкциялау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2-кезек»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1 500 000,0</a:t>
                      </a: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1 303</a:t>
                      </a:r>
                      <a:r>
                        <a:rPr lang="ru-RU" sz="1200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758,0</a:t>
                      </a: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531866"/>
                  </a:ext>
                </a:extLst>
              </a:tr>
              <a:tr h="8041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«Павлодар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қаласындағы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Академик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Чокин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-М. Горький-Академик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Сәтпаев-М.Жүсіп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; Толстой-Естай-М.Жүсіп-29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қараша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; Ломов-Достоевский-Академик Сәтпаев-29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қараша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;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Майра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-Ткачев-Академик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Сәтпаев-Бекқожин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көшелері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шегінде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орам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желілерін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реконструкциялау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» 2-кезек. 2-іске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қосу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кешені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»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1 200 000,0</a:t>
                      </a: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3 000 000,0</a:t>
                      </a: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8 809 719,0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280888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596336" y="728701"/>
            <a:ext cx="10081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200" b="0" i="0" u="none" strike="noStrike" kern="1200" cap="none" spc="0" normalizeH="0" baseline="0" noProof="0" dirty="0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мын.тенге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16355A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5085184"/>
            <a:ext cx="8208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Бюджеттік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бағдарламаның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сипаттамасы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(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негіздемесі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): 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шаруашылықты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дамытуға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05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107504" y="108012"/>
            <a:ext cx="8136904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496.028.028 </a:t>
            </a:r>
            <a:r>
              <a:rPr lang="kk-KZ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«Коммуналдық шаруашылықты </a:t>
            </a:r>
            <a:r>
              <a:rPr lang="kk-KZ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дамыту»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838331"/>
              </p:ext>
            </p:extLst>
          </p:nvPr>
        </p:nvGraphicFramePr>
        <p:xfrm>
          <a:off x="467544" y="1124745"/>
          <a:ext cx="8136904" cy="3561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6961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шығындар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барлығы</a:t>
                      </a:r>
                      <a:endParaRPr lang="ru-RU" sz="1200" b="1" kern="1200" dirty="0" smtClean="0">
                        <a:solidFill>
                          <a:schemeClr val="lt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2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бағдарлама</a:t>
                      </a: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шығында</a:t>
                      </a:r>
                      <a:endParaRPr lang="ru-RU" sz="1200" b="1" kern="150" dirty="0" smtClean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200" b="1" dirty="0" err="1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200" b="1" dirty="0" err="1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200" b="1" dirty="0" err="1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6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496.028.028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Облыстық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бюджеттен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берілетін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трансферттер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есебінен</a:t>
                      </a: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1 276 696,0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655 046,0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1 146 572,0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41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«Павлодар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қаласында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Ж.Мұса-Баймолдин-Н.Назарбаев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даңғылы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-Парковая; Бестужев-Гагарин-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Н.Назарбаев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даңғылы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2-ші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Оңтүстік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; Ломов-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Ак.Чокин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Ак.Марғұлан-М.Жүсіп</a:t>
                      </a:r>
                      <a:endParaRPr lang="ru-RU" sz="1200" b="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көшелерінің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шекараларындағы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орамдық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желілерді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реконструкциялау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2-кезек»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776 696,0</a:t>
                      </a: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531866"/>
                  </a:ext>
                </a:extLst>
              </a:tr>
              <a:tr h="8041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«Павлодар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қаласындағы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Академик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Чокин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-М. Горький-Академик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Сәтпаев-М.Жүсіп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; Толстой-Естай-М.Жүсіп-29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қараша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; Ломов-Достоевский-Академик Сәтпаев-29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қараша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;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Майра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-Ткачев-Академик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Сәтпаев-Бекқожин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көшелері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шегінде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орам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желілерін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реконструкциялау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» 2-кезек. 2-іске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қосу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0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кешені</a:t>
                      </a:r>
                      <a:r>
                        <a:rPr lang="ru-RU" sz="1200" b="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»</a:t>
                      </a:r>
                      <a:endParaRPr lang="ru-RU" sz="1200" b="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500 000,0</a:t>
                      </a: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655 046,0</a:t>
                      </a:r>
                      <a:endParaRPr lang="ru-RU" sz="12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1 146 572,0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280888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596336" y="728701"/>
            <a:ext cx="10081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200" b="0" i="0" u="none" strike="noStrike" kern="1200" cap="none" spc="0" normalizeH="0" baseline="0" noProof="0" dirty="0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мын.тенге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16355A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5085184"/>
            <a:ext cx="8208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Бюджеттік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бағдарламаның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сипаттамасы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(</a:t>
            </a:r>
            <a:r>
              <a:rPr kumimoji="0" lang="ru-RU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негіздемесі</a:t>
            </a: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16355A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): 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шаруашылықты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дамытуға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1000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99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395536" y="108011"/>
            <a:ext cx="7848872" cy="512677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latin typeface="Arial" pitchFamily="34" charset="0"/>
                <a:cs typeface="Arial" pitchFamily="34" charset="0"/>
              </a:rPr>
              <a:t>496.029.015 «</a:t>
            </a:r>
            <a:r>
              <a:rPr lang="kk-KZ" sz="1400" b="1" dirty="0" smtClean="0"/>
              <a:t>Сумен </a:t>
            </a:r>
            <a:r>
              <a:rPr lang="kk-KZ" sz="1400" b="1" dirty="0"/>
              <a:t>жабдықтау және су бұру жүйесін дамыту </a:t>
            </a:r>
            <a:r>
              <a:rPr lang="kk-KZ" sz="1400" b="1" dirty="0" smtClean="0">
                <a:latin typeface="Arial" pitchFamily="34" charset="0"/>
                <a:cs typeface="Arial" pitchFamily="34" charset="0"/>
              </a:rPr>
              <a:t>»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559694"/>
              </p:ext>
            </p:extLst>
          </p:nvPr>
        </p:nvGraphicFramePr>
        <p:xfrm>
          <a:off x="395537" y="826354"/>
          <a:ext cx="8424936" cy="3817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55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90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6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9965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шығындар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барлығы</a:t>
                      </a:r>
                      <a:endParaRPr lang="ru-RU" sz="1200" b="1" kern="1200" dirty="0" smtClean="0">
                        <a:solidFill>
                          <a:schemeClr val="lt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4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Бюджеттік</a:t>
                      </a:r>
                      <a:r>
                        <a:rPr lang="ru-RU" sz="11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1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бағдарлама</a:t>
                      </a:r>
                      <a:r>
                        <a:rPr lang="ru-RU" sz="11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1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бойынша</a:t>
                      </a:r>
                      <a:r>
                        <a:rPr lang="ru-RU" sz="11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1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шығыстар</a:t>
                      </a:r>
                      <a:endParaRPr lang="ru-RU" sz="1100" b="0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100" b="1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100" b="1" strike="noStrik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strike="noStrik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100" b="1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</a:t>
                      </a:r>
                      <a:r>
                        <a:rPr lang="ru-RU" sz="1100" b="1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100" b="1" strike="noStrik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100" b="1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ru-RU" sz="1100" b="1" strike="noStrike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ctr"/>
                      <a:r>
                        <a:rPr lang="ru-RU" sz="1100" b="1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</a:t>
                      </a:r>
                      <a:r>
                        <a:rPr lang="ru-RU" sz="1100" b="1" strike="noStrik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100" b="1" strike="noStrike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ctr"/>
                      <a:endParaRPr lang="ru-RU" sz="1100" b="1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4414">
                <a:tc>
                  <a:txBody>
                    <a:bodyPr/>
                    <a:lstStyle/>
                    <a:p>
                      <a:pPr algn="ctr"/>
                      <a:r>
                        <a:rPr lang="ru-RU" sz="1100" b="1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496.029.015  </a:t>
                      </a:r>
                      <a:r>
                        <a:rPr lang="ru-RU" sz="1100" b="1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sz="1100" b="1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sz="1100" b="1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қаражаты</a:t>
                      </a:r>
                      <a:r>
                        <a:rPr lang="ru-RU" sz="1100" b="1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100" b="1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12 972,0</a:t>
                      </a:r>
                      <a:endParaRPr lang="ru-RU" sz="1100" b="1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1" strike="noStrik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100" b="1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ru-RU" sz="1100" b="1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394476"/>
                  </a:ext>
                </a:extLst>
              </a:tr>
              <a:tr h="805191"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</a:t>
                      </a:r>
                      <a:r>
                        <a:rPr lang="ru-RU" sz="1000" b="0" i="0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1000" b="0" i="0" u="none" strike="noStrike" kern="120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қаласында</a:t>
                      </a:r>
                      <a:r>
                        <a:rPr lang="ru-RU" sz="1000" b="0" i="0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kern="120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диам</a:t>
                      </a:r>
                      <a:r>
                        <a:rPr lang="ru-RU" sz="1000" b="0" i="0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700 мм </a:t>
                      </a:r>
                      <a:r>
                        <a:rPr lang="ru-RU" sz="1000" b="0" i="0" u="none" strike="noStrike" kern="120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кәріз</a:t>
                      </a:r>
                      <a:r>
                        <a:rPr lang="ru-RU" sz="1000" b="0" i="0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i="0" u="none" strike="noStrike" kern="120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коллекторын</a:t>
                      </a:r>
                      <a:r>
                        <a:rPr lang="ru-RU" sz="1000" b="0" i="0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000" b="0" i="0" u="none" strike="noStrike" kern="120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реконструкциялау</a:t>
                      </a:r>
                      <a:r>
                        <a:rPr lang="ru-RU" sz="1000" b="0" i="0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 ЖСҚ әзірлеу" Лунная </a:t>
                      </a:r>
                      <a:r>
                        <a:rPr lang="ru-RU" sz="1000" b="0" i="0" u="none" strike="noStrike" kern="120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көшесі</a:t>
                      </a:r>
                      <a:r>
                        <a:rPr lang="ru-RU" sz="1000" b="0" i="0" u="none" strike="noStrike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ru-RU" sz="1000" b="0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10 000,0</a:t>
                      </a:r>
                      <a:endParaRPr lang="ru-RU" sz="1000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ru-RU" sz="10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422177"/>
                  </a:ext>
                </a:extLst>
              </a:tr>
              <a:tr h="805191">
                <a:tc>
                  <a:txBody>
                    <a:bodyPr/>
                    <a:lstStyle/>
                    <a:p>
                      <a:pPr algn="ctr"/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қаласы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Солтүстік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өнеркәсіптік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ауданында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бұрынғы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ПТЗ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ауданы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диаметрі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400 мм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өздігінен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ағатын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коллекторды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реконструкциялау</a:t>
                      </a:r>
                      <a:endParaRPr lang="ru-RU" sz="1000" b="0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200,0</a:t>
                      </a:r>
                      <a:endParaRPr lang="ru-RU" sz="1000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ru-RU" sz="10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871196"/>
                  </a:ext>
                </a:extLst>
              </a:tr>
              <a:tr h="805191">
                <a:tc>
                  <a:txBody>
                    <a:bodyPr/>
                    <a:lstStyle/>
                    <a:p>
                      <a:pPr algn="ctr"/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«Павлодар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қаласында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Курская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көшесінен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Молодогвардейцев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көшесіне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дейін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Каз.Правда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көшесінің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бойындағы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д.800-1000 мм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кәріздік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коллекторды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диаметрін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1000-1200 мм</a:t>
                      </a:r>
                    </a:p>
                    <a:p>
                      <a:pPr algn="ctr"/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ұлғайта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отырып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strike="noStrik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реконструкциялау</a:t>
                      </a:r>
                      <a:r>
                        <a:rPr lang="ru-RU" sz="1000" b="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00" b="0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2 772,0</a:t>
                      </a:r>
                      <a:endParaRPr lang="ru-RU" sz="1000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strike="noStrike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ru-RU" sz="10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948317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596336" y="728701"/>
            <a:ext cx="10081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000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мын.тенге</a:t>
            </a:r>
            <a:endParaRPr lang="ru-RU" sz="10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6134309"/>
            <a:ext cx="8064896" cy="39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4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539552" y="260648"/>
            <a:ext cx="7416824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latin typeface="Arial" pitchFamily="34" charset="0"/>
                <a:cs typeface="Arial" pitchFamily="34" charset="0"/>
              </a:rPr>
              <a:t>496.029.028 «</a:t>
            </a:r>
            <a:r>
              <a:rPr lang="kk-KZ" sz="1400" b="1" dirty="0" smtClean="0"/>
              <a:t>Сумен </a:t>
            </a:r>
            <a:r>
              <a:rPr lang="kk-KZ" sz="1400" b="1" dirty="0"/>
              <a:t>жабдықтау және су бұру жүйесін дамыту </a:t>
            </a:r>
            <a:r>
              <a:rPr lang="kk-KZ" sz="1400" b="1" dirty="0" smtClean="0">
                <a:latin typeface="Arial" pitchFamily="34" charset="0"/>
                <a:cs typeface="Arial" pitchFamily="34" charset="0"/>
              </a:rPr>
              <a:t>»</a:t>
            </a:r>
            <a:endParaRPr lang="kk-KZ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537391"/>
              </p:ext>
            </p:extLst>
          </p:nvPr>
        </p:nvGraphicFramePr>
        <p:xfrm>
          <a:off x="539551" y="1049459"/>
          <a:ext cx="8208913" cy="3566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39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2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1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13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4061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шығындар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барлығы</a:t>
                      </a:r>
                      <a:endParaRPr lang="ru-RU" sz="1200" b="1" kern="1200" dirty="0" smtClean="0">
                        <a:solidFill>
                          <a:schemeClr val="lt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1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бағдарлама</a:t>
                      </a: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шығындар</a:t>
                      </a:r>
                      <a:endParaRPr lang="ru-RU" sz="1200" b="1" kern="150" dirty="0" smtClean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200" b="1" dirty="0" err="1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200" b="1" dirty="0" err="1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200" b="1" dirty="0" err="1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496.029.028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Облыстық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бюджеттен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берілетін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трансферттер</a:t>
                      </a: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200" b="1" kern="1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есебінен</a:t>
                      </a:r>
                      <a:endParaRPr lang="ru-RU" sz="1200" b="1" kern="15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880 444,0</a:t>
                      </a: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0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Павлодар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қаласында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Каз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Правда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көшесінен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Баймолдин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көшесіне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дейін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Молодогвардейцев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көшесінің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бойындағы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д. 800- 1000 мм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кәріздік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коллекторды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диаметрін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1000-1200 мм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етіп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ұлғайта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отырып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реконструкциялау</a:t>
                      </a:r>
                      <a:endParaRPr lang="ru-RU" sz="1000" b="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242 764,0</a:t>
                      </a:r>
                      <a:endParaRPr lang="ru-RU" sz="10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277074"/>
                  </a:ext>
                </a:extLst>
              </a:tr>
              <a:tr h="6210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Павлодар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қаласында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Курская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көшесінен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Молодогвардейцев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көшесіне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дейін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Каз.Правда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көшесінің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бойындағы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д.800-1000 мм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кәріздік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коллекторды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диаметрін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1000-1200 мм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ұлғайта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отырып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реконструкциялау</a:t>
                      </a:r>
                      <a:endParaRPr lang="ru-RU" sz="1000" b="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136 436,0</a:t>
                      </a:r>
                      <a:endParaRPr lang="ru-RU" sz="10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983595"/>
                  </a:ext>
                </a:extLst>
              </a:tr>
              <a:tr h="6210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Павлодар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қаласында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Пахомов -Парковая -Абай -Ш.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Құдайбердиев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-М.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Жүсіп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(1 май)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көшелерінің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бойында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3-КСС-тен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бастап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Теплов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көшесіне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дейін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д. 500 мм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қысымдық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коллекторларды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(2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тізбек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диаметрін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600 мм-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ге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дейін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ұлғайта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отырып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реконструкциялау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Сметалық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құжаттаманы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түзету</a:t>
                      </a:r>
                      <a:endParaRPr lang="ru-RU" sz="1000" b="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501 244,0</a:t>
                      </a:r>
                      <a:endParaRPr lang="ru-RU" sz="10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3532158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39552" y="6021288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негіздемесі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): осы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сумен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бұру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жүйесін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іс-шараларды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орындауға</a:t>
            </a:r>
            <a:r>
              <a:rPr lang="ru-RU" sz="1000" b="1" dirty="0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b="1" dirty="0" err="1">
                <a:solidFill>
                  <a:srgbClr val="16355A"/>
                </a:solidFill>
                <a:latin typeface="Times New Roman" pitchFamily="18" charset="0"/>
                <a:cs typeface="Times New Roman" pitchFamily="18" charset="0"/>
              </a:rPr>
              <a:t>бағытталған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96336" y="728701"/>
            <a:ext cx="10081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мын.тенге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72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88639"/>
            <a:ext cx="816262" cy="70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457200" y="260648"/>
            <a:ext cx="6851104" cy="360040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496.065.015 «</a:t>
            </a:r>
            <a:r>
              <a:rPr lang="ru-RU" sz="1400" b="1" dirty="0" err="1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Жарғылық</a:t>
            </a:r>
            <a:r>
              <a:rPr lang="ru-RU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капиталды</a:t>
            </a:r>
            <a:r>
              <a:rPr lang="ru-RU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қалыптастыру</a:t>
            </a:r>
            <a:r>
              <a:rPr lang="ru-RU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немесе</a:t>
            </a:r>
            <a:r>
              <a:rPr lang="ru-RU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ұлғайту</a:t>
            </a:r>
            <a:r>
              <a:rPr lang="ru-RU" sz="14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»</a:t>
            </a:r>
            <a:endParaRPr lang="ru-RU" sz="1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3922667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1000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бағдарламаның</a:t>
            </a:r>
            <a:r>
              <a:rPr lang="ru-RU" sz="1000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сипаттамасы</a:t>
            </a:r>
            <a:r>
              <a:rPr lang="ru-RU" sz="1000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негіздемесі</a:t>
            </a:r>
            <a:r>
              <a:rPr lang="ru-RU" sz="1000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Осы </a:t>
            </a:r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1000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1000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000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</a:t>
            </a:r>
            <a:r>
              <a:rPr lang="ru-RU" sz="1000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лифттерді</a:t>
            </a:r>
            <a:r>
              <a:rPr lang="ru-RU" sz="1000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ауыстыруға</a:t>
            </a:r>
            <a:r>
              <a:rPr lang="ru-RU" sz="1000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шатырды</a:t>
            </a:r>
            <a:r>
              <a:rPr lang="ru-RU" sz="1000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реконструкциялауға</a:t>
            </a:r>
            <a:r>
              <a:rPr lang="ru-RU" sz="1000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қасбеттер</a:t>
            </a:r>
            <a:r>
              <a:rPr lang="ru-RU" sz="1000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инженерлік</a:t>
            </a:r>
            <a:r>
              <a:rPr lang="ru-RU" sz="1000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желілерді</a:t>
            </a:r>
            <a:r>
              <a:rPr lang="ru-RU" sz="1000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1000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жөндеуге</a:t>
            </a:r>
            <a:r>
              <a:rPr lang="ru-RU" sz="1000" dirty="0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solidFill>
                  <a:srgbClr val="16355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endParaRPr lang="ru-RU" sz="1000" dirty="0">
              <a:solidFill>
                <a:srgbClr val="16355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80312" y="620689"/>
            <a:ext cx="9303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 smtClean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Мын.тенге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274671"/>
              </p:ext>
            </p:extLst>
          </p:nvPr>
        </p:nvGraphicFramePr>
        <p:xfrm>
          <a:off x="457200" y="908723"/>
          <a:ext cx="8280922" cy="1897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1495">
                  <a:extLst>
                    <a:ext uri="{9D8B030D-6E8A-4147-A177-3AD203B41FA5}">
                      <a16:colId xmlns:a16="http://schemas.microsoft.com/office/drawing/2014/main" val="1206647259"/>
                    </a:ext>
                  </a:extLst>
                </a:gridCol>
                <a:gridCol w="1235170">
                  <a:extLst>
                    <a:ext uri="{9D8B030D-6E8A-4147-A177-3AD203B41FA5}">
                      <a16:colId xmlns:a16="http://schemas.microsoft.com/office/drawing/2014/main" val="2511050078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810440803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val="451939409"/>
                    </a:ext>
                  </a:extLst>
                </a:gridCol>
              </a:tblGrid>
              <a:tr h="83879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шығындар</a:t>
                      </a:r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200" b="1" kern="1200" dirty="0" err="1" smtClean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барлығы</a:t>
                      </a:r>
                      <a:endParaRPr lang="ru-RU" sz="1200" b="1" kern="1200" dirty="0" smtClean="0">
                        <a:solidFill>
                          <a:schemeClr val="lt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9496074"/>
                  </a:ext>
                </a:extLst>
              </a:tr>
              <a:tr h="2745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Бюджеттік</a:t>
                      </a:r>
                      <a:r>
                        <a:rPr lang="ru-RU" sz="10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бағдарлама</a:t>
                      </a:r>
                      <a:r>
                        <a:rPr lang="ru-RU" sz="10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бойынша</a:t>
                      </a:r>
                      <a:r>
                        <a:rPr lang="ru-RU" sz="10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шығындар</a:t>
                      </a:r>
                      <a:endParaRPr lang="ru-RU" sz="1000" b="1" kern="150" dirty="0" smtClean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200" b="1" dirty="0" err="1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2027ыл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200" b="1" dirty="0" err="1" smtClean="0">
                          <a:solidFill>
                            <a:srgbClr val="16355A"/>
                          </a:solidFill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902599"/>
                  </a:ext>
                </a:extLst>
              </a:tr>
              <a:tr h="3254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496.065.015  </a:t>
                      </a:r>
                      <a:r>
                        <a:rPr lang="ru-RU" sz="10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Жергілікті</a:t>
                      </a:r>
                      <a:r>
                        <a:rPr lang="ru-RU" sz="10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бюджет </a:t>
                      </a:r>
                      <a:r>
                        <a:rPr lang="ru-RU" sz="10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қаражаты</a:t>
                      </a:r>
                      <a:r>
                        <a:rPr lang="ru-RU" sz="10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1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есебінен</a:t>
                      </a:r>
                      <a:endParaRPr lang="ru-RU" sz="1000" b="1" kern="150" dirty="0" smtClean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301 703,0</a:t>
                      </a:r>
                      <a:endParaRPr lang="ru-RU" sz="1000" b="1" kern="150" dirty="0" smtClean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950533"/>
                  </a:ext>
                </a:extLst>
              </a:tr>
              <a:tr h="4591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Мамандандырылған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техника,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көлік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сатып</a:t>
                      </a:r>
                      <a:r>
                        <a:rPr lang="ru-RU" sz="1000" b="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000" b="0" kern="150" dirty="0" err="1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алу</a:t>
                      </a:r>
                      <a:endParaRPr lang="ru-RU" sz="1000" b="0" kern="150" dirty="0" smtClean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50" dirty="0" smtClean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301 703,0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232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75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1680</TotalTime>
  <Words>1174</Words>
  <Application>Microsoft Office PowerPoint</Application>
  <PresentationFormat>Экран (4:3)</PresentationFormat>
  <Paragraphs>195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Sultanali</dc:creator>
  <cp:lastModifiedBy>Админ</cp:lastModifiedBy>
  <cp:revision>717</cp:revision>
  <dcterms:created xsi:type="dcterms:W3CDTF">2020-12-30T04:43:07Z</dcterms:created>
  <dcterms:modified xsi:type="dcterms:W3CDTF">2026-08-24T05:01:15Z</dcterms:modified>
</cp:coreProperties>
</file>