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6" r:id="rId2"/>
    <p:sldId id="256" r:id="rId3"/>
    <p:sldId id="321" r:id="rId4"/>
    <p:sldId id="322" r:id="rId5"/>
    <p:sldId id="323" r:id="rId6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3099A2-5CF3-4C3F-9568-8B7366D6546A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0"/>
      <dgm:spPr/>
    </dgm:pt>
    <dgm:pt modelId="{B2279D75-9DF4-4C3C-9EC1-C039593734C3}" type="pres">
      <dgm:prSet presAssocID="{0E3099A2-5CF3-4C3F-9568-8B7366D6546A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6ADB1948-7BBC-4FAC-B4D4-2124B2FA8A56}" type="presOf" srcId="{0E3099A2-5CF3-4C3F-9568-8B7366D6546A}" destId="{B2279D75-9DF4-4C3C-9EC1-C039593734C3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3099A2-5CF3-4C3F-9568-8B7366D6546A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KZ"/>
        </a:p>
      </dgm:t>
    </dgm:pt>
    <dgm:pt modelId="{FFD68672-EB74-41C9-92C9-FA6721C80CFE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kk-KZ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2 жұмыс күні</a:t>
          </a:r>
          <a:endParaRPr lang="ru-KZ" sz="20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5E7A8E8-9038-4FC8-8255-FAC95147E4E3}" type="parTrans" cxnId="{9CD87B5F-B2B0-42AE-8367-A7EE4BB4DEB7}">
      <dgm:prSet/>
      <dgm:spPr/>
      <dgm:t>
        <a:bodyPr/>
        <a:lstStyle/>
        <a:p>
          <a:endParaRPr lang="ru-KZ"/>
        </a:p>
      </dgm:t>
    </dgm:pt>
    <dgm:pt modelId="{86782805-AAB4-43F5-90BE-42CB1E7B44E4}" type="sibTrans" cxnId="{9CD87B5F-B2B0-42AE-8367-A7EE4BB4DEB7}">
      <dgm:prSet/>
      <dgm:spPr/>
      <dgm:t>
        <a:bodyPr/>
        <a:lstStyle/>
        <a:p>
          <a:endParaRPr lang="ru-KZ"/>
        </a:p>
      </dgm:t>
    </dgm:pt>
    <dgm:pt modelId="{A928EF49-72B2-4763-A7B8-AEBF850F1A22}">
      <dgm:prSet phldrT="[Текст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dirty="0"/>
            <a:t>6 </a:t>
          </a:r>
          <a:r>
            <a:rPr lang="ru-RU" dirty="0" err="1"/>
            <a:t>жұмыс</a:t>
          </a:r>
          <a:r>
            <a:rPr lang="ru-RU" dirty="0"/>
            <a:t> </a:t>
          </a:r>
          <a:r>
            <a:rPr lang="ru-RU" dirty="0" err="1"/>
            <a:t>күні</a:t>
          </a:r>
          <a:r>
            <a:rPr lang="ru-RU" dirty="0"/>
            <a:t> </a:t>
          </a:r>
          <a:endParaRPr lang="ru-KZ" dirty="0"/>
        </a:p>
      </dgm:t>
    </dgm:pt>
    <dgm:pt modelId="{134A216E-6FE6-4F57-8FDB-D956A06639BE}" type="parTrans" cxnId="{8A6A3970-18AC-4411-B018-BD111CEB8DB4}">
      <dgm:prSet/>
      <dgm:spPr/>
      <dgm:t>
        <a:bodyPr/>
        <a:lstStyle/>
        <a:p>
          <a:endParaRPr lang="ru-KZ"/>
        </a:p>
      </dgm:t>
    </dgm:pt>
    <dgm:pt modelId="{ACFFCBEA-199C-4D01-B447-DF8BF934280F}" type="sibTrans" cxnId="{8A6A3970-18AC-4411-B018-BD111CEB8DB4}">
      <dgm:prSet/>
      <dgm:spPr/>
      <dgm:t>
        <a:bodyPr/>
        <a:lstStyle/>
        <a:p>
          <a:endParaRPr lang="ru-KZ"/>
        </a:p>
      </dgm:t>
    </dgm:pt>
    <dgm:pt modelId="{6A69C098-BD2B-4373-B044-54BB5D5DCACA}">
      <dgm:prSet phldrT="[Текст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dirty="0"/>
            <a:t>2 </a:t>
          </a:r>
          <a:r>
            <a:rPr lang="ru-RU" dirty="0" err="1"/>
            <a:t>жұмыс</a:t>
          </a:r>
          <a:r>
            <a:rPr lang="ru-RU" dirty="0"/>
            <a:t> </a:t>
          </a:r>
          <a:r>
            <a:rPr lang="ru-RU" dirty="0" err="1"/>
            <a:t>күні</a:t>
          </a:r>
          <a:r>
            <a:rPr lang="ru-RU" dirty="0"/>
            <a:t> </a:t>
          </a:r>
          <a:endParaRPr lang="ru-KZ" dirty="0"/>
        </a:p>
      </dgm:t>
    </dgm:pt>
    <dgm:pt modelId="{4C1E07A3-A1D5-4AC7-B5FE-F38ADDEA7DE8}" type="parTrans" cxnId="{A46C8FB0-00AA-4D22-8B5C-258EC9E4C847}">
      <dgm:prSet/>
      <dgm:spPr/>
      <dgm:t>
        <a:bodyPr/>
        <a:lstStyle/>
        <a:p>
          <a:endParaRPr lang="ru-KZ"/>
        </a:p>
      </dgm:t>
    </dgm:pt>
    <dgm:pt modelId="{236B8ADC-D150-4EC5-89A1-0AC22486041D}" type="sibTrans" cxnId="{A46C8FB0-00AA-4D22-8B5C-258EC9E4C847}">
      <dgm:prSet/>
      <dgm:spPr/>
      <dgm:t>
        <a:bodyPr/>
        <a:lstStyle/>
        <a:p>
          <a:endParaRPr lang="ru-KZ"/>
        </a:p>
      </dgm:t>
    </dgm:pt>
    <dgm:pt modelId="{B2279D75-9DF4-4C3C-9EC1-C039593734C3}" type="pres">
      <dgm:prSet presAssocID="{0E3099A2-5CF3-4C3F-9568-8B7366D6546A}" presName="Name0" presStyleCnt="0">
        <dgm:presLayoutVars>
          <dgm:dir/>
          <dgm:animLvl val="lvl"/>
          <dgm:resizeHandles val="exact"/>
        </dgm:presLayoutVars>
      </dgm:prSet>
      <dgm:spPr/>
    </dgm:pt>
    <dgm:pt modelId="{D4097FA8-276F-407E-A9D1-D4593AAFA7B8}" type="pres">
      <dgm:prSet presAssocID="{FFD68672-EB74-41C9-92C9-FA6721C80CFE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7E5D61DF-F4CC-4486-9A28-001D323E90D0}" type="pres">
      <dgm:prSet presAssocID="{86782805-AAB4-43F5-90BE-42CB1E7B44E4}" presName="parTxOnlySpace" presStyleCnt="0"/>
      <dgm:spPr/>
    </dgm:pt>
    <dgm:pt modelId="{51543092-776A-4BBB-9341-8FAB3B7978B1}" type="pres">
      <dgm:prSet presAssocID="{A928EF49-72B2-4763-A7B8-AEBF850F1A22}" presName="parTxOnly" presStyleLbl="node1" presStyleIdx="1" presStyleCnt="3" custScaleX="307489">
        <dgm:presLayoutVars>
          <dgm:chMax val="0"/>
          <dgm:chPref val="0"/>
          <dgm:bulletEnabled val="1"/>
        </dgm:presLayoutVars>
      </dgm:prSet>
      <dgm:spPr/>
    </dgm:pt>
    <dgm:pt modelId="{8BACB021-9E93-43C6-BAEA-F0BD54AE9700}" type="pres">
      <dgm:prSet presAssocID="{ACFFCBEA-199C-4D01-B447-DF8BF934280F}" presName="parTxOnlySpace" presStyleCnt="0"/>
      <dgm:spPr/>
    </dgm:pt>
    <dgm:pt modelId="{A496F565-C0D0-44B4-84FA-8F81BAAC97F4}" type="pres">
      <dgm:prSet presAssocID="{6A69C098-BD2B-4373-B044-54BB5D5DCACA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9CD87B5F-B2B0-42AE-8367-A7EE4BB4DEB7}" srcId="{0E3099A2-5CF3-4C3F-9568-8B7366D6546A}" destId="{FFD68672-EB74-41C9-92C9-FA6721C80CFE}" srcOrd="0" destOrd="0" parTransId="{B5E7A8E8-9038-4FC8-8255-FAC95147E4E3}" sibTransId="{86782805-AAB4-43F5-90BE-42CB1E7B44E4}"/>
    <dgm:cxn modelId="{6ADB1948-7BBC-4FAC-B4D4-2124B2FA8A56}" type="presOf" srcId="{0E3099A2-5CF3-4C3F-9568-8B7366D6546A}" destId="{B2279D75-9DF4-4C3C-9EC1-C039593734C3}" srcOrd="0" destOrd="0" presId="urn:microsoft.com/office/officeart/2005/8/layout/chevron1"/>
    <dgm:cxn modelId="{8A6A3970-18AC-4411-B018-BD111CEB8DB4}" srcId="{0E3099A2-5CF3-4C3F-9568-8B7366D6546A}" destId="{A928EF49-72B2-4763-A7B8-AEBF850F1A22}" srcOrd="1" destOrd="0" parTransId="{134A216E-6FE6-4F57-8FDB-D956A06639BE}" sibTransId="{ACFFCBEA-199C-4D01-B447-DF8BF934280F}"/>
    <dgm:cxn modelId="{B0EDE68C-9C7F-4810-AA2A-8C06AC7D74FB}" type="presOf" srcId="{FFD68672-EB74-41C9-92C9-FA6721C80CFE}" destId="{D4097FA8-276F-407E-A9D1-D4593AAFA7B8}" srcOrd="0" destOrd="0" presId="urn:microsoft.com/office/officeart/2005/8/layout/chevron1"/>
    <dgm:cxn modelId="{C82D1197-BFEF-41A1-AFCA-786F35FCA55C}" type="presOf" srcId="{A928EF49-72B2-4763-A7B8-AEBF850F1A22}" destId="{51543092-776A-4BBB-9341-8FAB3B7978B1}" srcOrd="0" destOrd="0" presId="urn:microsoft.com/office/officeart/2005/8/layout/chevron1"/>
    <dgm:cxn modelId="{A46C8FB0-00AA-4D22-8B5C-258EC9E4C847}" srcId="{0E3099A2-5CF3-4C3F-9568-8B7366D6546A}" destId="{6A69C098-BD2B-4373-B044-54BB5D5DCACA}" srcOrd="2" destOrd="0" parTransId="{4C1E07A3-A1D5-4AC7-B5FE-F38ADDEA7DE8}" sibTransId="{236B8ADC-D150-4EC5-89A1-0AC22486041D}"/>
    <dgm:cxn modelId="{269250D6-8A7A-400B-A079-CD9D25B5694B}" type="presOf" srcId="{6A69C098-BD2B-4373-B044-54BB5D5DCACA}" destId="{A496F565-C0D0-44B4-84FA-8F81BAAC97F4}" srcOrd="0" destOrd="0" presId="urn:microsoft.com/office/officeart/2005/8/layout/chevron1"/>
    <dgm:cxn modelId="{C8171FEA-DF2A-480A-99A0-6BEAF93A6D22}" type="presParOf" srcId="{B2279D75-9DF4-4C3C-9EC1-C039593734C3}" destId="{D4097FA8-276F-407E-A9D1-D4593AAFA7B8}" srcOrd="0" destOrd="0" presId="urn:microsoft.com/office/officeart/2005/8/layout/chevron1"/>
    <dgm:cxn modelId="{4EE946BC-BA61-46E1-9D27-66215354B2BA}" type="presParOf" srcId="{B2279D75-9DF4-4C3C-9EC1-C039593734C3}" destId="{7E5D61DF-F4CC-4486-9A28-001D323E90D0}" srcOrd="1" destOrd="0" presId="urn:microsoft.com/office/officeart/2005/8/layout/chevron1"/>
    <dgm:cxn modelId="{ED3C4AA1-2EC0-487C-872A-C3830C040CDC}" type="presParOf" srcId="{B2279D75-9DF4-4C3C-9EC1-C039593734C3}" destId="{51543092-776A-4BBB-9341-8FAB3B7978B1}" srcOrd="2" destOrd="0" presId="urn:microsoft.com/office/officeart/2005/8/layout/chevron1"/>
    <dgm:cxn modelId="{F19840F1-B9DA-4D8C-91E7-4B558F3427A6}" type="presParOf" srcId="{B2279D75-9DF4-4C3C-9EC1-C039593734C3}" destId="{8BACB021-9E93-43C6-BAEA-F0BD54AE9700}" srcOrd="3" destOrd="0" presId="urn:microsoft.com/office/officeart/2005/8/layout/chevron1"/>
    <dgm:cxn modelId="{E827D53F-9181-4229-A5D2-BF948491B077}" type="presParOf" srcId="{B2279D75-9DF4-4C3C-9EC1-C039593734C3}" destId="{A496F565-C0D0-44B4-84FA-8F81BAAC97F4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E3099A2-5CF3-4C3F-9568-8B7366D6546A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FFD68672-EB74-41C9-92C9-FA6721C80CFE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kk-KZ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2 жұмыс күні</a:t>
          </a:r>
          <a:endParaRPr lang="ru-KZ" sz="20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5E7A8E8-9038-4FC8-8255-FAC95147E4E3}" type="parTrans" cxnId="{9CD87B5F-B2B0-42AE-8367-A7EE4BB4DEB7}">
      <dgm:prSet/>
      <dgm:spPr/>
      <dgm:t>
        <a:bodyPr/>
        <a:lstStyle/>
        <a:p>
          <a:endParaRPr lang="ru-KZ"/>
        </a:p>
      </dgm:t>
    </dgm:pt>
    <dgm:pt modelId="{86782805-AAB4-43F5-90BE-42CB1E7B44E4}" type="sibTrans" cxnId="{9CD87B5F-B2B0-42AE-8367-A7EE4BB4DEB7}">
      <dgm:prSet/>
      <dgm:spPr/>
      <dgm:t>
        <a:bodyPr/>
        <a:lstStyle/>
        <a:p>
          <a:endParaRPr lang="ru-KZ"/>
        </a:p>
      </dgm:t>
    </dgm:pt>
    <dgm:pt modelId="{A928EF49-72B2-4763-A7B8-AEBF850F1A22}">
      <dgm:prSet phldrT="[Текст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dirty="0"/>
            <a:t>15 </a:t>
          </a:r>
          <a:r>
            <a:rPr lang="ru-RU" dirty="0" err="1"/>
            <a:t>жұмыс</a:t>
          </a:r>
          <a:r>
            <a:rPr lang="ru-RU" dirty="0"/>
            <a:t> </a:t>
          </a:r>
          <a:r>
            <a:rPr lang="ru-RU" dirty="0" err="1"/>
            <a:t>күні</a:t>
          </a:r>
          <a:r>
            <a:rPr lang="ru-RU" dirty="0"/>
            <a:t> </a:t>
          </a:r>
          <a:endParaRPr lang="ru-KZ" dirty="0"/>
        </a:p>
      </dgm:t>
    </dgm:pt>
    <dgm:pt modelId="{134A216E-6FE6-4F57-8FDB-D956A06639BE}" type="parTrans" cxnId="{8A6A3970-18AC-4411-B018-BD111CEB8DB4}">
      <dgm:prSet/>
      <dgm:spPr/>
      <dgm:t>
        <a:bodyPr/>
        <a:lstStyle/>
        <a:p>
          <a:endParaRPr lang="ru-KZ"/>
        </a:p>
      </dgm:t>
    </dgm:pt>
    <dgm:pt modelId="{ACFFCBEA-199C-4D01-B447-DF8BF934280F}" type="sibTrans" cxnId="{8A6A3970-18AC-4411-B018-BD111CEB8DB4}">
      <dgm:prSet/>
      <dgm:spPr/>
      <dgm:t>
        <a:bodyPr/>
        <a:lstStyle/>
        <a:p>
          <a:endParaRPr lang="ru-KZ"/>
        </a:p>
      </dgm:t>
    </dgm:pt>
    <dgm:pt modelId="{6A69C098-BD2B-4373-B044-54BB5D5DCACA}">
      <dgm:prSet phldrT="[Текст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dirty="0"/>
            <a:t>5 </a:t>
          </a:r>
          <a:r>
            <a:rPr lang="ru-RU" dirty="0" err="1"/>
            <a:t>жұмыс</a:t>
          </a:r>
          <a:r>
            <a:rPr lang="ru-RU" dirty="0"/>
            <a:t> </a:t>
          </a:r>
          <a:r>
            <a:rPr lang="ru-RU" dirty="0" err="1"/>
            <a:t>күні</a:t>
          </a:r>
          <a:endParaRPr lang="ru-KZ" dirty="0"/>
        </a:p>
      </dgm:t>
    </dgm:pt>
    <dgm:pt modelId="{4C1E07A3-A1D5-4AC7-B5FE-F38ADDEA7DE8}" type="parTrans" cxnId="{A46C8FB0-00AA-4D22-8B5C-258EC9E4C847}">
      <dgm:prSet/>
      <dgm:spPr/>
      <dgm:t>
        <a:bodyPr/>
        <a:lstStyle/>
        <a:p>
          <a:endParaRPr lang="ru-KZ"/>
        </a:p>
      </dgm:t>
    </dgm:pt>
    <dgm:pt modelId="{236B8ADC-D150-4EC5-89A1-0AC22486041D}" type="sibTrans" cxnId="{A46C8FB0-00AA-4D22-8B5C-258EC9E4C847}">
      <dgm:prSet/>
      <dgm:spPr/>
      <dgm:t>
        <a:bodyPr/>
        <a:lstStyle/>
        <a:p>
          <a:endParaRPr lang="ru-KZ"/>
        </a:p>
      </dgm:t>
    </dgm:pt>
    <dgm:pt modelId="{B2279D75-9DF4-4C3C-9EC1-C039593734C3}" type="pres">
      <dgm:prSet presAssocID="{0E3099A2-5CF3-4C3F-9568-8B7366D6546A}" presName="Name0" presStyleCnt="0">
        <dgm:presLayoutVars>
          <dgm:dir/>
          <dgm:animLvl val="lvl"/>
          <dgm:resizeHandles val="exact"/>
        </dgm:presLayoutVars>
      </dgm:prSet>
      <dgm:spPr/>
    </dgm:pt>
    <dgm:pt modelId="{D4097FA8-276F-407E-A9D1-D4593AAFA7B8}" type="pres">
      <dgm:prSet presAssocID="{FFD68672-EB74-41C9-92C9-FA6721C80CFE}" presName="parTxOnly" presStyleLbl="node1" presStyleIdx="0" presStyleCnt="3" custScaleX="142744">
        <dgm:presLayoutVars>
          <dgm:chMax val="0"/>
          <dgm:chPref val="0"/>
          <dgm:bulletEnabled val="1"/>
        </dgm:presLayoutVars>
      </dgm:prSet>
      <dgm:spPr/>
    </dgm:pt>
    <dgm:pt modelId="{7E5D61DF-F4CC-4486-9A28-001D323E90D0}" type="pres">
      <dgm:prSet presAssocID="{86782805-AAB4-43F5-90BE-42CB1E7B44E4}" presName="parTxOnlySpace" presStyleCnt="0"/>
      <dgm:spPr/>
    </dgm:pt>
    <dgm:pt modelId="{51543092-776A-4BBB-9341-8FAB3B7978B1}" type="pres">
      <dgm:prSet presAssocID="{A928EF49-72B2-4763-A7B8-AEBF850F1A22}" presName="parTxOnly" presStyleLbl="node1" presStyleIdx="1" presStyleCnt="3" custScaleX="307489">
        <dgm:presLayoutVars>
          <dgm:chMax val="0"/>
          <dgm:chPref val="0"/>
          <dgm:bulletEnabled val="1"/>
        </dgm:presLayoutVars>
      </dgm:prSet>
      <dgm:spPr/>
    </dgm:pt>
    <dgm:pt modelId="{8BACB021-9E93-43C6-BAEA-F0BD54AE9700}" type="pres">
      <dgm:prSet presAssocID="{ACFFCBEA-199C-4D01-B447-DF8BF934280F}" presName="parTxOnlySpace" presStyleCnt="0"/>
      <dgm:spPr/>
    </dgm:pt>
    <dgm:pt modelId="{A496F565-C0D0-44B4-84FA-8F81BAAC97F4}" type="pres">
      <dgm:prSet presAssocID="{6A69C098-BD2B-4373-B044-54BB5D5DCACA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9CD87B5F-B2B0-42AE-8367-A7EE4BB4DEB7}" srcId="{0E3099A2-5CF3-4C3F-9568-8B7366D6546A}" destId="{FFD68672-EB74-41C9-92C9-FA6721C80CFE}" srcOrd="0" destOrd="0" parTransId="{B5E7A8E8-9038-4FC8-8255-FAC95147E4E3}" sibTransId="{86782805-AAB4-43F5-90BE-42CB1E7B44E4}"/>
    <dgm:cxn modelId="{6ADB1948-7BBC-4FAC-B4D4-2124B2FA8A56}" type="presOf" srcId="{0E3099A2-5CF3-4C3F-9568-8B7366D6546A}" destId="{B2279D75-9DF4-4C3C-9EC1-C039593734C3}" srcOrd="0" destOrd="0" presId="urn:microsoft.com/office/officeart/2005/8/layout/chevron1"/>
    <dgm:cxn modelId="{8A6A3970-18AC-4411-B018-BD111CEB8DB4}" srcId="{0E3099A2-5CF3-4C3F-9568-8B7366D6546A}" destId="{A928EF49-72B2-4763-A7B8-AEBF850F1A22}" srcOrd="1" destOrd="0" parTransId="{134A216E-6FE6-4F57-8FDB-D956A06639BE}" sibTransId="{ACFFCBEA-199C-4D01-B447-DF8BF934280F}"/>
    <dgm:cxn modelId="{B0EDE68C-9C7F-4810-AA2A-8C06AC7D74FB}" type="presOf" srcId="{FFD68672-EB74-41C9-92C9-FA6721C80CFE}" destId="{D4097FA8-276F-407E-A9D1-D4593AAFA7B8}" srcOrd="0" destOrd="0" presId="urn:microsoft.com/office/officeart/2005/8/layout/chevron1"/>
    <dgm:cxn modelId="{C82D1197-BFEF-41A1-AFCA-786F35FCA55C}" type="presOf" srcId="{A928EF49-72B2-4763-A7B8-AEBF850F1A22}" destId="{51543092-776A-4BBB-9341-8FAB3B7978B1}" srcOrd="0" destOrd="0" presId="urn:microsoft.com/office/officeart/2005/8/layout/chevron1"/>
    <dgm:cxn modelId="{A46C8FB0-00AA-4D22-8B5C-258EC9E4C847}" srcId="{0E3099A2-5CF3-4C3F-9568-8B7366D6546A}" destId="{6A69C098-BD2B-4373-B044-54BB5D5DCACA}" srcOrd="2" destOrd="0" parTransId="{4C1E07A3-A1D5-4AC7-B5FE-F38ADDEA7DE8}" sibTransId="{236B8ADC-D150-4EC5-89A1-0AC22486041D}"/>
    <dgm:cxn modelId="{269250D6-8A7A-400B-A079-CD9D25B5694B}" type="presOf" srcId="{6A69C098-BD2B-4373-B044-54BB5D5DCACA}" destId="{A496F565-C0D0-44B4-84FA-8F81BAAC97F4}" srcOrd="0" destOrd="0" presId="urn:microsoft.com/office/officeart/2005/8/layout/chevron1"/>
    <dgm:cxn modelId="{C8171FEA-DF2A-480A-99A0-6BEAF93A6D22}" type="presParOf" srcId="{B2279D75-9DF4-4C3C-9EC1-C039593734C3}" destId="{D4097FA8-276F-407E-A9D1-D4593AAFA7B8}" srcOrd="0" destOrd="0" presId="urn:microsoft.com/office/officeart/2005/8/layout/chevron1"/>
    <dgm:cxn modelId="{4EE946BC-BA61-46E1-9D27-66215354B2BA}" type="presParOf" srcId="{B2279D75-9DF4-4C3C-9EC1-C039593734C3}" destId="{7E5D61DF-F4CC-4486-9A28-001D323E90D0}" srcOrd="1" destOrd="0" presId="urn:microsoft.com/office/officeart/2005/8/layout/chevron1"/>
    <dgm:cxn modelId="{ED3C4AA1-2EC0-487C-872A-C3830C040CDC}" type="presParOf" srcId="{B2279D75-9DF4-4C3C-9EC1-C039593734C3}" destId="{51543092-776A-4BBB-9341-8FAB3B7978B1}" srcOrd="2" destOrd="0" presId="urn:microsoft.com/office/officeart/2005/8/layout/chevron1"/>
    <dgm:cxn modelId="{F19840F1-B9DA-4D8C-91E7-4B558F3427A6}" type="presParOf" srcId="{B2279D75-9DF4-4C3C-9EC1-C039593734C3}" destId="{8BACB021-9E93-43C6-BAEA-F0BD54AE9700}" srcOrd="3" destOrd="0" presId="urn:microsoft.com/office/officeart/2005/8/layout/chevron1"/>
    <dgm:cxn modelId="{E827D53F-9181-4229-A5D2-BF948491B077}" type="presParOf" srcId="{B2279D75-9DF4-4C3C-9EC1-C039593734C3}" destId="{A496F565-C0D0-44B4-84FA-8F81BAAC97F4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097FA8-276F-407E-A9D1-D4593AAFA7B8}">
      <dsp:nvSpPr>
        <dsp:cNvPr id="0" name=""/>
        <dsp:cNvSpPr/>
      </dsp:nvSpPr>
      <dsp:spPr>
        <a:xfrm>
          <a:off x="1369" y="0"/>
          <a:ext cx="2106049" cy="489280"/>
        </a:xfrm>
        <a:prstGeom prst="chevron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2 жұмыс күні</a:t>
          </a:r>
          <a:endParaRPr lang="ru-KZ" sz="2000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6009" y="0"/>
        <a:ext cx="1616769" cy="489280"/>
      </dsp:txXfrm>
    </dsp:sp>
    <dsp:sp modelId="{51543092-776A-4BBB-9341-8FAB3B7978B1}">
      <dsp:nvSpPr>
        <dsp:cNvPr id="0" name=""/>
        <dsp:cNvSpPr/>
      </dsp:nvSpPr>
      <dsp:spPr>
        <a:xfrm>
          <a:off x="1896813" y="0"/>
          <a:ext cx="6475869" cy="489280"/>
        </a:xfrm>
        <a:prstGeom prst="chevron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6 </a:t>
          </a:r>
          <a:r>
            <a:rPr lang="ru-RU" sz="2100" kern="1200" dirty="0" err="1"/>
            <a:t>жұмыс</a:t>
          </a:r>
          <a:r>
            <a:rPr lang="ru-RU" sz="2100" kern="1200" dirty="0"/>
            <a:t> </a:t>
          </a:r>
          <a:r>
            <a:rPr lang="ru-RU" sz="2100" kern="1200" dirty="0" err="1"/>
            <a:t>күні</a:t>
          </a:r>
          <a:r>
            <a:rPr lang="ru-RU" sz="2100" kern="1200" dirty="0"/>
            <a:t> </a:t>
          </a:r>
          <a:endParaRPr lang="ru-KZ" sz="2100" kern="1200" dirty="0"/>
        </a:p>
      </dsp:txBody>
      <dsp:txXfrm>
        <a:off x="2141453" y="0"/>
        <a:ext cx="5986589" cy="489280"/>
      </dsp:txXfrm>
    </dsp:sp>
    <dsp:sp modelId="{A496F565-C0D0-44B4-84FA-8F81BAAC97F4}">
      <dsp:nvSpPr>
        <dsp:cNvPr id="0" name=""/>
        <dsp:cNvSpPr/>
      </dsp:nvSpPr>
      <dsp:spPr>
        <a:xfrm>
          <a:off x="8162078" y="0"/>
          <a:ext cx="2106049" cy="489280"/>
        </a:xfrm>
        <a:prstGeom prst="chevron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2 </a:t>
          </a:r>
          <a:r>
            <a:rPr lang="ru-RU" sz="2100" kern="1200" dirty="0" err="1"/>
            <a:t>жұмыс</a:t>
          </a:r>
          <a:r>
            <a:rPr lang="ru-RU" sz="2100" kern="1200" dirty="0"/>
            <a:t> </a:t>
          </a:r>
          <a:r>
            <a:rPr lang="ru-RU" sz="2100" kern="1200" dirty="0" err="1"/>
            <a:t>күні</a:t>
          </a:r>
          <a:r>
            <a:rPr lang="ru-RU" sz="2100" kern="1200" dirty="0"/>
            <a:t> </a:t>
          </a:r>
          <a:endParaRPr lang="ru-KZ" sz="2100" kern="1200" dirty="0"/>
        </a:p>
      </dsp:txBody>
      <dsp:txXfrm>
        <a:off x="8406718" y="0"/>
        <a:ext cx="1616769" cy="4892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097FA8-276F-407E-A9D1-D4593AAFA7B8}">
      <dsp:nvSpPr>
        <dsp:cNvPr id="0" name=""/>
        <dsp:cNvSpPr/>
      </dsp:nvSpPr>
      <dsp:spPr>
        <a:xfrm>
          <a:off x="2988" y="0"/>
          <a:ext cx="2531956" cy="379533"/>
        </a:xfrm>
        <a:prstGeom prst="chevron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2 жұмыс күні</a:t>
          </a:r>
          <a:endParaRPr lang="ru-KZ" sz="2000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92755" y="0"/>
        <a:ext cx="2152423" cy="379533"/>
      </dsp:txXfrm>
    </dsp:sp>
    <dsp:sp modelId="{51543092-776A-4BBB-9341-8FAB3B7978B1}">
      <dsp:nvSpPr>
        <dsp:cNvPr id="0" name=""/>
        <dsp:cNvSpPr/>
      </dsp:nvSpPr>
      <dsp:spPr>
        <a:xfrm>
          <a:off x="2357566" y="0"/>
          <a:ext cx="5454160" cy="379533"/>
        </a:xfrm>
        <a:prstGeom prst="chevron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15 </a:t>
          </a:r>
          <a:r>
            <a:rPr lang="ru-RU" sz="1800" kern="1200" dirty="0" err="1"/>
            <a:t>жұмыс</a:t>
          </a:r>
          <a:r>
            <a:rPr lang="ru-RU" sz="1800" kern="1200" dirty="0"/>
            <a:t> </a:t>
          </a:r>
          <a:r>
            <a:rPr lang="ru-RU" sz="1800" kern="1200" dirty="0" err="1"/>
            <a:t>күні</a:t>
          </a:r>
          <a:r>
            <a:rPr lang="ru-RU" sz="1800" kern="1200" dirty="0"/>
            <a:t> </a:t>
          </a:r>
          <a:endParaRPr lang="ru-KZ" sz="1800" kern="1200" dirty="0"/>
        </a:p>
      </dsp:txBody>
      <dsp:txXfrm>
        <a:off x="2547333" y="0"/>
        <a:ext cx="5074627" cy="379533"/>
      </dsp:txXfrm>
    </dsp:sp>
    <dsp:sp modelId="{A496F565-C0D0-44B4-84FA-8F81BAAC97F4}">
      <dsp:nvSpPr>
        <dsp:cNvPr id="0" name=""/>
        <dsp:cNvSpPr/>
      </dsp:nvSpPr>
      <dsp:spPr>
        <a:xfrm>
          <a:off x="7634349" y="0"/>
          <a:ext cx="1773774" cy="379533"/>
        </a:xfrm>
        <a:prstGeom prst="chevron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5 </a:t>
          </a:r>
          <a:r>
            <a:rPr lang="ru-RU" sz="1800" kern="1200" dirty="0" err="1"/>
            <a:t>жұмыс</a:t>
          </a:r>
          <a:r>
            <a:rPr lang="ru-RU" sz="1800" kern="1200" dirty="0"/>
            <a:t> </a:t>
          </a:r>
          <a:r>
            <a:rPr lang="ru-RU" sz="1800" kern="1200" dirty="0" err="1"/>
            <a:t>күні</a:t>
          </a:r>
          <a:endParaRPr lang="ru-KZ" sz="1800" kern="1200" dirty="0"/>
        </a:p>
      </dsp:txBody>
      <dsp:txXfrm>
        <a:off x="7824116" y="0"/>
        <a:ext cx="1394241" cy="3795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88B078-4E04-4A06-AED1-B858D06AC4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CF9D31D-258C-459F-BC89-159D007CFF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ED8729-A274-4964-BE73-D5D5BF548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61207-26E7-42EB-87E0-C924122483B2}" type="datetimeFigureOut">
              <a:rPr lang="LID4096" smtClean="0"/>
              <a:t>08/20/2026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9F0632-054D-43BA-8F32-EB315008E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229F4D-09D5-4E84-8A03-8C8997903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59467-300E-4978-B1DE-E92CBDEF90B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23124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37C319-F325-4899-A8C4-460771F0B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F708A7-DF89-42A4-B7F0-212DC280ED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4CDED9-B316-4C3E-96DD-A1203C051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61207-26E7-42EB-87E0-C924122483B2}" type="datetimeFigureOut">
              <a:rPr lang="LID4096" smtClean="0"/>
              <a:t>08/20/2026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9F7562-2457-4833-AF89-F460D52C1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4CFFD2-AF43-488C-AF63-D65C424C7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59467-300E-4978-B1DE-E92CBDEF90B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032786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B60CA4-C657-43CD-A264-FA9F20C6C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7B66498-C14A-4EA8-A96A-069479B58E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5D4EDD-8581-4B3A-8CDA-6D18AA52B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61207-26E7-42EB-87E0-C924122483B2}" type="datetimeFigureOut">
              <a:rPr lang="LID4096" smtClean="0"/>
              <a:t>08/20/2026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9336A9-8C11-4361-A0FC-C8F02CC85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B3C9BC0-A73D-4FC2-8EB4-E5E24B10D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59467-300E-4978-B1DE-E92CBDEF90B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03050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5C2DF3-0DBB-4BD0-8EE9-87AFB11AC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115E07-EBDE-4563-A463-5D1E9454A9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F3ADBE9-2310-49BC-AB87-4912F65AF0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5042EF6-EBFB-4D07-81CE-46BA900CF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61207-26E7-42EB-87E0-C924122483B2}" type="datetimeFigureOut">
              <a:rPr lang="LID4096" smtClean="0"/>
              <a:t>08/20/2026</a:t>
            </a:fld>
            <a:endParaRPr lang="LID4096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FC46B45-692F-4473-A098-CCC34159C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4DB30DE-22BD-40EC-A990-3645F6DA4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59467-300E-4978-B1DE-E92CBDEF90B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156574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7E8143-D2AC-4555-BFDC-566565830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09929D8-F036-490B-9FB4-D4403B68E6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1FFB24E-BFD0-45C4-A234-A65251250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DFD59F5-A93F-4F99-AD7A-4B234DF710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908EE4C-B814-4310-951B-FE1A7D1E56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4B0FC7B-D3FE-441F-BDEA-CAC91DFC3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61207-26E7-42EB-87E0-C924122483B2}" type="datetimeFigureOut">
              <a:rPr lang="LID4096" smtClean="0"/>
              <a:t>08/20/2026</a:t>
            </a:fld>
            <a:endParaRPr lang="LID4096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452DE23-3EC8-4A36-BBF7-C5A58DE9E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1F2CD53-FDF7-4E72-AF7A-B5C4A584E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59467-300E-4978-B1DE-E92CBDEF90B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544061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6CC09C-4C69-4FF6-9E8B-AADEE7921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E784AC7-B5CF-4664-8C8A-38F18024E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61207-26E7-42EB-87E0-C924122483B2}" type="datetimeFigureOut">
              <a:rPr lang="LID4096" smtClean="0"/>
              <a:t>08/20/2026</a:t>
            </a:fld>
            <a:endParaRPr lang="LID4096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488E632-1789-4F73-84BC-BBB85CAD4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67E04F9-EC05-4871-8ABE-9593056A1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59467-300E-4978-B1DE-E92CBDEF90B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779476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8511869-4662-484C-8E8E-51655C12C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61207-26E7-42EB-87E0-C924122483B2}" type="datetimeFigureOut">
              <a:rPr lang="LID4096" smtClean="0"/>
              <a:t>08/20/2026</a:t>
            </a:fld>
            <a:endParaRPr lang="LID4096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1905913-813C-4755-874A-704CF082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0C31871-DAC1-4D54-88B8-B7EEA5BD4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59467-300E-4978-B1DE-E92CBDEF90B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47280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03E4AB-A378-4165-B359-F76CF874C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15AA8A8-B8F6-4920-B833-7397095C83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3DE9004-8D23-4495-8013-09140272E9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69E97E5-0843-4CF2-8FA6-5271E4062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61207-26E7-42EB-87E0-C924122483B2}" type="datetimeFigureOut">
              <a:rPr lang="LID4096" smtClean="0"/>
              <a:t>08/20/2026</a:t>
            </a:fld>
            <a:endParaRPr lang="LID4096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075B2E4-837F-44B9-8B6D-9A80A378F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90E9D4E-D7B0-4EE5-ADB9-B200EA9E4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59467-300E-4978-B1DE-E92CBDEF90B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865554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5BB7DF-7EA1-42FB-B47B-B6E1507A2C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3751FB2-E9A5-4A3B-8456-C2301FBD2E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6A969D2-4AEF-4696-964E-15B10DB988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708FC5-583A-4FA5-8861-0AF0CDF99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61207-26E7-42EB-87E0-C924122483B2}" type="datetimeFigureOut">
              <a:rPr lang="LID4096" smtClean="0"/>
              <a:t>08/20/2026</a:t>
            </a:fld>
            <a:endParaRPr lang="LID4096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B4898D2-5879-4DA6-91CF-B61DAD88A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4D1DD9D-FCAE-4883-ABAB-711D2895B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59467-300E-4978-B1DE-E92CBDEF90B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822083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78FE88-7D27-470C-AA79-1B7FD8CD8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BFBD286-8FAE-4E4E-B733-7A6D22BAE0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2397602-D2E6-4FCB-923B-C383B1B4B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61207-26E7-42EB-87E0-C924122483B2}" type="datetimeFigureOut">
              <a:rPr lang="LID4096" smtClean="0"/>
              <a:t>08/20/2026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A251D0-785F-4684-8C29-455197796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9B40A8-B2CD-420F-8E49-B4FE0AB23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59467-300E-4978-B1DE-E92CBDEF90B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956530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64BA4B0-5B7F-40CF-AFCA-6EFAA6EC57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143A837-058D-4AF1-B01A-B913E61A74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CA0A2E-7E2B-456D-BECB-4DA493420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61207-26E7-42EB-87E0-C924122483B2}" type="datetimeFigureOut">
              <a:rPr lang="LID4096" smtClean="0"/>
              <a:t>08/20/2026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197CCA-1BC3-4B49-9C80-40989EAAC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72BE23B-3E9E-45B1-816E-319C11DDB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59467-300E-4978-B1DE-E92CBDEF90B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726222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B5786B-0611-4F68-BF5B-091844A0C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3B84B2C-8A28-47CE-A183-E2627D4CF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5C5BFEF-78D3-4876-9E0D-3F164D5C94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F61207-26E7-42EB-87E0-C924122483B2}" type="datetimeFigureOut">
              <a:rPr lang="LID4096" smtClean="0"/>
              <a:t>08/20/2026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7C8925-C298-423F-B0DB-D0CA08B271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771CB96-1964-46E4-A32D-271B6E611B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559467-300E-4978-B1DE-E92CBDEF90B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598236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8.xml"/><Relationship Id="rId13" Type="http://schemas.openxmlformats.org/officeDocument/2006/relationships/tags" Target="../tags/tag23.xml"/><Relationship Id="rId3" Type="http://schemas.openxmlformats.org/officeDocument/2006/relationships/tags" Target="../tags/tag13.xml"/><Relationship Id="rId7" Type="http://schemas.openxmlformats.org/officeDocument/2006/relationships/tags" Target="../tags/tag17.xml"/><Relationship Id="rId12" Type="http://schemas.openxmlformats.org/officeDocument/2006/relationships/tags" Target="../tags/tag22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1" Type="http://schemas.openxmlformats.org/officeDocument/2006/relationships/tags" Target="../tags/tag21.xml"/><Relationship Id="rId5" Type="http://schemas.openxmlformats.org/officeDocument/2006/relationships/tags" Target="../tags/tag15.xml"/><Relationship Id="rId10" Type="http://schemas.openxmlformats.org/officeDocument/2006/relationships/tags" Target="../tags/tag20.xml"/><Relationship Id="rId4" Type="http://schemas.openxmlformats.org/officeDocument/2006/relationships/tags" Target="../tags/tag14.xml"/><Relationship Id="rId9" Type="http://schemas.openxmlformats.org/officeDocument/2006/relationships/tags" Target="../tags/tag19.xml"/><Relationship Id="rId1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3" Type="http://schemas.openxmlformats.org/officeDocument/2006/relationships/tags" Target="../tags/tag26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5" Type="http://schemas.openxmlformats.org/officeDocument/2006/relationships/tags" Target="../tags/tag28.xml"/><Relationship Id="rId10" Type="http://schemas.openxmlformats.org/officeDocument/2006/relationships/tags" Target="../tags/tag33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44.xml"/><Relationship Id="rId13" Type="http://schemas.openxmlformats.org/officeDocument/2006/relationships/tags" Target="../tags/tag49.xml"/><Relationship Id="rId3" Type="http://schemas.openxmlformats.org/officeDocument/2006/relationships/tags" Target="../tags/tag39.xml"/><Relationship Id="rId7" Type="http://schemas.openxmlformats.org/officeDocument/2006/relationships/tags" Target="../tags/tag43.xml"/><Relationship Id="rId12" Type="http://schemas.openxmlformats.org/officeDocument/2006/relationships/tags" Target="../tags/tag48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11" Type="http://schemas.openxmlformats.org/officeDocument/2006/relationships/tags" Target="../tags/tag47.xml"/><Relationship Id="rId5" Type="http://schemas.openxmlformats.org/officeDocument/2006/relationships/tags" Target="../tags/tag41.xml"/><Relationship Id="rId10" Type="http://schemas.openxmlformats.org/officeDocument/2006/relationships/tags" Target="../tags/tag46.xml"/><Relationship Id="rId4" Type="http://schemas.openxmlformats.org/officeDocument/2006/relationships/tags" Target="../tags/tag40.xml"/><Relationship Id="rId9" Type="http://schemas.openxmlformats.org/officeDocument/2006/relationships/tags" Target="../tags/tag45.xml"/><Relationship Id="rId1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63872" y="5131999"/>
            <a:ext cx="1984398" cy="4616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06" tIns="45703" rIns="91406" bIns="45703" rtlCol="0">
            <a:spAutoFit/>
          </a:bodyPr>
          <a:lstStyle/>
          <a:p>
            <a:pPr marL="1589" algn="ctr"/>
            <a:r>
              <a:rPr lang="ru-RU" sz="1200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Өтініштің</a:t>
            </a:r>
            <a:r>
              <a:rPr lang="ru-RU" sz="12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толықтылығын</a:t>
            </a:r>
            <a:r>
              <a:rPr lang="ru-RU" sz="12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қарау</a:t>
            </a:r>
            <a:r>
              <a:rPr lang="ru-RU" sz="12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(</a:t>
            </a:r>
            <a:r>
              <a:rPr lang="ru-RU" sz="1200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жинақтылығы</a:t>
            </a:r>
            <a:r>
              <a:rPr lang="ru-RU" sz="12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847564" y="5238463"/>
            <a:ext cx="45599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Мемлекеттік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органдар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мен </a:t>
            </a:r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жұртшылықтан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ескертулер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мен </a:t>
            </a:r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ұсыныстар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жинау</a:t>
            </a:r>
            <a:endParaRPr lang="ru-RU" sz="1200" dirty="0">
              <a:solidFill>
                <a:prstClr val="black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487010" y="5263864"/>
            <a:ext cx="19305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Қорытынды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мен 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хаттаманы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дайындау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" name="OTLSHAPE_TB_00000000000000000000000000000000_ScaleContainer"/>
          <p:cNvSpPr/>
          <p:nvPr/>
        </p:nvSpPr>
        <p:spPr>
          <a:xfrm>
            <a:off x="1812229" y="4796500"/>
            <a:ext cx="8748653" cy="381000"/>
          </a:xfrm>
          <a:prstGeom prst="roundRect">
            <a:avLst>
              <a:gd name="adj" fmla="val 100000"/>
            </a:avLst>
          </a:prstGeom>
          <a:solidFill>
            <a:schemeClr val="tx1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</a:p>
        </p:txBody>
      </p:sp>
      <p:cxnSp>
        <p:nvCxnSpPr>
          <p:cNvPr id="9" name="OTLSHAPE_TB_00000000000000000000000000000000_Separator2"/>
          <p:cNvCxnSpPr/>
          <p:nvPr/>
        </p:nvCxnSpPr>
        <p:spPr>
          <a:xfrm>
            <a:off x="3314563" y="4927889"/>
            <a:ext cx="0" cy="304800"/>
          </a:xfrm>
          <a:prstGeom prst="line">
            <a:avLst/>
          </a:prstGeom>
          <a:ln w="9525" cap="flat" cmpd="sng" algn="ctr">
            <a:solidFill>
              <a:schemeClr val="lt2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OTLSHAPE_TB_00000000000000000000000000000000_Separator3"/>
          <p:cNvCxnSpPr/>
          <p:nvPr/>
        </p:nvCxnSpPr>
        <p:spPr>
          <a:xfrm>
            <a:off x="6127520" y="4927889"/>
            <a:ext cx="0" cy="304800"/>
          </a:xfrm>
          <a:prstGeom prst="line">
            <a:avLst/>
          </a:prstGeom>
          <a:ln w="9525" cap="flat" cmpd="sng" algn="ctr">
            <a:solidFill>
              <a:schemeClr val="lt2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OTLSHAPE_TB_00000000000000000000000000000000_Separator8"/>
          <p:cNvCxnSpPr/>
          <p:nvPr/>
        </p:nvCxnSpPr>
        <p:spPr>
          <a:xfrm>
            <a:off x="10496408" y="4872625"/>
            <a:ext cx="0" cy="304800"/>
          </a:xfrm>
          <a:prstGeom prst="line">
            <a:avLst/>
          </a:prstGeom>
          <a:ln w="9525" cap="flat" cmpd="sng" algn="ctr">
            <a:solidFill>
              <a:schemeClr val="lt2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TLSHAPE_TB_00000000000000000000000000000000_TimescaleInterval3"/>
          <p:cNvSpPr txBox="1"/>
          <p:nvPr/>
        </p:nvSpPr>
        <p:spPr>
          <a:xfrm>
            <a:off x="3379608" y="4805292"/>
            <a:ext cx="5073733" cy="368166"/>
          </a:xfrm>
          <a:prstGeom prst="rect">
            <a:avLst/>
          </a:prstGeom>
          <a:solidFill>
            <a:srgbClr val="00B050"/>
          </a:solidFill>
        </p:spPr>
        <p:txBody>
          <a:bodyPr vert="horz" wrap="non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sz="1400" b="1" spc="-2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6 жұмыс күні</a:t>
            </a:r>
            <a:endParaRPr lang="en-GB" sz="1400" b="1" spc="-2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OTLSHAPE_M_7b0996464ffd4cd3a3b383ab1ba22438_Connector1"/>
          <p:cNvCxnSpPr/>
          <p:nvPr/>
        </p:nvCxnSpPr>
        <p:spPr>
          <a:xfrm>
            <a:off x="1909055" y="4193609"/>
            <a:ext cx="14687" cy="979849"/>
          </a:xfrm>
          <a:prstGeom prst="line">
            <a:avLst/>
          </a:prstGeom>
          <a:ln w="2857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TLSHAPE_M_7b0996464ffd4cd3a3b383ab1ba22438_Shape"/>
          <p:cNvSpPr/>
          <p:nvPr/>
        </p:nvSpPr>
        <p:spPr>
          <a:xfrm rot="16200000">
            <a:off x="1904958" y="4157401"/>
            <a:ext cx="165100" cy="165100"/>
          </a:xfrm>
          <a:prstGeom prst="flowChartMerge">
            <a:avLst/>
          </a:prstGeom>
          <a:solidFill>
            <a:srgbClr val="C00000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OTLSHAPE_M_7b0996464ffd4cd3a3b383ab1ba22438_Connector1"/>
          <p:cNvCxnSpPr/>
          <p:nvPr/>
        </p:nvCxnSpPr>
        <p:spPr>
          <a:xfrm>
            <a:off x="10462673" y="4169470"/>
            <a:ext cx="0" cy="1017033"/>
          </a:xfrm>
          <a:prstGeom prst="line">
            <a:avLst/>
          </a:prstGeom>
          <a:ln w="2857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TLSHAPE_M_7b0996464ffd4cd3a3b383ab1ba22438_Shape"/>
          <p:cNvSpPr/>
          <p:nvPr/>
        </p:nvSpPr>
        <p:spPr>
          <a:xfrm rot="16200000">
            <a:off x="10462673" y="4169470"/>
            <a:ext cx="165100" cy="165100"/>
          </a:xfrm>
          <a:prstGeom prst="flowChartMerge">
            <a:avLst/>
          </a:prstGeom>
          <a:solidFill>
            <a:srgbClr val="C00000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OTLSHAPE_TB_00000000000000000000000000000000_TimescaleInterval3"/>
          <p:cNvSpPr txBox="1"/>
          <p:nvPr/>
        </p:nvSpPr>
        <p:spPr>
          <a:xfrm>
            <a:off x="8475158" y="4799575"/>
            <a:ext cx="1965698" cy="386928"/>
          </a:xfrm>
          <a:prstGeom prst="rect">
            <a:avLst/>
          </a:prstGeom>
          <a:solidFill>
            <a:schemeClr val="accent5"/>
          </a:solidFill>
        </p:spPr>
        <p:txBody>
          <a:bodyPr vert="horz" wrap="non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sz="1400" b="1" spc="-2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2 жұмыс күні</a:t>
            </a:r>
            <a:endParaRPr lang="en-GB" sz="1400" b="1" spc="-2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932535" y="4792917"/>
            <a:ext cx="1425255" cy="3792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2 </a:t>
            </a:r>
            <a:r>
              <a:rPr lang="ru-RU" sz="1400" b="1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жұмыс</a:t>
            </a:r>
            <a:r>
              <a:rPr lang="ru-RU" sz="14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күні</a:t>
            </a:r>
            <a:endParaRPr lang="ru-RU" sz="1400" b="1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510554" y="4472664"/>
            <a:ext cx="7474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ҚОҚБ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17767" y="4471298"/>
            <a:ext cx="3219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МО </a:t>
            </a:r>
            <a:r>
              <a:rPr lang="ru-RU" sz="1400" b="1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және</a:t>
            </a:r>
            <a:r>
              <a:rPr lang="ru-RU" sz="14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жұртшылық</a:t>
            </a:r>
            <a:r>
              <a:rPr lang="ru-RU" sz="14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83711" y="4473859"/>
            <a:ext cx="7474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ҚОҚБ</a:t>
            </a:r>
          </a:p>
        </p:txBody>
      </p:sp>
      <p:sp>
        <p:nvSpPr>
          <p:cNvPr id="23" name="Левая фигурная скобка 22"/>
          <p:cNvSpPr/>
          <p:nvPr/>
        </p:nvSpPr>
        <p:spPr>
          <a:xfrm rot="16200000">
            <a:off x="6017106" y="1544198"/>
            <a:ext cx="220823" cy="8580010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422676" y="6013992"/>
            <a:ext cx="1409681" cy="307777"/>
          </a:xfrm>
          <a:prstGeom prst="rect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pPr lvl="0" algn="ctr"/>
            <a:r>
              <a:rPr lang="kk-KZ" sz="1400" b="1" spc="-2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10 жұмыс күні</a:t>
            </a:r>
            <a:endParaRPr lang="en-GB" sz="1400" b="1" spc="-2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66939" y="273796"/>
            <a:ext cx="11102566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400" b="1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Инвестициялық</a:t>
            </a: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жобалар</a:t>
            </a: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үшін</a:t>
            </a: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жоспарланып</a:t>
            </a: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отырған</a:t>
            </a: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қызмет</a:t>
            </a: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туралы</a:t>
            </a: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өтінішті</a:t>
            </a: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қарау</a:t>
            </a: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рәсімі</a:t>
            </a:r>
            <a:endParaRPr lang="ru-RU" sz="1400" b="1" dirty="0">
              <a:solidFill>
                <a:prstClr val="black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61883" y="3849624"/>
            <a:ext cx="24990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itchFamily="34" charset="0"/>
              </a:rPr>
              <a:t>Жаңа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itchFamily="34" charset="0"/>
              </a:rPr>
              <a:t> редакция </a:t>
            </a:r>
          </a:p>
        </p:txBody>
      </p:sp>
      <p:sp>
        <p:nvSpPr>
          <p:cNvPr id="27" name="OTLSHAPE_TB_00000000000000000000000000000000_ScaleContainer"/>
          <p:cNvSpPr/>
          <p:nvPr>
            <p:custDataLst>
              <p:tags r:id="rId1"/>
            </p:custDataLst>
          </p:nvPr>
        </p:nvSpPr>
        <p:spPr>
          <a:xfrm>
            <a:off x="666939" y="1732923"/>
            <a:ext cx="10921158" cy="381000"/>
          </a:xfrm>
          <a:prstGeom prst="roundRect">
            <a:avLst>
              <a:gd name="adj" fmla="val 100000"/>
            </a:avLst>
          </a:prstGeom>
          <a:solidFill>
            <a:sysClr val="windowText" lastClr="00000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j</a:t>
            </a:r>
          </a:p>
        </p:txBody>
      </p:sp>
      <p:cxnSp>
        <p:nvCxnSpPr>
          <p:cNvPr id="28" name="OTLSHAPE_TB_00000000000000000000000000000000_Separator2"/>
          <p:cNvCxnSpPr/>
          <p:nvPr>
            <p:custDataLst>
              <p:tags r:id="rId2"/>
            </p:custDataLst>
          </p:nvPr>
        </p:nvCxnSpPr>
        <p:spPr>
          <a:xfrm>
            <a:off x="3052077" y="1864312"/>
            <a:ext cx="0" cy="304800"/>
          </a:xfrm>
          <a:prstGeom prst="line">
            <a:avLst/>
          </a:prstGeom>
          <a:noFill/>
          <a:ln w="9525" cap="flat" cmpd="sng" algn="ctr">
            <a:solidFill>
              <a:srgbClr val="EEECE1">
                <a:alpha val="29804"/>
              </a:srgb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9" name="OTLSHAPE_TB_00000000000000000000000000000000_Separator3"/>
          <p:cNvCxnSpPr/>
          <p:nvPr>
            <p:custDataLst>
              <p:tags r:id="rId3"/>
            </p:custDataLst>
          </p:nvPr>
        </p:nvCxnSpPr>
        <p:spPr>
          <a:xfrm>
            <a:off x="5865034" y="1864312"/>
            <a:ext cx="0" cy="304800"/>
          </a:xfrm>
          <a:prstGeom prst="line">
            <a:avLst/>
          </a:prstGeom>
          <a:noFill/>
          <a:ln w="9525" cap="flat" cmpd="sng" algn="ctr">
            <a:solidFill>
              <a:srgbClr val="EEECE1">
                <a:alpha val="29804"/>
              </a:srgb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0" name="OTLSHAPE_TB_00000000000000000000000000000000_Separator8"/>
          <p:cNvCxnSpPr/>
          <p:nvPr>
            <p:custDataLst>
              <p:tags r:id="rId4"/>
            </p:custDataLst>
          </p:nvPr>
        </p:nvCxnSpPr>
        <p:spPr>
          <a:xfrm>
            <a:off x="10233922" y="1809048"/>
            <a:ext cx="0" cy="304800"/>
          </a:xfrm>
          <a:prstGeom prst="line">
            <a:avLst/>
          </a:prstGeom>
          <a:noFill/>
          <a:ln w="9525" cap="flat" cmpd="sng" algn="ctr">
            <a:solidFill>
              <a:srgbClr val="EEECE1">
                <a:alpha val="29804"/>
              </a:srgb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31" name="OTLSHAPE_TB_00000000000000000000000000000000_TimescaleInterval3"/>
          <p:cNvSpPr txBox="1"/>
          <p:nvPr>
            <p:custDataLst>
              <p:tags r:id="rId5"/>
            </p:custDataLst>
          </p:nvPr>
        </p:nvSpPr>
        <p:spPr>
          <a:xfrm>
            <a:off x="2237264" y="1732923"/>
            <a:ext cx="5244460" cy="368166"/>
          </a:xfrm>
          <a:prstGeom prst="rect">
            <a:avLst/>
          </a:prstGeom>
          <a:solidFill>
            <a:srgbClr val="00B050"/>
          </a:solidFill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" sz="1400" b="1" i="0" u="none" strike="noStrike" kern="0" cap="none" spc="-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kumimoji="0" lang="kk-KZ" sz="1400" b="1" i="0" u="none" strike="noStrike" kern="0" cap="none" spc="-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400" b="1" kern="0" spc="-2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жұмыс күні</a:t>
            </a:r>
            <a:endParaRPr kumimoji="0" lang="en-GB" sz="1400" b="1" i="0" u="none" strike="noStrike" kern="0" cap="none" spc="-2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2" name="OTLSHAPE_M_7b0996464ffd4cd3a3b383ab1ba22438_Connector1"/>
          <p:cNvCxnSpPr/>
          <p:nvPr>
            <p:custDataLst>
              <p:tags r:id="rId6"/>
            </p:custDataLst>
          </p:nvPr>
        </p:nvCxnSpPr>
        <p:spPr>
          <a:xfrm>
            <a:off x="781965" y="1133999"/>
            <a:ext cx="14687" cy="979849"/>
          </a:xfrm>
          <a:prstGeom prst="line">
            <a:avLst/>
          </a:prstGeom>
          <a:noFill/>
          <a:ln w="952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33" name="OTLSHAPE_M_7b0996464ffd4cd3a3b383ab1ba22438_Shape"/>
          <p:cNvSpPr/>
          <p:nvPr>
            <p:custDataLst>
              <p:tags r:id="rId7"/>
            </p:custDataLst>
          </p:nvPr>
        </p:nvSpPr>
        <p:spPr>
          <a:xfrm rot="16200000">
            <a:off x="796652" y="1119764"/>
            <a:ext cx="165100" cy="165100"/>
          </a:xfrm>
          <a:prstGeom prst="flowChartMerge">
            <a:avLst/>
          </a:prstGeom>
          <a:solidFill>
            <a:srgbClr val="C00000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53640926-AAD7-44D8-BBD7-CCE9431645EC}">
              <a14:shadowObscured xmlns:a14="http://schemas.microsoft.com/office/drawing/2010/main" val="1"/>
            </a:ext>
          </a:ex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4" name="OTLSHAPE_M_7b0996464ffd4cd3a3b383ab1ba22438_Connector1"/>
          <p:cNvCxnSpPr/>
          <p:nvPr>
            <p:custDataLst>
              <p:tags r:id="rId8"/>
            </p:custDataLst>
          </p:nvPr>
        </p:nvCxnSpPr>
        <p:spPr>
          <a:xfrm>
            <a:off x="11406559" y="1096815"/>
            <a:ext cx="0" cy="1017033"/>
          </a:xfrm>
          <a:prstGeom prst="line">
            <a:avLst/>
          </a:prstGeom>
          <a:noFill/>
          <a:ln w="952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35" name="OTLSHAPE_M_7b0996464ffd4cd3a3b383ab1ba22438_Shape"/>
          <p:cNvSpPr/>
          <p:nvPr>
            <p:custDataLst>
              <p:tags r:id="rId9"/>
            </p:custDataLst>
          </p:nvPr>
        </p:nvSpPr>
        <p:spPr>
          <a:xfrm rot="16200000">
            <a:off x="11406559" y="1105943"/>
            <a:ext cx="165100" cy="165100"/>
          </a:xfrm>
          <a:prstGeom prst="flowChartMerge">
            <a:avLst/>
          </a:prstGeom>
          <a:solidFill>
            <a:srgbClr val="C00000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53640926-AAD7-44D8-BBD7-CCE9431645EC}">
              <a14:shadowObscured xmlns:a14="http://schemas.microsoft.com/office/drawing/2010/main" val="1"/>
            </a:ext>
          </a:ex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OTLSHAPE_TB_00000000000000000000000000000000_TimescaleInterval3"/>
          <p:cNvSpPr txBox="1"/>
          <p:nvPr>
            <p:custDataLst>
              <p:tags r:id="rId10"/>
            </p:custDataLst>
          </p:nvPr>
        </p:nvSpPr>
        <p:spPr>
          <a:xfrm>
            <a:off x="7494662" y="1735998"/>
            <a:ext cx="3911897" cy="386928"/>
          </a:xfrm>
          <a:prstGeom prst="rect">
            <a:avLst/>
          </a:prstGeom>
          <a:solidFill>
            <a:srgbClr val="4BACC6"/>
          </a:solidFill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1" i="0" u="none" strike="noStrike" kern="0" cap="none" spc="-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" sz="1400" b="1" i="0" u="none" strike="noStrike" kern="0" cap="none" spc="-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kumimoji="0" lang="kk-KZ" sz="1400" b="1" i="0" u="none" strike="noStrike" kern="0" cap="none" spc="-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400" b="1" kern="0" spc="-2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жұмыс күні</a:t>
            </a:r>
            <a:endParaRPr kumimoji="0" lang="en-GB" sz="1400" b="1" i="0" u="none" strike="noStrike" kern="0" cap="none" spc="-2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781966" y="1746608"/>
            <a:ext cx="1455298" cy="348960"/>
          </a:xfrm>
          <a:prstGeom prst="round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lvl="0" algn="ctr"/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жұмыс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күні</a:t>
            </a: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953515" y="959088"/>
            <a:ext cx="23157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itchFamily="34" charset="0"/>
              </a:rPr>
              <a:t>Қолданыстағы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itchFamily="34" charset="0"/>
              </a:rPr>
              <a:t> редакция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19771" y="2183344"/>
            <a:ext cx="1984398" cy="4616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06" tIns="45703" rIns="91406" bIns="45703" rtlCol="0">
            <a:spAutoFit/>
          </a:bodyPr>
          <a:lstStyle/>
          <a:p>
            <a:pPr marL="1589" algn="ctr"/>
            <a:r>
              <a:rPr lang="ru-RU" sz="1200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Өтініштің</a:t>
            </a:r>
            <a:r>
              <a:rPr lang="ru-RU" sz="12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толықтылығын</a:t>
            </a:r>
            <a:r>
              <a:rPr lang="ru-RU" sz="12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қарау</a:t>
            </a:r>
            <a:r>
              <a:rPr lang="ru-RU" sz="12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(</a:t>
            </a:r>
            <a:r>
              <a:rPr lang="ru-RU" sz="1200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жинақтылығы</a:t>
            </a:r>
            <a:r>
              <a:rPr lang="ru-RU" sz="12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2884288" y="2203845"/>
            <a:ext cx="43378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Мемлекеттік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органдар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мен </a:t>
            </a:r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жұртшылықтан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ескертулер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мен </a:t>
            </a:r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ұсыныстар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жинау</a:t>
            </a:r>
            <a:endParaRPr lang="ru-RU" sz="1200" dirty="0">
              <a:solidFill>
                <a:prstClr val="black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8697260" y="2205410"/>
            <a:ext cx="19305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Қорытынды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мен 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хаттаманы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дайындау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5427205" y="3093114"/>
            <a:ext cx="1409681" cy="307777"/>
          </a:xfrm>
          <a:prstGeom prst="rect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pPr lvl="0" algn="ctr"/>
            <a:r>
              <a:rPr lang="" sz="1400" b="1" spc="-2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2</a:t>
            </a:r>
            <a:r>
              <a:rPr lang="en-US" sz="1400" b="1" spc="-2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2</a:t>
            </a:r>
            <a:r>
              <a:rPr lang="kk-KZ" sz="1400" b="1" spc="-2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жұмыс күні</a:t>
            </a:r>
            <a:endParaRPr lang="en-GB" sz="1400" b="1" spc="-2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9" name="Левая фигурная скобка 48"/>
          <p:cNvSpPr/>
          <p:nvPr/>
        </p:nvSpPr>
        <p:spPr>
          <a:xfrm rot="16200000">
            <a:off x="6022144" y="-2457926"/>
            <a:ext cx="220823" cy="10671806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851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2A13825-A096-409F-8E56-9598DB1F386B}"/>
              </a:ext>
            </a:extLst>
          </p:cNvPr>
          <p:cNvSpPr/>
          <p:nvPr/>
        </p:nvSpPr>
        <p:spPr>
          <a:xfrm>
            <a:off x="256674" y="54120"/>
            <a:ext cx="114941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kern="100" dirty="0" err="1">
                <a:solidFill>
                  <a:srgbClr val="002060"/>
                </a:solidFill>
                <a:latin typeface="Arial" panose="020B0604020202020204" pitchFamily="34" charset="0"/>
                <a:ea typeface="Aptos"/>
                <a:cs typeface="Arial" panose="020B0604020202020204" pitchFamily="34" charset="0"/>
              </a:rPr>
              <a:t>Барлау</a:t>
            </a:r>
            <a:r>
              <a:rPr lang="ru-RU" sz="1600" b="1" kern="100" dirty="0">
                <a:solidFill>
                  <a:srgbClr val="002060"/>
                </a:solidFill>
                <a:latin typeface="Arial" panose="020B0604020202020204" pitchFamily="34" charset="0"/>
                <a:ea typeface="Aptos"/>
                <a:cs typeface="Arial" panose="020B0604020202020204" pitchFamily="34" charset="0"/>
              </a:rPr>
              <a:t> </a:t>
            </a:r>
            <a:r>
              <a:rPr lang="ru-RU" sz="1600" b="1" kern="100" dirty="0" err="1">
                <a:solidFill>
                  <a:srgbClr val="002060"/>
                </a:solidFill>
                <a:latin typeface="Arial" panose="020B0604020202020204" pitchFamily="34" charset="0"/>
                <a:ea typeface="Aptos"/>
                <a:cs typeface="Arial" panose="020B0604020202020204" pitchFamily="34" charset="0"/>
              </a:rPr>
              <a:t>сатысындағы</a:t>
            </a:r>
            <a:r>
              <a:rPr lang="ru-RU" sz="1600" b="1" kern="100" dirty="0">
                <a:solidFill>
                  <a:srgbClr val="002060"/>
                </a:solidFill>
                <a:latin typeface="Arial" panose="020B0604020202020204" pitchFamily="34" charset="0"/>
                <a:ea typeface="Aptos"/>
                <a:cs typeface="Arial" panose="020B0604020202020204" pitchFamily="34" charset="0"/>
              </a:rPr>
              <a:t> </a:t>
            </a:r>
            <a:r>
              <a:rPr lang="ru-RU" sz="1600" b="1" kern="100" dirty="0" err="1">
                <a:solidFill>
                  <a:srgbClr val="002060"/>
                </a:solidFill>
                <a:latin typeface="Arial" panose="020B0604020202020204" pitchFamily="34" charset="0"/>
                <a:ea typeface="Aptos"/>
                <a:cs typeface="Arial" panose="020B0604020202020204" pitchFamily="34" charset="0"/>
              </a:rPr>
              <a:t>базалық</a:t>
            </a:r>
            <a:r>
              <a:rPr lang="ru-RU" sz="1600" b="1" kern="100" dirty="0">
                <a:solidFill>
                  <a:srgbClr val="002060"/>
                </a:solidFill>
                <a:latin typeface="Arial" panose="020B0604020202020204" pitchFamily="34" charset="0"/>
                <a:ea typeface="Aptos"/>
                <a:cs typeface="Arial" panose="020B0604020202020204" pitchFamily="34" charset="0"/>
              </a:rPr>
              <a:t> </a:t>
            </a:r>
            <a:r>
              <a:rPr lang="ru-RU" sz="1600" b="1" kern="100" dirty="0" err="1">
                <a:solidFill>
                  <a:srgbClr val="002060"/>
                </a:solidFill>
                <a:latin typeface="Arial" panose="020B0604020202020204" pitchFamily="34" charset="0"/>
                <a:ea typeface="Aptos"/>
                <a:cs typeface="Arial" panose="020B0604020202020204" pitchFamily="34" charset="0"/>
              </a:rPr>
              <a:t>жобалау</a:t>
            </a:r>
            <a:r>
              <a:rPr lang="ru-RU" sz="1600" b="1" kern="100" dirty="0">
                <a:solidFill>
                  <a:srgbClr val="002060"/>
                </a:solidFill>
                <a:latin typeface="Arial" panose="020B0604020202020204" pitchFamily="34" charset="0"/>
                <a:ea typeface="Aptos"/>
                <a:cs typeface="Arial" panose="020B0604020202020204" pitchFamily="34" charset="0"/>
              </a:rPr>
              <a:t> </a:t>
            </a:r>
            <a:r>
              <a:rPr lang="ru-RU" sz="1600" b="1" kern="100" dirty="0" err="1">
                <a:solidFill>
                  <a:srgbClr val="002060"/>
                </a:solidFill>
                <a:latin typeface="Arial" panose="020B0604020202020204" pitchFamily="34" charset="0"/>
                <a:ea typeface="Aptos"/>
                <a:cs typeface="Arial" panose="020B0604020202020204" pitchFamily="34" charset="0"/>
              </a:rPr>
              <a:t>құжаты</a:t>
            </a:r>
            <a:r>
              <a:rPr lang="ru-RU" sz="1600" b="1" kern="100" dirty="0">
                <a:solidFill>
                  <a:srgbClr val="002060"/>
                </a:solidFill>
                <a:latin typeface="Arial" panose="020B0604020202020204" pitchFamily="34" charset="0"/>
                <a:ea typeface="Aptos"/>
                <a:cs typeface="Arial" panose="020B0604020202020204" pitchFamily="34" charset="0"/>
              </a:rPr>
              <a:t> </a:t>
            </a:r>
            <a:r>
              <a:rPr lang="ru-RU" sz="1600" b="1" kern="100" dirty="0" err="1">
                <a:solidFill>
                  <a:srgbClr val="002060"/>
                </a:solidFill>
                <a:latin typeface="Arial" panose="020B0604020202020204" pitchFamily="34" charset="0"/>
                <a:ea typeface="Aptos"/>
                <a:cs typeface="Arial" panose="020B0604020202020204" pitchFamily="34" charset="0"/>
              </a:rPr>
              <a:t>үшін</a:t>
            </a:r>
            <a:r>
              <a:rPr lang="ru-RU" sz="1600" b="1" kern="100" dirty="0">
                <a:solidFill>
                  <a:srgbClr val="002060"/>
                </a:solidFill>
                <a:latin typeface="Arial" panose="020B0604020202020204" pitchFamily="34" charset="0"/>
                <a:ea typeface="Aptos"/>
                <a:cs typeface="Arial" panose="020B0604020202020204" pitchFamily="34" charset="0"/>
              </a:rPr>
              <a:t> </a:t>
            </a:r>
            <a:r>
              <a:rPr lang="ru-RU" sz="1600" b="1" kern="100" dirty="0" err="1">
                <a:solidFill>
                  <a:srgbClr val="002060"/>
                </a:solidFill>
                <a:latin typeface="Arial" panose="020B0604020202020204" pitchFamily="34" charset="0"/>
                <a:ea typeface="Aptos"/>
                <a:cs typeface="Arial" panose="020B0604020202020204" pitchFamily="34" charset="0"/>
              </a:rPr>
              <a:t>жоспарланып</a:t>
            </a:r>
            <a:r>
              <a:rPr lang="ru-RU" sz="1600" b="1" kern="100" dirty="0">
                <a:solidFill>
                  <a:srgbClr val="002060"/>
                </a:solidFill>
                <a:latin typeface="Arial" panose="020B0604020202020204" pitchFamily="34" charset="0"/>
                <a:ea typeface="Aptos"/>
                <a:cs typeface="Arial" panose="020B0604020202020204" pitchFamily="34" charset="0"/>
              </a:rPr>
              <a:t> </a:t>
            </a:r>
            <a:r>
              <a:rPr lang="ru-RU" sz="1600" b="1" kern="100" dirty="0" err="1">
                <a:solidFill>
                  <a:srgbClr val="002060"/>
                </a:solidFill>
                <a:latin typeface="Arial" panose="020B0604020202020204" pitchFamily="34" charset="0"/>
                <a:ea typeface="Aptos"/>
                <a:cs typeface="Arial" panose="020B0604020202020204" pitchFamily="34" charset="0"/>
              </a:rPr>
              <a:t>отырған</a:t>
            </a:r>
            <a:r>
              <a:rPr lang="ru-RU" sz="1600" b="1" kern="100" dirty="0">
                <a:solidFill>
                  <a:srgbClr val="002060"/>
                </a:solidFill>
                <a:latin typeface="Arial" panose="020B0604020202020204" pitchFamily="34" charset="0"/>
                <a:ea typeface="Aptos"/>
                <a:cs typeface="Arial" panose="020B0604020202020204" pitchFamily="34" charset="0"/>
              </a:rPr>
              <a:t> </a:t>
            </a:r>
            <a:r>
              <a:rPr lang="ru-RU" sz="1600" b="1" kern="100" dirty="0" err="1">
                <a:solidFill>
                  <a:srgbClr val="002060"/>
                </a:solidFill>
                <a:latin typeface="Arial" panose="020B0604020202020204" pitchFamily="34" charset="0"/>
                <a:ea typeface="Aptos"/>
                <a:cs typeface="Arial" panose="020B0604020202020204" pitchFamily="34" charset="0"/>
              </a:rPr>
              <a:t>қызмет</a:t>
            </a:r>
            <a:r>
              <a:rPr lang="ru-RU" sz="1600" b="1" kern="100" dirty="0">
                <a:solidFill>
                  <a:srgbClr val="002060"/>
                </a:solidFill>
                <a:latin typeface="Arial" panose="020B0604020202020204" pitchFamily="34" charset="0"/>
                <a:ea typeface="Aptos"/>
                <a:cs typeface="Arial" panose="020B0604020202020204" pitchFamily="34" charset="0"/>
              </a:rPr>
              <a:t> </a:t>
            </a:r>
            <a:r>
              <a:rPr lang="ru-RU" sz="1600" b="1" kern="100" dirty="0" err="1">
                <a:solidFill>
                  <a:srgbClr val="002060"/>
                </a:solidFill>
                <a:latin typeface="Arial" panose="020B0604020202020204" pitchFamily="34" charset="0"/>
                <a:ea typeface="Aptos"/>
                <a:cs typeface="Arial" panose="020B0604020202020204" pitchFamily="34" charset="0"/>
              </a:rPr>
              <a:t>туралы</a:t>
            </a:r>
            <a:r>
              <a:rPr lang="ru-RU" sz="1600" b="1" kern="100" dirty="0">
                <a:solidFill>
                  <a:srgbClr val="002060"/>
                </a:solidFill>
                <a:latin typeface="Arial" panose="020B0604020202020204" pitchFamily="34" charset="0"/>
                <a:ea typeface="Aptos"/>
                <a:cs typeface="Arial" panose="020B0604020202020204" pitchFamily="34" charset="0"/>
              </a:rPr>
              <a:t> </a:t>
            </a:r>
            <a:r>
              <a:rPr lang="ru-RU" sz="1600" b="1" kern="100" dirty="0" err="1">
                <a:solidFill>
                  <a:srgbClr val="002060"/>
                </a:solidFill>
                <a:latin typeface="Arial" panose="020B0604020202020204" pitchFamily="34" charset="0"/>
                <a:ea typeface="Aptos"/>
                <a:cs typeface="Arial" panose="020B0604020202020204" pitchFamily="34" charset="0"/>
              </a:rPr>
              <a:t>өтінішті</a:t>
            </a:r>
            <a:r>
              <a:rPr lang="ru-RU" sz="1600" b="1" kern="100" dirty="0">
                <a:solidFill>
                  <a:srgbClr val="002060"/>
                </a:solidFill>
                <a:latin typeface="Arial" panose="020B0604020202020204" pitchFamily="34" charset="0"/>
                <a:ea typeface="Aptos"/>
                <a:cs typeface="Arial" panose="020B0604020202020204" pitchFamily="34" charset="0"/>
              </a:rPr>
              <a:t> </a:t>
            </a:r>
            <a:r>
              <a:rPr lang="ru-RU" sz="1600" b="1" kern="100" dirty="0" err="1">
                <a:solidFill>
                  <a:srgbClr val="002060"/>
                </a:solidFill>
                <a:latin typeface="Arial" panose="020B0604020202020204" pitchFamily="34" charset="0"/>
                <a:ea typeface="Aptos"/>
                <a:cs typeface="Arial" panose="020B0604020202020204" pitchFamily="34" charset="0"/>
              </a:rPr>
              <a:t>қарау</a:t>
            </a:r>
            <a:r>
              <a:rPr lang="ru-RU" sz="1600" b="1" kern="100" dirty="0">
                <a:solidFill>
                  <a:srgbClr val="002060"/>
                </a:solidFill>
                <a:latin typeface="Arial" panose="020B0604020202020204" pitchFamily="34" charset="0"/>
                <a:ea typeface="Aptos"/>
                <a:cs typeface="Arial" panose="020B0604020202020204" pitchFamily="34" charset="0"/>
              </a:rPr>
              <a:t> </a:t>
            </a:r>
            <a:r>
              <a:rPr lang="ru-RU" sz="1600" b="1" kern="100" dirty="0" err="1">
                <a:solidFill>
                  <a:srgbClr val="002060"/>
                </a:solidFill>
                <a:latin typeface="Arial" panose="020B0604020202020204" pitchFamily="34" charset="0"/>
                <a:ea typeface="Aptos"/>
                <a:cs typeface="Arial" panose="020B0604020202020204" pitchFamily="34" charset="0"/>
              </a:rPr>
              <a:t>рәсімі</a:t>
            </a:r>
            <a:r>
              <a:rPr lang="ru-RU" sz="1600" b="1" kern="100" dirty="0">
                <a:solidFill>
                  <a:srgbClr val="002060"/>
                </a:solidFill>
                <a:latin typeface="Arial" panose="020B0604020202020204" pitchFamily="34" charset="0"/>
                <a:ea typeface="Aptos"/>
                <a:cs typeface="Arial" panose="020B0604020202020204" pitchFamily="34" charset="0"/>
              </a:rPr>
              <a:t> (ЭК 68-бабы) </a:t>
            </a:r>
            <a:endParaRPr lang="ru-KZ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21FF84CD-D04D-4076-BCAB-8A4C9D9D6497}"/>
              </a:ext>
            </a:extLst>
          </p:cNvPr>
          <p:cNvCxnSpPr/>
          <p:nvPr/>
        </p:nvCxnSpPr>
        <p:spPr>
          <a:xfrm>
            <a:off x="415261" y="638895"/>
            <a:ext cx="11237494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629F9819-3B26-45D3-816F-0C9C544620C2}"/>
              </a:ext>
            </a:extLst>
          </p:cNvPr>
          <p:cNvGraphicFramePr/>
          <p:nvPr/>
        </p:nvGraphicFramePr>
        <p:xfrm>
          <a:off x="1847516" y="1668383"/>
          <a:ext cx="8128000" cy="489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1ACD8B8F-4841-4B8B-BDAD-8ECE1677E9B0}"/>
              </a:ext>
            </a:extLst>
          </p:cNvPr>
          <p:cNvSpPr txBox="1"/>
          <p:nvPr/>
        </p:nvSpPr>
        <p:spPr>
          <a:xfrm>
            <a:off x="4842708" y="738009"/>
            <a:ext cx="2798138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kk-KZ" sz="1400" b="1" dirty="0">
                <a:latin typeface="Arial" panose="020B0604020202020204" pitchFamily="34" charset="0"/>
                <a:cs typeface="Arial" panose="020B0604020202020204" pitchFamily="34" charset="0"/>
              </a:rPr>
              <a:t>ҚОЛДАНЫСТАҒЫ РЕДАКЦИЯ</a:t>
            </a:r>
            <a:endParaRPr lang="ru-KZ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A6B427-F139-4413-BA5D-29D6106DBDE4}"/>
              </a:ext>
            </a:extLst>
          </p:cNvPr>
          <p:cNvSpPr txBox="1"/>
          <p:nvPr/>
        </p:nvSpPr>
        <p:spPr>
          <a:xfrm>
            <a:off x="5111526" y="3774375"/>
            <a:ext cx="1784463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kk-KZ" sz="1400" b="1" dirty="0">
                <a:latin typeface="Arial" panose="020B0604020202020204" pitchFamily="34" charset="0"/>
                <a:cs typeface="Arial" panose="020B0604020202020204" pitchFamily="34" charset="0"/>
              </a:rPr>
              <a:t>ЖАҢА РЕДАКЦИЯ</a:t>
            </a:r>
            <a:endParaRPr lang="ru-KZ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CD0C98AF-5E6C-4C12-8049-4B390E47526C}"/>
              </a:ext>
            </a:extLst>
          </p:cNvPr>
          <p:cNvCxnSpPr/>
          <p:nvPr/>
        </p:nvCxnSpPr>
        <p:spPr>
          <a:xfrm>
            <a:off x="601579" y="3429000"/>
            <a:ext cx="11237494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1EA8DBF4-C851-4275-99BE-602F73FECAFE}"/>
              </a:ext>
            </a:extLst>
          </p:cNvPr>
          <p:cNvGrpSpPr/>
          <p:nvPr/>
        </p:nvGrpSpPr>
        <p:grpSpPr>
          <a:xfrm>
            <a:off x="384094" y="4280123"/>
            <a:ext cx="11423812" cy="2425831"/>
            <a:chOff x="1513041" y="4233127"/>
            <a:chExt cx="9700394" cy="242583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774CFCD-4933-4166-AB7E-D4C6713C91E1}"/>
                </a:ext>
              </a:extLst>
            </p:cNvPr>
            <p:cNvSpPr txBox="1"/>
            <p:nvPr/>
          </p:nvSpPr>
          <p:spPr>
            <a:xfrm>
              <a:off x="2486870" y="4233128"/>
              <a:ext cx="5529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dirty="0">
                  <a:latin typeface="Arial" panose="020B0604020202020204" pitchFamily="34" charset="0"/>
                  <a:cs typeface="Arial" panose="020B0604020202020204" pitchFamily="34" charset="0"/>
                </a:rPr>
                <a:t>ҚОҚБ</a:t>
              </a:r>
              <a:endParaRPr lang="ru-KZ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0737686-D2F9-4A06-A1F1-6025CA35EF4E}"/>
                </a:ext>
              </a:extLst>
            </p:cNvPr>
            <p:cNvSpPr txBox="1"/>
            <p:nvPr/>
          </p:nvSpPr>
          <p:spPr>
            <a:xfrm>
              <a:off x="5497426" y="4233127"/>
              <a:ext cx="16684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dirty="0">
                  <a:latin typeface="Arial" panose="020B0604020202020204" pitchFamily="34" charset="0"/>
                  <a:cs typeface="Arial" panose="020B0604020202020204" pitchFamily="34" charset="0"/>
                </a:rPr>
                <a:t>МО </a:t>
              </a:r>
              <a:r>
                <a:rPr lang="ru-RU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және</a:t>
              </a:r>
              <a:r>
                <a:rPr lang="ru-RU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жұртшылық</a:t>
              </a:r>
              <a:endParaRPr lang="ru-KZ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9E49131-0045-41B4-8429-84052D1FEF5C}"/>
                </a:ext>
              </a:extLst>
            </p:cNvPr>
            <p:cNvSpPr txBox="1"/>
            <p:nvPr/>
          </p:nvSpPr>
          <p:spPr>
            <a:xfrm>
              <a:off x="9441809" y="4244287"/>
              <a:ext cx="5529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dirty="0">
                  <a:latin typeface="Arial" panose="020B0604020202020204" pitchFamily="34" charset="0"/>
                  <a:cs typeface="Arial" panose="020B0604020202020204" pitchFamily="34" charset="0"/>
                </a:rPr>
                <a:t>ҚОҚБ</a:t>
              </a:r>
              <a:endParaRPr lang="ru-KZ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B23E951-B00A-447D-B034-9C86C0D12EA1}"/>
                </a:ext>
              </a:extLst>
            </p:cNvPr>
            <p:cNvSpPr txBox="1"/>
            <p:nvPr/>
          </p:nvSpPr>
          <p:spPr>
            <a:xfrm>
              <a:off x="1513041" y="5123184"/>
              <a:ext cx="20213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589" algn="ctr"/>
              <a:r>
                <a:rPr lang="ru-RU" sz="1400" dirty="0" err="1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Өтініштің</a:t>
              </a:r>
              <a:r>
                <a:rPr lang="ru-RU" sz="1400" dirty="0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dirty="0" err="1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толықтылығын</a:t>
              </a:r>
              <a:r>
                <a:rPr lang="ru-RU" sz="1400" dirty="0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dirty="0" err="1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қарау</a:t>
              </a:r>
              <a:r>
                <a:rPr lang="ru-RU" sz="1400" dirty="0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 (</a:t>
              </a:r>
              <a:r>
                <a:rPr lang="ru-RU" sz="1400" dirty="0" err="1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жинақтылығы</a:t>
              </a:r>
              <a:r>
                <a:rPr lang="ru-RU" sz="1400" dirty="0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7AC4368-727F-4BC6-88D2-38834720CD50}"/>
                </a:ext>
              </a:extLst>
            </p:cNvPr>
            <p:cNvSpPr txBox="1"/>
            <p:nvPr/>
          </p:nvSpPr>
          <p:spPr>
            <a:xfrm>
              <a:off x="3903847" y="5150985"/>
              <a:ext cx="43843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 err="1">
                  <a:solidFill>
                    <a:prstClr val="black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Мемлекеттік</a:t>
              </a:r>
              <a:r>
                <a:rPr lang="ru-RU" sz="1400" dirty="0">
                  <a:solidFill>
                    <a:prstClr val="black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dirty="0" err="1">
                  <a:solidFill>
                    <a:prstClr val="black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органдар</a:t>
              </a:r>
              <a:r>
                <a:rPr lang="ru-RU" sz="1400" dirty="0">
                  <a:solidFill>
                    <a:prstClr val="black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 мен </a:t>
              </a:r>
              <a:r>
                <a:rPr lang="ru-RU" sz="1400" dirty="0" err="1">
                  <a:solidFill>
                    <a:prstClr val="black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жұртшылықтан</a:t>
              </a:r>
              <a:r>
                <a:rPr lang="ru-RU" sz="1400" dirty="0">
                  <a:solidFill>
                    <a:prstClr val="black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dirty="0" err="1">
                  <a:solidFill>
                    <a:prstClr val="black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ескертулер</a:t>
              </a:r>
              <a:r>
                <a:rPr lang="ru-RU" sz="1400" dirty="0">
                  <a:solidFill>
                    <a:prstClr val="black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 мен </a:t>
              </a:r>
              <a:r>
                <a:rPr lang="ru-RU" sz="1400" dirty="0" err="1">
                  <a:solidFill>
                    <a:prstClr val="black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ұсыныстар</a:t>
              </a:r>
              <a:r>
                <a:rPr lang="ru-RU" sz="1400" dirty="0">
                  <a:solidFill>
                    <a:prstClr val="black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dirty="0" err="1">
                  <a:solidFill>
                    <a:prstClr val="black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жинау</a:t>
              </a:r>
              <a:endParaRPr lang="ru-RU" sz="14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6E6787B-FF8D-450C-AD81-A512733A35AC}"/>
                </a:ext>
              </a:extLst>
            </p:cNvPr>
            <p:cNvSpPr txBox="1"/>
            <p:nvPr/>
          </p:nvSpPr>
          <p:spPr>
            <a:xfrm>
              <a:off x="8993547" y="5253526"/>
              <a:ext cx="143830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Қорытынды</a:t>
              </a:r>
              <a:r>
                <a:rPr lang="ru-RU" sz="1400" dirty="0">
                  <a:latin typeface="Arial" panose="020B0604020202020204" pitchFamily="34" charset="0"/>
                  <a:cs typeface="Arial" panose="020B0604020202020204" pitchFamily="34" charset="0"/>
                </a:rPr>
                <a:t> мен </a:t>
              </a:r>
              <a:r>
                <a:rPr lang="ru-RU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хаттаманы</a:t>
              </a:r>
              <a:r>
                <a:rPr lang="ru-RU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дайындау</a:t>
              </a:r>
              <a:endParaRPr lang="ru-KZ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Левая фигурная скобка 17">
              <a:extLst>
                <a:ext uri="{FF2B5EF4-FFF2-40B4-BE49-F238E27FC236}">
                  <a16:creationId xmlns:a16="http://schemas.microsoft.com/office/drawing/2014/main" id="{DB44891B-0D5C-40B1-A5E3-9D7ADABEB504}"/>
                </a:ext>
              </a:extLst>
            </p:cNvPr>
            <p:cNvSpPr/>
            <p:nvPr/>
          </p:nvSpPr>
          <p:spPr>
            <a:xfrm rot="16200000">
              <a:off x="6118599" y="1217846"/>
              <a:ext cx="489280" cy="9700393"/>
            </a:xfrm>
            <a:prstGeom prst="leftBrace">
              <a:avLst>
                <a:gd name="adj1" fmla="val 8333"/>
                <a:gd name="adj2" fmla="val 49411"/>
              </a:avLst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KZ">
                <a:solidFill>
                  <a:srgbClr val="002060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E7D0D74-845E-44B3-A802-3E9D0ABBE37B}"/>
                </a:ext>
              </a:extLst>
            </p:cNvPr>
            <p:cNvSpPr txBox="1"/>
            <p:nvPr/>
          </p:nvSpPr>
          <p:spPr>
            <a:xfrm>
              <a:off x="5648487" y="6320404"/>
              <a:ext cx="142950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 </a:t>
              </a:r>
              <a:r>
                <a:rPr lang="ru-RU" sz="1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жұмыс</a:t>
              </a:r>
              <a:r>
                <a:rPr lang="ru-RU" sz="1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күні</a:t>
              </a:r>
              <a:r>
                <a:rPr lang="ru-RU" sz="1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ru-K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32" name="Схема 31">
              <a:extLst>
                <a:ext uri="{FF2B5EF4-FFF2-40B4-BE49-F238E27FC236}">
                  <a16:creationId xmlns:a16="http://schemas.microsoft.com/office/drawing/2014/main" id="{F3AA7C2C-5E21-43D3-A490-4F7F9B942764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025610785"/>
                </p:ext>
              </p:extLst>
            </p:nvPr>
          </p:nvGraphicFramePr>
          <p:xfrm>
            <a:off x="1902986" y="4626892"/>
            <a:ext cx="8720221" cy="48928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90A5E716-62AB-4501-94DF-AD6625304D49}"/>
              </a:ext>
            </a:extLst>
          </p:cNvPr>
          <p:cNvGrpSpPr/>
          <p:nvPr/>
        </p:nvGrpSpPr>
        <p:grpSpPr>
          <a:xfrm>
            <a:off x="1129293" y="1311058"/>
            <a:ext cx="9933413" cy="2083129"/>
            <a:chOff x="1513041" y="4152846"/>
            <a:chExt cx="9204179" cy="2685494"/>
          </a:xfrm>
        </p:grpSpPr>
        <p:graphicFrame>
          <p:nvGraphicFramePr>
            <p:cNvPr id="22" name="Схема 21">
              <a:extLst>
                <a:ext uri="{FF2B5EF4-FFF2-40B4-BE49-F238E27FC236}">
                  <a16:creationId xmlns:a16="http://schemas.microsoft.com/office/drawing/2014/main" id="{445E7443-5D00-4656-9301-3443F6179A9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151753220"/>
                </p:ext>
              </p:extLst>
            </p:nvPr>
          </p:nvGraphicFramePr>
          <p:xfrm>
            <a:off x="1939757" y="4626892"/>
            <a:ext cx="8720221" cy="48928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2" r:lo="rId13" r:qs="rId14" r:cs="rId15"/>
            </a:graphicData>
          </a:graphic>
        </p:graphicFrame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BC8F957-14E7-41D6-BFD5-A54745D65CC8}"/>
                </a:ext>
              </a:extLst>
            </p:cNvPr>
            <p:cNvSpPr txBox="1"/>
            <p:nvPr/>
          </p:nvSpPr>
          <p:spPr>
            <a:xfrm>
              <a:off x="5170350" y="4218061"/>
              <a:ext cx="1820590" cy="396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dirty="0">
                  <a:latin typeface="Arial" panose="020B0604020202020204" pitchFamily="34" charset="0"/>
                  <a:cs typeface="Arial" panose="020B0604020202020204" pitchFamily="34" charset="0"/>
                </a:rPr>
                <a:t>МО </a:t>
              </a:r>
              <a:r>
                <a:rPr lang="ru-RU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және</a:t>
              </a:r>
              <a:r>
                <a:rPr lang="ru-RU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жұртшылық</a:t>
              </a:r>
              <a:endParaRPr lang="ru-KZ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5F884BA-5CC2-4365-B60E-A6D38234A8D4}"/>
                </a:ext>
              </a:extLst>
            </p:cNvPr>
            <p:cNvSpPr txBox="1"/>
            <p:nvPr/>
          </p:nvSpPr>
          <p:spPr>
            <a:xfrm>
              <a:off x="9283323" y="4152846"/>
              <a:ext cx="603338" cy="396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dirty="0">
                  <a:latin typeface="Arial" panose="020B0604020202020204" pitchFamily="34" charset="0"/>
                  <a:cs typeface="Arial" panose="020B0604020202020204" pitchFamily="34" charset="0"/>
                </a:rPr>
                <a:t>ҚОҚБ</a:t>
              </a:r>
              <a:endParaRPr lang="ru-KZ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A29303D-1037-42B1-B0C8-92038E301639}"/>
                </a:ext>
              </a:extLst>
            </p:cNvPr>
            <p:cNvSpPr txBox="1"/>
            <p:nvPr/>
          </p:nvSpPr>
          <p:spPr>
            <a:xfrm>
              <a:off x="1513041" y="5123184"/>
              <a:ext cx="2021305" cy="9522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589" algn="ctr"/>
              <a:r>
                <a:rPr lang="ru-RU" sz="1400" dirty="0" err="1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Өтініштің</a:t>
              </a:r>
              <a:r>
                <a:rPr lang="ru-RU" sz="1400" dirty="0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dirty="0" err="1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толықтылығын</a:t>
              </a:r>
              <a:r>
                <a:rPr lang="ru-RU" sz="1400" dirty="0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dirty="0" err="1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қарау</a:t>
              </a:r>
              <a:r>
                <a:rPr lang="ru-RU" sz="1400" dirty="0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 (</a:t>
              </a:r>
              <a:r>
                <a:rPr lang="ru-RU" sz="1400" dirty="0" err="1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жинақтылығы</a:t>
              </a:r>
              <a:r>
                <a:rPr lang="ru-RU" sz="1400" dirty="0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C1E4E10-F051-41A1-8E22-6E5949A7833F}"/>
                </a:ext>
              </a:extLst>
            </p:cNvPr>
            <p:cNvSpPr txBox="1"/>
            <p:nvPr/>
          </p:nvSpPr>
          <p:spPr>
            <a:xfrm>
              <a:off x="3903847" y="5150985"/>
              <a:ext cx="3706880" cy="674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 err="1">
                  <a:solidFill>
                    <a:prstClr val="black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Мемлекеттік</a:t>
              </a:r>
              <a:r>
                <a:rPr lang="ru-RU" sz="1400" dirty="0">
                  <a:solidFill>
                    <a:prstClr val="black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dirty="0" err="1">
                  <a:solidFill>
                    <a:prstClr val="black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органдар</a:t>
              </a:r>
              <a:r>
                <a:rPr lang="ru-RU" sz="1400" dirty="0">
                  <a:solidFill>
                    <a:prstClr val="black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 мен </a:t>
              </a:r>
              <a:r>
                <a:rPr lang="ru-RU" sz="1400" dirty="0" err="1">
                  <a:solidFill>
                    <a:prstClr val="black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жұртшылықтан</a:t>
              </a:r>
              <a:r>
                <a:rPr lang="ru-RU" sz="1400" dirty="0">
                  <a:solidFill>
                    <a:prstClr val="black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dirty="0" err="1">
                  <a:solidFill>
                    <a:prstClr val="black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ескертулер</a:t>
              </a:r>
              <a:r>
                <a:rPr lang="ru-RU" sz="1400" dirty="0">
                  <a:solidFill>
                    <a:prstClr val="black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 мен </a:t>
              </a:r>
              <a:r>
                <a:rPr lang="ru-RU" sz="1400" dirty="0" err="1">
                  <a:solidFill>
                    <a:prstClr val="black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ұсыныстар</a:t>
              </a:r>
              <a:r>
                <a:rPr lang="ru-RU" sz="1400" dirty="0">
                  <a:solidFill>
                    <a:prstClr val="black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dirty="0" err="1">
                  <a:solidFill>
                    <a:prstClr val="black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жинау</a:t>
              </a:r>
              <a:endParaRPr lang="ru-RU" sz="14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AA6E696-350E-4F1D-82A8-19D767F11F7F}"/>
                </a:ext>
              </a:extLst>
            </p:cNvPr>
            <p:cNvSpPr txBox="1"/>
            <p:nvPr/>
          </p:nvSpPr>
          <p:spPr>
            <a:xfrm>
              <a:off x="9147264" y="5194658"/>
              <a:ext cx="1569955" cy="1230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0" lang="ru-RU" sz="1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Қорытынды</a:t>
              </a:r>
              <a:r>
                <a:rPr kumimoji="0" lang="ru-RU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 мен </a:t>
              </a:r>
              <a:r>
                <a:rPr kumimoji="0" lang="ru-RU" sz="1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хаттаманы</a:t>
              </a:r>
              <a:r>
                <a:rPr kumimoji="0" lang="ru-RU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kumimoji="0" lang="ru-RU" sz="1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дайындау</a:t>
              </a:r>
              <a:endPara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ru-RU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ru-KZ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Левая фигурная скобка 28">
              <a:extLst>
                <a:ext uri="{FF2B5EF4-FFF2-40B4-BE49-F238E27FC236}">
                  <a16:creationId xmlns:a16="http://schemas.microsoft.com/office/drawing/2014/main" id="{3F187CA9-4F74-4685-9391-4B780F559713}"/>
                </a:ext>
              </a:extLst>
            </p:cNvPr>
            <p:cNvSpPr/>
            <p:nvPr/>
          </p:nvSpPr>
          <p:spPr>
            <a:xfrm rot="16200000">
              <a:off x="5889714" y="1485173"/>
              <a:ext cx="450835" cy="9204177"/>
            </a:xfrm>
            <a:prstGeom prst="leftBrace">
              <a:avLst>
                <a:gd name="adj1" fmla="val 8333"/>
                <a:gd name="adj2" fmla="val 49411"/>
              </a:avLst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KZ">
                <a:solidFill>
                  <a:srgbClr val="002060"/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04EDDAE-591A-4E20-8D0A-E87DEF2FE6BA}"/>
                </a:ext>
              </a:extLst>
            </p:cNvPr>
            <p:cNvSpPr txBox="1"/>
            <p:nvPr/>
          </p:nvSpPr>
          <p:spPr>
            <a:xfrm>
              <a:off x="5654842" y="6401889"/>
              <a:ext cx="1613358" cy="4364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22 </a:t>
              </a:r>
              <a:r>
                <a:rPr lang="ru-RU" sz="1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жұмыс</a:t>
              </a:r>
              <a:r>
                <a:rPr lang="ru-RU" sz="1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6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күні</a:t>
              </a:r>
              <a:r>
                <a:rPr lang="ru-RU" sz="1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  <a:endParaRPr lang="ru-K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B6A48D37-004E-4F30-872B-38274311CE53}"/>
              </a:ext>
            </a:extLst>
          </p:cNvPr>
          <p:cNvSpPr txBox="1"/>
          <p:nvPr/>
        </p:nvSpPr>
        <p:spPr>
          <a:xfrm>
            <a:off x="2135952" y="1285421"/>
            <a:ext cx="6511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ҚОҚБ</a:t>
            </a:r>
            <a:endParaRPr lang="ru-KZ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017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49848" y="92923"/>
            <a:ext cx="11102566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k-KZ" sz="1400" b="1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Инвестициялық жобалар бойынша ҚОӘБ нәтижелері бойынша қорытынды беру рәсімі</a:t>
            </a:r>
            <a:endParaRPr lang="ru-RU" sz="1400" dirty="0">
              <a:solidFill>
                <a:prstClr val="black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562949" y="4137827"/>
            <a:ext cx="1984398" cy="4616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06" tIns="45703" rIns="91406" bIns="45703" rtlCol="0">
            <a:spAutoFit/>
          </a:bodyPr>
          <a:lstStyle/>
          <a:p>
            <a:pPr marL="1589" algn="ctr"/>
            <a:r>
              <a:rPr lang="ru-RU" sz="1200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Өтініштің</a:t>
            </a:r>
            <a:r>
              <a:rPr lang="ru-RU" sz="12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толықтылығын</a:t>
            </a:r>
            <a:r>
              <a:rPr lang="ru-RU" sz="12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қарау</a:t>
            </a:r>
            <a:r>
              <a:rPr lang="ru-RU" sz="12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(</a:t>
            </a:r>
            <a:r>
              <a:rPr lang="ru-RU" sz="1200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жинақтылығы</a:t>
            </a:r>
            <a:r>
              <a:rPr lang="ru-RU" sz="12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3456963" y="4158405"/>
            <a:ext cx="18088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Мемлекеттік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органдар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мен </a:t>
            </a:r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жұртшылықтан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ескертулер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мен </a:t>
            </a:r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ұсыныстар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жинау</a:t>
            </a:r>
            <a:endParaRPr lang="ru-RU" sz="1200" dirty="0">
              <a:solidFill>
                <a:prstClr val="black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8624901" y="4258086"/>
            <a:ext cx="15664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Қ</a:t>
            </a:r>
            <a:r>
              <a:rPr lang="ru-RU" sz="1200" kern="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орытындымен</a:t>
            </a:r>
            <a:r>
              <a:rPr lang="ru-RU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хаттаманы</a:t>
            </a:r>
            <a:r>
              <a:rPr lang="ru-RU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дайындау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3" name="OTLSHAPE_TB_00000000000000000000000000000000_ScaleContainer"/>
          <p:cNvSpPr/>
          <p:nvPr/>
        </p:nvSpPr>
        <p:spPr>
          <a:xfrm>
            <a:off x="1736098" y="3726151"/>
            <a:ext cx="8748653" cy="381000"/>
          </a:xfrm>
          <a:prstGeom prst="roundRect">
            <a:avLst>
              <a:gd name="adj" fmla="val 100000"/>
            </a:avLst>
          </a:prstGeom>
          <a:solidFill>
            <a:schemeClr val="tx1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</a:p>
        </p:txBody>
      </p:sp>
      <p:cxnSp>
        <p:nvCxnSpPr>
          <p:cNvPr id="54" name="OTLSHAPE_TB_00000000000000000000000000000000_Separator2"/>
          <p:cNvCxnSpPr/>
          <p:nvPr/>
        </p:nvCxnSpPr>
        <p:spPr>
          <a:xfrm>
            <a:off x="3297472" y="3883421"/>
            <a:ext cx="0" cy="304800"/>
          </a:xfrm>
          <a:prstGeom prst="line">
            <a:avLst/>
          </a:prstGeom>
          <a:ln w="9525" cap="flat" cmpd="sng" algn="ctr">
            <a:solidFill>
              <a:schemeClr val="lt2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OTLSHAPE_TB_00000000000000000000000000000000_Separator3"/>
          <p:cNvCxnSpPr/>
          <p:nvPr/>
        </p:nvCxnSpPr>
        <p:spPr>
          <a:xfrm>
            <a:off x="6110429" y="3883421"/>
            <a:ext cx="0" cy="304800"/>
          </a:xfrm>
          <a:prstGeom prst="line">
            <a:avLst/>
          </a:prstGeom>
          <a:ln w="9525" cap="flat" cmpd="sng" algn="ctr">
            <a:solidFill>
              <a:schemeClr val="lt2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OTLSHAPE_TB_00000000000000000000000000000000_Separator8"/>
          <p:cNvCxnSpPr/>
          <p:nvPr/>
        </p:nvCxnSpPr>
        <p:spPr>
          <a:xfrm>
            <a:off x="10479317" y="3828157"/>
            <a:ext cx="0" cy="304800"/>
          </a:xfrm>
          <a:prstGeom prst="line">
            <a:avLst/>
          </a:prstGeom>
          <a:ln w="9525" cap="flat" cmpd="sng" algn="ctr">
            <a:solidFill>
              <a:schemeClr val="lt2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OTLSHAPE_TB_00000000000000000000000000000000_TimescaleInterval3"/>
          <p:cNvSpPr txBox="1"/>
          <p:nvPr/>
        </p:nvSpPr>
        <p:spPr>
          <a:xfrm>
            <a:off x="3362516" y="3760824"/>
            <a:ext cx="2981541" cy="368166"/>
          </a:xfrm>
          <a:prstGeom prst="rect">
            <a:avLst/>
          </a:prstGeom>
          <a:solidFill>
            <a:srgbClr val="00B050"/>
          </a:solidFill>
        </p:spPr>
        <p:txBody>
          <a:bodyPr vert="horz" wrap="non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sz="1400" b="1" spc="-2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6 жұмыс күні</a:t>
            </a:r>
            <a:endParaRPr lang="en-GB" sz="1400" b="1" spc="-2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58" name="OTLSHAPE_M_7b0996464ffd4cd3a3b383ab1ba22438_Connector1"/>
          <p:cNvCxnSpPr/>
          <p:nvPr/>
        </p:nvCxnSpPr>
        <p:spPr>
          <a:xfrm>
            <a:off x="1891964" y="3149141"/>
            <a:ext cx="14687" cy="979849"/>
          </a:xfrm>
          <a:prstGeom prst="line">
            <a:avLst/>
          </a:prstGeom>
          <a:ln w="2857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TLSHAPE_M_7b0996464ffd4cd3a3b383ab1ba22438_Shape"/>
          <p:cNvSpPr/>
          <p:nvPr/>
        </p:nvSpPr>
        <p:spPr>
          <a:xfrm rot="16200000">
            <a:off x="1887867" y="3112933"/>
            <a:ext cx="165100" cy="165100"/>
          </a:xfrm>
          <a:prstGeom prst="flowChartMerge">
            <a:avLst/>
          </a:prstGeom>
          <a:solidFill>
            <a:srgbClr val="C00000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OTLSHAPE_M_7b0996464ffd4cd3a3b383ab1ba22438_Connector1"/>
          <p:cNvCxnSpPr/>
          <p:nvPr/>
        </p:nvCxnSpPr>
        <p:spPr>
          <a:xfrm>
            <a:off x="10445582" y="3125002"/>
            <a:ext cx="0" cy="1017033"/>
          </a:xfrm>
          <a:prstGeom prst="line">
            <a:avLst/>
          </a:prstGeom>
          <a:ln w="2857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OTLSHAPE_M_7b0996464ffd4cd3a3b383ab1ba22438_Shape"/>
          <p:cNvSpPr/>
          <p:nvPr/>
        </p:nvSpPr>
        <p:spPr>
          <a:xfrm rot="16200000">
            <a:off x="10445582" y="3125002"/>
            <a:ext cx="165100" cy="165100"/>
          </a:xfrm>
          <a:prstGeom prst="flowChartMerge">
            <a:avLst/>
          </a:prstGeom>
          <a:solidFill>
            <a:srgbClr val="C00000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OTLSHAPE_TB_00000000000000000000000000000000_TimescaleInterval3"/>
          <p:cNvSpPr txBox="1"/>
          <p:nvPr/>
        </p:nvSpPr>
        <p:spPr>
          <a:xfrm>
            <a:off x="8490791" y="3735973"/>
            <a:ext cx="1937924" cy="386928"/>
          </a:xfrm>
          <a:prstGeom prst="rect">
            <a:avLst/>
          </a:prstGeom>
          <a:solidFill>
            <a:schemeClr val="accent5"/>
          </a:solidFill>
        </p:spPr>
        <p:txBody>
          <a:bodyPr vert="horz" wrap="non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sz="1400" b="1" spc="-2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2 жұмыс күні</a:t>
            </a:r>
            <a:endParaRPr lang="en-GB" sz="1400" b="1" spc="-2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1906651" y="3760823"/>
            <a:ext cx="1425255" cy="3398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2 </a:t>
            </a:r>
            <a:r>
              <a:rPr lang="kk-KZ" sz="14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жұмыс күні</a:t>
            </a:r>
            <a:endParaRPr lang="ru-RU" sz="1400" b="1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493463" y="3428196"/>
            <a:ext cx="7474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4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Қ</a:t>
            </a:r>
            <a:r>
              <a:rPr lang="ru-RU" sz="14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ОҚБ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9066620" y="3429391"/>
            <a:ext cx="7474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4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Қ</a:t>
            </a:r>
            <a:r>
              <a:rPr lang="ru-RU" sz="14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ОҚБ</a:t>
            </a:r>
          </a:p>
        </p:txBody>
      </p:sp>
      <p:sp>
        <p:nvSpPr>
          <p:cNvPr id="67" name="Левая фигурная скобка 66"/>
          <p:cNvSpPr/>
          <p:nvPr/>
        </p:nvSpPr>
        <p:spPr>
          <a:xfrm rot="16200000">
            <a:off x="6000013" y="800428"/>
            <a:ext cx="220823" cy="8580010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5410114" y="5321114"/>
            <a:ext cx="1409681" cy="307777"/>
          </a:xfrm>
          <a:prstGeom prst="rect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pPr lvl="0" algn="ctr"/>
            <a:r>
              <a:rPr lang="kk-KZ" sz="1400" b="1" spc="-2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15 жұмыс күні</a:t>
            </a:r>
            <a:endParaRPr lang="en-GB" sz="1400" b="1" spc="-2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860914" y="3121685"/>
            <a:ext cx="24990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itchFamily="34" charset="0"/>
              </a:rPr>
              <a:t>Жаңа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itchFamily="34" charset="0"/>
              </a:rPr>
              <a:t> редакция </a:t>
            </a:r>
          </a:p>
        </p:txBody>
      </p:sp>
      <p:sp>
        <p:nvSpPr>
          <p:cNvPr id="70" name="OTLSHAPE_TB_00000000000000000000000000000000_ScaleContainer"/>
          <p:cNvSpPr/>
          <p:nvPr>
            <p:custDataLst>
              <p:tags r:id="rId1"/>
            </p:custDataLst>
          </p:nvPr>
        </p:nvSpPr>
        <p:spPr>
          <a:xfrm>
            <a:off x="649848" y="1087946"/>
            <a:ext cx="10921158" cy="381000"/>
          </a:xfrm>
          <a:prstGeom prst="roundRect">
            <a:avLst>
              <a:gd name="adj" fmla="val 100000"/>
            </a:avLst>
          </a:prstGeom>
          <a:solidFill>
            <a:sysClr val="windowText" lastClr="00000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j</a:t>
            </a:r>
          </a:p>
        </p:txBody>
      </p:sp>
      <p:cxnSp>
        <p:nvCxnSpPr>
          <p:cNvPr id="71" name="OTLSHAPE_TB_00000000000000000000000000000000_Separator2"/>
          <p:cNvCxnSpPr/>
          <p:nvPr>
            <p:custDataLst>
              <p:tags r:id="rId2"/>
            </p:custDataLst>
          </p:nvPr>
        </p:nvCxnSpPr>
        <p:spPr>
          <a:xfrm>
            <a:off x="3034986" y="1219335"/>
            <a:ext cx="0" cy="304800"/>
          </a:xfrm>
          <a:prstGeom prst="line">
            <a:avLst/>
          </a:prstGeom>
          <a:noFill/>
          <a:ln w="9525" cap="flat" cmpd="sng" algn="ctr">
            <a:solidFill>
              <a:srgbClr val="EEECE1">
                <a:alpha val="29804"/>
              </a:srgb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72" name="OTLSHAPE_TB_00000000000000000000000000000000_Separator3"/>
          <p:cNvCxnSpPr/>
          <p:nvPr>
            <p:custDataLst>
              <p:tags r:id="rId3"/>
            </p:custDataLst>
          </p:nvPr>
        </p:nvCxnSpPr>
        <p:spPr>
          <a:xfrm>
            <a:off x="5847943" y="1219335"/>
            <a:ext cx="0" cy="304800"/>
          </a:xfrm>
          <a:prstGeom prst="line">
            <a:avLst/>
          </a:prstGeom>
          <a:noFill/>
          <a:ln w="9525" cap="flat" cmpd="sng" algn="ctr">
            <a:solidFill>
              <a:srgbClr val="EEECE1">
                <a:alpha val="29804"/>
              </a:srgb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73" name="OTLSHAPE_TB_00000000000000000000000000000000_Separator8"/>
          <p:cNvCxnSpPr/>
          <p:nvPr>
            <p:custDataLst>
              <p:tags r:id="rId4"/>
            </p:custDataLst>
          </p:nvPr>
        </p:nvCxnSpPr>
        <p:spPr>
          <a:xfrm>
            <a:off x="10216831" y="1164071"/>
            <a:ext cx="0" cy="304800"/>
          </a:xfrm>
          <a:prstGeom prst="line">
            <a:avLst/>
          </a:prstGeom>
          <a:noFill/>
          <a:ln w="9525" cap="flat" cmpd="sng" algn="ctr">
            <a:solidFill>
              <a:srgbClr val="EEECE1">
                <a:alpha val="29804"/>
              </a:srgb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74" name="OTLSHAPE_TB_00000000000000000000000000000000_TimescaleInterval3"/>
          <p:cNvSpPr txBox="1"/>
          <p:nvPr>
            <p:custDataLst>
              <p:tags r:id="rId5"/>
            </p:custDataLst>
          </p:nvPr>
        </p:nvSpPr>
        <p:spPr>
          <a:xfrm>
            <a:off x="2052967" y="1087946"/>
            <a:ext cx="2988761" cy="368166"/>
          </a:xfrm>
          <a:prstGeom prst="rect">
            <a:avLst/>
          </a:prstGeom>
          <a:solidFill>
            <a:srgbClr val="00B050"/>
          </a:solidFill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400" b="1" kern="0" spc="-20" noProof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" sz="1400" b="1" kern="0" spc="-20" noProof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kumimoji="0" lang="kk-KZ" sz="1400" b="1" i="0" u="none" strike="noStrike" kern="0" cap="none" spc="-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400" b="1" kern="0" spc="-2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жұмыс күні</a:t>
            </a:r>
            <a:endParaRPr kumimoji="0" lang="en-GB" sz="1400" b="1" i="0" u="none" strike="noStrike" kern="0" cap="none" spc="-2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5" name="OTLSHAPE_M_7b0996464ffd4cd3a3b383ab1ba22438_Connector1"/>
          <p:cNvCxnSpPr/>
          <p:nvPr>
            <p:custDataLst>
              <p:tags r:id="rId6"/>
            </p:custDataLst>
          </p:nvPr>
        </p:nvCxnSpPr>
        <p:spPr>
          <a:xfrm>
            <a:off x="764874" y="489022"/>
            <a:ext cx="14687" cy="979849"/>
          </a:xfrm>
          <a:prstGeom prst="line">
            <a:avLst/>
          </a:prstGeom>
          <a:noFill/>
          <a:ln w="952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76" name="OTLSHAPE_M_7b0996464ffd4cd3a3b383ab1ba22438_Shape"/>
          <p:cNvSpPr/>
          <p:nvPr>
            <p:custDataLst>
              <p:tags r:id="rId7"/>
            </p:custDataLst>
          </p:nvPr>
        </p:nvSpPr>
        <p:spPr>
          <a:xfrm rot="16200000">
            <a:off x="779561" y="474787"/>
            <a:ext cx="165100" cy="165100"/>
          </a:xfrm>
          <a:prstGeom prst="flowChartMerge">
            <a:avLst/>
          </a:prstGeom>
          <a:solidFill>
            <a:srgbClr val="C00000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53640926-AAD7-44D8-BBD7-CCE9431645EC}">
              <a14:shadowObscured xmlns:a14="http://schemas.microsoft.com/office/drawing/2010/main" val="1"/>
            </a:ext>
          </a:ex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77" name="OTLSHAPE_M_7b0996464ffd4cd3a3b383ab1ba22438_Connector1"/>
          <p:cNvCxnSpPr/>
          <p:nvPr>
            <p:custDataLst>
              <p:tags r:id="rId8"/>
            </p:custDataLst>
          </p:nvPr>
        </p:nvCxnSpPr>
        <p:spPr>
          <a:xfrm>
            <a:off x="11389468" y="451838"/>
            <a:ext cx="0" cy="1017033"/>
          </a:xfrm>
          <a:prstGeom prst="line">
            <a:avLst/>
          </a:prstGeom>
          <a:noFill/>
          <a:ln w="952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78" name="OTLSHAPE_M_7b0996464ffd4cd3a3b383ab1ba22438_Shape"/>
          <p:cNvSpPr/>
          <p:nvPr>
            <p:custDataLst>
              <p:tags r:id="rId9"/>
            </p:custDataLst>
          </p:nvPr>
        </p:nvSpPr>
        <p:spPr>
          <a:xfrm rot="16200000">
            <a:off x="11389468" y="460966"/>
            <a:ext cx="165100" cy="165100"/>
          </a:xfrm>
          <a:prstGeom prst="flowChartMerge">
            <a:avLst/>
          </a:prstGeom>
          <a:solidFill>
            <a:srgbClr val="C00000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53640926-AAD7-44D8-BBD7-CCE9431645EC}">
              <a14:shadowObscured xmlns:a14="http://schemas.microsoft.com/office/drawing/2010/main" val="1"/>
            </a:ext>
          </a:ex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OTLSHAPE_TB_00000000000000000000000000000000_TimescaleInterval3"/>
          <p:cNvSpPr txBox="1"/>
          <p:nvPr>
            <p:custDataLst>
              <p:tags r:id="rId10"/>
            </p:custDataLst>
          </p:nvPr>
        </p:nvSpPr>
        <p:spPr>
          <a:xfrm>
            <a:off x="8044821" y="1091021"/>
            <a:ext cx="3344647" cy="386928"/>
          </a:xfrm>
          <a:prstGeom prst="rect">
            <a:avLst/>
          </a:prstGeom>
          <a:solidFill>
            <a:srgbClr val="4BACC6"/>
          </a:solidFill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" sz="1400" b="1" kern="0" spc="-2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kumimoji="0" lang="kk-KZ" sz="1400" b="1" i="0" u="none" strike="noStrike" kern="0" cap="none" spc="-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400" b="1" kern="0" spc="-2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жұмыс күні</a:t>
            </a:r>
            <a:endParaRPr kumimoji="0" lang="en-GB" sz="1400" b="1" i="0" u="none" strike="noStrike" kern="0" cap="none" spc="-2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764875" y="1101767"/>
            <a:ext cx="1273760" cy="348824"/>
          </a:xfrm>
          <a:prstGeom prst="round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lvl="0" algn="ctr"/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жұмыс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күні</a:t>
            </a: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860914" y="456156"/>
            <a:ext cx="23912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itchFamily="34" charset="0"/>
              </a:rPr>
              <a:t>Қолданыстағы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itchFamily="34" charset="0"/>
              </a:rPr>
              <a:t> редакция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414366" y="1512263"/>
            <a:ext cx="1984398" cy="4616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06" tIns="45703" rIns="91406" bIns="45703" rtlCol="0">
            <a:spAutoFit/>
          </a:bodyPr>
          <a:lstStyle/>
          <a:p>
            <a:pPr marL="1589" algn="ctr"/>
            <a:r>
              <a:rPr lang="ru-RU" sz="1200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Өтініштің</a:t>
            </a:r>
            <a:r>
              <a:rPr lang="ru-RU" sz="12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толықтылығын</a:t>
            </a:r>
            <a:r>
              <a:rPr lang="ru-RU" sz="12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қарау</a:t>
            </a:r>
            <a:r>
              <a:rPr lang="ru-RU" sz="12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(</a:t>
            </a:r>
            <a:r>
              <a:rPr lang="ru-RU" sz="1200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жинақтылығы</a:t>
            </a:r>
            <a:r>
              <a:rPr lang="ru-RU" sz="12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83" name="Прямоугольник 82"/>
          <p:cNvSpPr/>
          <p:nvPr/>
        </p:nvSpPr>
        <p:spPr>
          <a:xfrm>
            <a:off x="2398764" y="1484874"/>
            <a:ext cx="23451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Мемлекеттік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органдар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мен </a:t>
            </a:r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жұртшылықтан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ескертулер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мен </a:t>
            </a:r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ұсыныстар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жинау</a:t>
            </a:r>
            <a:endParaRPr lang="ru-RU" sz="1200" dirty="0">
              <a:solidFill>
                <a:prstClr val="black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8848832" y="1632367"/>
            <a:ext cx="19305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Қ</a:t>
            </a:r>
            <a:r>
              <a:rPr lang="ru-RU" sz="1200" kern="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орытынды</a:t>
            </a:r>
            <a:r>
              <a:rPr lang="ru-RU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мен </a:t>
            </a:r>
            <a:r>
              <a:rPr lang="ru-RU" sz="1200" kern="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хаттаманы</a:t>
            </a:r>
            <a:r>
              <a:rPr lang="ru-RU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дайындау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5410113" y="2448137"/>
            <a:ext cx="1409681" cy="307777"/>
          </a:xfrm>
          <a:prstGeom prst="rect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pPr lvl="0" algn="ctr"/>
            <a:r>
              <a:rPr lang="kk-KZ" sz="1400" b="1" spc="-2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3</a:t>
            </a:r>
            <a:r>
              <a:rPr lang="" sz="1400" b="1" spc="-2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0</a:t>
            </a:r>
            <a:r>
              <a:rPr lang="kk-KZ" sz="1400" b="1" spc="-2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жұмыс күні</a:t>
            </a:r>
            <a:endParaRPr lang="en-GB" sz="1400" b="1" spc="-2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6" name="Левая фигурная скобка 85"/>
          <p:cNvSpPr/>
          <p:nvPr/>
        </p:nvSpPr>
        <p:spPr>
          <a:xfrm rot="16200000">
            <a:off x="6005053" y="-3102903"/>
            <a:ext cx="220823" cy="10671806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OTLSHAPE_TB_00000000000000000000000000000000_TimescaleInterval3"/>
          <p:cNvSpPr txBox="1"/>
          <p:nvPr>
            <p:custDataLst>
              <p:tags r:id="rId11"/>
            </p:custDataLst>
          </p:nvPr>
        </p:nvSpPr>
        <p:spPr>
          <a:xfrm>
            <a:off x="5057306" y="1087946"/>
            <a:ext cx="1350216" cy="36816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" sz="1400" b="1" i="0" u="none" strike="noStrike" kern="0" cap="none" spc="-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kumimoji="0" lang="kk-KZ" sz="1400" b="1" i="0" u="none" strike="noStrike" kern="0" cap="none" spc="-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400" b="1" kern="0" spc="-2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жұмыс күні</a:t>
            </a:r>
            <a:endParaRPr kumimoji="0" lang="en-GB" sz="1400" b="1" i="0" u="none" strike="noStrike" kern="0" cap="none" spc="-2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OTLSHAPE_TB_00000000000000000000000000000000_TimescaleInterval3"/>
          <p:cNvSpPr txBox="1"/>
          <p:nvPr>
            <p:custDataLst>
              <p:tags r:id="rId12"/>
            </p:custDataLst>
          </p:nvPr>
        </p:nvSpPr>
        <p:spPr>
          <a:xfrm>
            <a:off x="6417282" y="1085529"/>
            <a:ext cx="1627539" cy="38165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400" b="1" kern="0" spc="-2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kumimoji="0" lang="kk-KZ" sz="1400" b="1" i="0" u="none" strike="noStrike" kern="0" cap="none" spc="-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400" b="1" kern="0" spc="-2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жұмыс күні</a:t>
            </a:r>
            <a:endParaRPr kumimoji="0" lang="en-GB" sz="1400" b="1" i="0" u="none" strike="noStrike" kern="0" cap="none" spc="-2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Прямоугольник 126"/>
          <p:cNvSpPr/>
          <p:nvPr/>
        </p:nvSpPr>
        <p:spPr>
          <a:xfrm>
            <a:off x="4738656" y="1470765"/>
            <a:ext cx="19745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Ескертулер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мен 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ұсыныстардың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жиынтық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кестесін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қалыптастыру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Прямоугольник 127"/>
          <p:cNvSpPr/>
          <p:nvPr/>
        </p:nvSpPr>
        <p:spPr>
          <a:xfrm>
            <a:off x="6581483" y="1536939"/>
            <a:ext cx="13413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kk-KZ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ҚОӘБ материалдарын толықтыру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Прямоугольник 130"/>
          <p:cNvSpPr/>
          <p:nvPr/>
        </p:nvSpPr>
        <p:spPr>
          <a:xfrm>
            <a:off x="6953590" y="4346254"/>
            <a:ext cx="15241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Қ</a:t>
            </a:r>
            <a:r>
              <a:rPr lang="ru-RU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ОӘБ </a:t>
            </a:r>
            <a:r>
              <a:rPr lang="ru-RU" sz="1200" kern="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материалдарын</a:t>
            </a:r>
            <a:r>
              <a:rPr lang="ru-RU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толықтыру</a:t>
            </a:r>
            <a:r>
              <a:rPr lang="ru-RU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5098846" y="4178983"/>
            <a:ext cx="19745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Ескертулер</a:t>
            </a:r>
            <a:r>
              <a:rPr lang="ru-RU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мен </a:t>
            </a:r>
            <a:r>
              <a:rPr lang="ru-RU" sz="1200" kern="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ұсыныстардың</a:t>
            </a:r>
            <a:r>
              <a:rPr lang="ru-RU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жиынтық</a:t>
            </a:r>
            <a:r>
              <a:rPr lang="ru-RU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кестесінқалыптастыру</a:t>
            </a:r>
            <a:r>
              <a:rPr lang="ru-RU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7" name="OTLSHAPE_TB_00000000000000000000000000000000_TimescaleInterval3"/>
          <p:cNvSpPr txBox="1"/>
          <p:nvPr>
            <p:custDataLst>
              <p:tags r:id="rId13"/>
            </p:custDataLst>
          </p:nvPr>
        </p:nvSpPr>
        <p:spPr>
          <a:xfrm>
            <a:off x="6316185" y="3754735"/>
            <a:ext cx="2202864" cy="36816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1" i="0" u="none" strike="noStrike" kern="0" cap="none" spc="-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5 жұмыс күні</a:t>
            </a:r>
            <a:endParaRPr kumimoji="0" lang="en-GB" sz="1400" b="1" i="0" u="none" strike="noStrike" kern="0" cap="none" spc="-2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1D4049-84FE-E175-4EFD-52F79962091B}"/>
              </a:ext>
            </a:extLst>
          </p:cNvPr>
          <p:cNvSpPr txBox="1"/>
          <p:nvPr/>
        </p:nvSpPr>
        <p:spPr>
          <a:xfrm>
            <a:off x="6581869" y="4309450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3183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49848" y="92923"/>
            <a:ext cx="11102566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k-KZ" sz="1400" b="1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И</a:t>
            </a:r>
            <a:r>
              <a:rPr lang="ru-RU" sz="1400" b="1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нвестициялық</a:t>
            </a: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жобалар</a:t>
            </a: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бойынша</a:t>
            </a: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ҚОӘБ </a:t>
            </a:r>
            <a:r>
              <a:rPr lang="ru-RU" sz="1400" b="1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нәтижелері</a:t>
            </a: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бойынша</a:t>
            </a: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қорытынды</a:t>
            </a: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беру </a:t>
            </a:r>
            <a:r>
              <a:rPr lang="ru-RU" sz="1400" b="1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рәсімдері</a:t>
            </a:r>
            <a:endParaRPr lang="ru-RU" sz="1400" dirty="0">
              <a:solidFill>
                <a:prstClr val="black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562949" y="4137827"/>
            <a:ext cx="1984398" cy="4616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06" tIns="45703" rIns="91406" bIns="45703" rtlCol="0">
            <a:spAutoFit/>
          </a:bodyPr>
          <a:lstStyle/>
          <a:p>
            <a:pPr marL="1589" algn="ctr"/>
            <a:r>
              <a:rPr lang="ru-RU" sz="1200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Өтініштің</a:t>
            </a:r>
            <a:r>
              <a:rPr lang="ru-RU" sz="12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толықтылығын</a:t>
            </a:r>
            <a:r>
              <a:rPr lang="ru-RU" sz="12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қарау</a:t>
            </a:r>
            <a:r>
              <a:rPr lang="ru-RU" sz="12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 (</a:t>
            </a:r>
            <a:r>
              <a:rPr lang="ru-RU" sz="1200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жинақтылығы</a:t>
            </a:r>
            <a:r>
              <a:rPr lang="ru-RU" sz="12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3456962" y="4158406"/>
            <a:ext cx="182490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2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М</a:t>
            </a:r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емлекеттік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органдар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мен </a:t>
            </a:r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жұртшылықтан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ескертулер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мен </a:t>
            </a:r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ұсыныстар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жинақтау</a:t>
            </a:r>
            <a:endParaRPr lang="ru-RU" sz="1200" dirty="0">
              <a:solidFill>
                <a:prstClr val="black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8624901" y="4258086"/>
            <a:ext cx="15664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Қ</a:t>
            </a:r>
            <a:r>
              <a:rPr lang="ru-RU" sz="1200" kern="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орытынды</a:t>
            </a:r>
            <a:r>
              <a:rPr lang="ru-RU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мен </a:t>
            </a:r>
            <a:r>
              <a:rPr lang="ru-RU" sz="1200" kern="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хаттаманы</a:t>
            </a:r>
            <a:r>
              <a:rPr lang="ru-RU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дайындау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3" name="OTLSHAPE_TB_00000000000000000000000000000000_ScaleContainer"/>
          <p:cNvSpPr/>
          <p:nvPr/>
        </p:nvSpPr>
        <p:spPr>
          <a:xfrm>
            <a:off x="1736098" y="3726151"/>
            <a:ext cx="8748653" cy="381000"/>
          </a:xfrm>
          <a:prstGeom prst="roundRect">
            <a:avLst>
              <a:gd name="adj" fmla="val 100000"/>
            </a:avLst>
          </a:prstGeom>
          <a:solidFill>
            <a:schemeClr val="tx1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</a:p>
        </p:txBody>
      </p:sp>
      <p:cxnSp>
        <p:nvCxnSpPr>
          <p:cNvPr id="54" name="OTLSHAPE_TB_00000000000000000000000000000000_Separator2"/>
          <p:cNvCxnSpPr/>
          <p:nvPr/>
        </p:nvCxnSpPr>
        <p:spPr>
          <a:xfrm>
            <a:off x="3297472" y="3883421"/>
            <a:ext cx="0" cy="304800"/>
          </a:xfrm>
          <a:prstGeom prst="line">
            <a:avLst/>
          </a:prstGeom>
          <a:ln w="9525" cap="flat" cmpd="sng" algn="ctr">
            <a:solidFill>
              <a:schemeClr val="lt2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OTLSHAPE_TB_00000000000000000000000000000000_Separator3"/>
          <p:cNvCxnSpPr/>
          <p:nvPr/>
        </p:nvCxnSpPr>
        <p:spPr>
          <a:xfrm>
            <a:off x="6110429" y="3883421"/>
            <a:ext cx="0" cy="304800"/>
          </a:xfrm>
          <a:prstGeom prst="line">
            <a:avLst/>
          </a:prstGeom>
          <a:ln w="9525" cap="flat" cmpd="sng" algn="ctr">
            <a:solidFill>
              <a:schemeClr val="lt2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OTLSHAPE_TB_00000000000000000000000000000000_Separator8"/>
          <p:cNvCxnSpPr/>
          <p:nvPr/>
        </p:nvCxnSpPr>
        <p:spPr>
          <a:xfrm>
            <a:off x="10479317" y="3828157"/>
            <a:ext cx="0" cy="304800"/>
          </a:xfrm>
          <a:prstGeom prst="line">
            <a:avLst/>
          </a:prstGeom>
          <a:ln w="9525" cap="flat" cmpd="sng" algn="ctr">
            <a:solidFill>
              <a:schemeClr val="lt2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OTLSHAPE_TB_00000000000000000000000000000000_TimescaleInterval3"/>
          <p:cNvSpPr txBox="1"/>
          <p:nvPr/>
        </p:nvSpPr>
        <p:spPr>
          <a:xfrm>
            <a:off x="3362516" y="3760824"/>
            <a:ext cx="2981541" cy="368166"/>
          </a:xfrm>
          <a:prstGeom prst="rect">
            <a:avLst/>
          </a:prstGeom>
          <a:solidFill>
            <a:srgbClr val="00B050"/>
          </a:solidFill>
        </p:spPr>
        <p:txBody>
          <a:bodyPr vert="horz" wrap="non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sz="1400" b="1" spc="-2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6 жұмыс күні</a:t>
            </a:r>
            <a:endParaRPr lang="en-GB" sz="1400" b="1" spc="-2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58" name="OTLSHAPE_M_7b0996464ffd4cd3a3b383ab1ba22438_Connector1"/>
          <p:cNvCxnSpPr/>
          <p:nvPr/>
        </p:nvCxnSpPr>
        <p:spPr>
          <a:xfrm>
            <a:off x="1891964" y="3149141"/>
            <a:ext cx="14687" cy="979849"/>
          </a:xfrm>
          <a:prstGeom prst="line">
            <a:avLst/>
          </a:prstGeom>
          <a:ln w="2857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TLSHAPE_M_7b0996464ffd4cd3a3b383ab1ba22438_Shape"/>
          <p:cNvSpPr/>
          <p:nvPr/>
        </p:nvSpPr>
        <p:spPr>
          <a:xfrm rot="16200000">
            <a:off x="1887867" y="3112933"/>
            <a:ext cx="165100" cy="165100"/>
          </a:xfrm>
          <a:prstGeom prst="flowChartMerge">
            <a:avLst/>
          </a:prstGeom>
          <a:solidFill>
            <a:srgbClr val="C00000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OTLSHAPE_M_7b0996464ffd4cd3a3b383ab1ba22438_Connector1"/>
          <p:cNvCxnSpPr/>
          <p:nvPr/>
        </p:nvCxnSpPr>
        <p:spPr>
          <a:xfrm>
            <a:off x="10445582" y="3125002"/>
            <a:ext cx="0" cy="1017033"/>
          </a:xfrm>
          <a:prstGeom prst="line">
            <a:avLst/>
          </a:prstGeom>
          <a:ln w="2857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OTLSHAPE_M_7b0996464ffd4cd3a3b383ab1ba22438_Shape"/>
          <p:cNvSpPr/>
          <p:nvPr/>
        </p:nvSpPr>
        <p:spPr>
          <a:xfrm rot="16200000">
            <a:off x="10445582" y="3125002"/>
            <a:ext cx="165100" cy="165100"/>
          </a:xfrm>
          <a:prstGeom prst="flowChartMerge">
            <a:avLst/>
          </a:prstGeom>
          <a:solidFill>
            <a:srgbClr val="C00000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OTLSHAPE_TB_00000000000000000000000000000000_TimescaleInterval3"/>
          <p:cNvSpPr txBox="1"/>
          <p:nvPr/>
        </p:nvSpPr>
        <p:spPr>
          <a:xfrm>
            <a:off x="8490791" y="3760823"/>
            <a:ext cx="1937924" cy="386928"/>
          </a:xfrm>
          <a:prstGeom prst="rect">
            <a:avLst/>
          </a:prstGeom>
          <a:solidFill>
            <a:schemeClr val="accent5"/>
          </a:solidFill>
        </p:spPr>
        <p:txBody>
          <a:bodyPr vert="horz" wrap="non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sz="1400" b="1" spc="-2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2 жұмыс күні</a:t>
            </a:r>
            <a:endParaRPr lang="en-GB" sz="1400" b="1" spc="-2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1906651" y="3760823"/>
            <a:ext cx="1425255" cy="3398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2 </a:t>
            </a:r>
            <a:r>
              <a:rPr lang="kk-KZ" sz="14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жұмыс күні</a:t>
            </a:r>
            <a:endParaRPr lang="ru-RU" sz="1400" b="1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493463" y="3428196"/>
            <a:ext cx="7474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4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Қ</a:t>
            </a:r>
            <a:r>
              <a:rPr lang="ru-RU" sz="14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ОҚБ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9066620" y="3429391"/>
            <a:ext cx="7474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4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Қ</a:t>
            </a:r>
            <a:r>
              <a:rPr lang="ru-RU" sz="14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ОҚБ</a:t>
            </a:r>
          </a:p>
        </p:txBody>
      </p:sp>
      <p:sp>
        <p:nvSpPr>
          <p:cNvPr id="67" name="Левая фигурная скобка 66"/>
          <p:cNvSpPr/>
          <p:nvPr/>
        </p:nvSpPr>
        <p:spPr>
          <a:xfrm rot="16200000">
            <a:off x="6028299" y="800494"/>
            <a:ext cx="220823" cy="8580010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5496290" y="5273763"/>
            <a:ext cx="1409681" cy="307777"/>
          </a:xfrm>
          <a:prstGeom prst="rect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pPr lvl="0" algn="ctr"/>
            <a:r>
              <a:rPr lang="kk-KZ" sz="1400" b="1" spc="-2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15 жұмыс күні</a:t>
            </a:r>
            <a:endParaRPr lang="en-GB" sz="1400" b="1" spc="-2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860914" y="3121685"/>
            <a:ext cx="24990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itchFamily="34" charset="0"/>
              </a:rPr>
              <a:t>Жаңа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itchFamily="34" charset="0"/>
              </a:rPr>
              <a:t> редакция </a:t>
            </a:r>
          </a:p>
        </p:txBody>
      </p:sp>
      <p:sp>
        <p:nvSpPr>
          <p:cNvPr id="70" name="OTLSHAPE_TB_00000000000000000000000000000000_ScaleContainer"/>
          <p:cNvSpPr/>
          <p:nvPr>
            <p:custDataLst>
              <p:tags r:id="rId1"/>
            </p:custDataLst>
          </p:nvPr>
        </p:nvSpPr>
        <p:spPr>
          <a:xfrm>
            <a:off x="649848" y="1087946"/>
            <a:ext cx="10921158" cy="381000"/>
          </a:xfrm>
          <a:prstGeom prst="roundRect">
            <a:avLst>
              <a:gd name="adj" fmla="val 100000"/>
            </a:avLst>
          </a:prstGeom>
          <a:solidFill>
            <a:sysClr val="windowText" lastClr="00000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j</a:t>
            </a:r>
          </a:p>
        </p:txBody>
      </p:sp>
      <p:cxnSp>
        <p:nvCxnSpPr>
          <p:cNvPr id="71" name="OTLSHAPE_TB_00000000000000000000000000000000_Separator2"/>
          <p:cNvCxnSpPr/>
          <p:nvPr>
            <p:custDataLst>
              <p:tags r:id="rId2"/>
            </p:custDataLst>
          </p:nvPr>
        </p:nvCxnSpPr>
        <p:spPr>
          <a:xfrm>
            <a:off x="3034986" y="1219335"/>
            <a:ext cx="0" cy="304800"/>
          </a:xfrm>
          <a:prstGeom prst="line">
            <a:avLst/>
          </a:prstGeom>
          <a:noFill/>
          <a:ln w="9525" cap="flat" cmpd="sng" algn="ctr">
            <a:solidFill>
              <a:srgbClr val="EEECE1">
                <a:alpha val="29804"/>
              </a:srgb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72" name="OTLSHAPE_TB_00000000000000000000000000000000_Separator3"/>
          <p:cNvCxnSpPr/>
          <p:nvPr>
            <p:custDataLst>
              <p:tags r:id="rId3"/>
            </p:custDataLst>
          </p:nvPr>
        </p:nvCxnSpPr>
        <p:spPr>
          <a:xfrm>
            <a:off x="5847943" y="1219335"/>
            <a:ext cx="0" cy="304800"/>
          </a:xfrm>
          <a:prstGeom prst="line">
            <a:avLst/>
          </a:prstGeom>
          <a:noFill/>
          <a:ln w="9525" cap="flat" cmpd="sng" algn="ctr">
            <a:solidFill>
              <a:srgbClr val="EEECE1">
                <a:alpha val="29804"/>
              </a:srgb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73" name="OTLSHAPE_TB_00000000000000000000000000000000_Separator8"/>
          <p:cNvCxnSpPr/>
          <p:nvPr>
            <p:custDataLst>
              <p:tags r:id="rId4"/>
            </p:custDataLst>
          </p:nvPr>
        </p:nvCxnSpPr>
        <p:spPr>
          <a:xfrm>
            <a:off x="10216831" y="1164071"/>
            <a:ext cx="0" cy="304800"/>
          </a:xfrm>
          <a:prstGeom prst="line">
            <a:avLst/>
          </a:prstGeom>
          <a:noFill/>
          <a:ln w="9525" cap="flat" cmpd="sng" algn="ctr">
            <a:solidFill>
              <a:srgbClr val="EEECE1">
                <a:alpha val="29804"/>
              </a:srgb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74" name="OTLSHAPE_TB_00000000000000000000000000000000_TimescaleInterval3"/>
          <p:cNvSpPr txBox="1"/>
          <p:nvPr>
            <p:custDataLst>
              <p:tags r:id="rId5"/>
            </p:custDataLst>
          </p:nvPr>
        </p:nvSpPr>
        <p:spPr>
          <a:xfrm>
            <a:off x="2038635" y="1086665"/>
            <a:ext cx="2988761" cy="368166"/>
          </a:xfrm>
          <a:prstGeom prst="rect">
            <a:avLst/>
          </a:prstGeom>
          <a:solidFill>
            <a:srgbClr val="00B050"/>
          </a:solidFill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400" b="1" kern="0" spc="-20" noProof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" sz="1400" b="1" kern="0" spc="-20" noProof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kumimoji="0" lang="kk-KZ" sz="1400" b="1" i="0" u="none" strike="noStrike" kern="0" cap="none" spc="-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400" b="1" kern="0" spc="-2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жұмыс күні</a:t>
            </a:r>
            <a:endParaRPr kumimoji="0" lang="en-GB" sz="1400" b="1" i="0" u="none" strike="noStrike" kern="0" cap="none" spc="-2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5" name="OTLSHAPE_M_7b0996464ffd4cd3a3b383ab1ba22438_Connector1"/>
          <p:cNvCxnSpPr/>
          <p:nvPr>
            <p:custDataLst>
              <p:tags r:id="rId6"/>
            </p:custDataLst>
          </p:nvPr>
        </p:nvCxnSpPr>
        <p:spPr>
          <a:xfrm>
            <a:off x="764874" y="489022"/>
            <a:ext cx="14687" cy="979849"/>
          </a:xfrm>
          <a:prstGeom prst="line">
            <a:avLst/>
          </a:prstGeom>
          <a:noFill/>
          <a:ln w="952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76" name="OTLSHAPE_M_7b0996464ffd4cd3a3b383ab1ba22438_Shape"/>
          <p:cNvSpPr/>
          <p:nvPr>
            <p:custDataLst>
              <p:tags r:id="rId7"/>
            </p:custDataLst>
          </p:nvPr>
        </p:nvSpPr>
        <p:spPr>
          <a:xfrm rot="16200000">
            <a:off x="779561" y="474787"/>
            <a:ext cx="165100" cy="165100"/>
          </a:xfrm>
          <a:prstGeom prst="flowChartMerge">
            <a:avLst/>
          </a:prstGeom>
          <a:solidFill>
            <a:srgbClr val="C00000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53640926-AAD7-44D8-BBD7-CCE9431645EC}">
              <a14:shadowObscured xmlns:a14="http://schemas.microsoft.com/office/drawing/2010/main" val="1"/>
            </a:ext>
          </a:ex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77" name="OTLSHAPE_M_7b0996464ffd4cd3a3b383ab1ba22438_Connector1"/>
          <p:cNvCxnSpPr/>
          <p:nvPr>
            <p:custDataLst>
              <p:tags r:id="rId8"/>
            </p:custDataLst>
          </p:nvPr>
        </p:nvCxnSpPr>
        <p:spPr>
          <a:xfrm>
            <a:off x="11389468" y="451838"/>
            <a:ext cx="0" cy="1017033"/>
          </a:xfrm>
          <a:prstGeom prst="line">
            <a:avLst/>
          </a:prstGeom>
          <a:noFill/>
          <a:ln w="952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78" name="OTLSHAPE_M_7b0996464ffd4cd3a3b383ab1ba22438_Shape"/>
          <p:cNvSpPr/>
          <p:nvPr>
            <p:custDataLst>
              <p:tags r:id="rId9"/>
            </p:custDataLst>
          </p:nvPr>
        </p:nvSpPr>
        <p:spPr>
          <a:xfrm rot="16200000">
            <a:off x="11389468" y="460966"/>
            <a:ext cx="165100" cy="165100"/>
          </a:xfrm>
          <a:prstGeom prst="flowChartMerge">
            <a:avLst/>
          </a:prstGeom>
          <a:solidFill>
            <a:srgbClr val="C00000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53640926-AAD7-44D8-BBD7-CCE9431645EC}">
              <a14:shadowObscured xmlns:a14="http://schemas.microsoft.com/office/drawing/2010/main" val="1"/>
            </a:ext>
          </a:ex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OTLSHAPE_TB_00000000000000000000000000000000_TimescaleInterval3"/>
          <p:cNvSpPr txBox="1"/>
          <p:nvPr>
            <p:custDataLst>
              <p:tags r:id="rId10"/>
            </p:custDataLst>
          </p:nvPr>
        </p:nvSpPr>
        <p:spPr>
          <a:xfrm>
            <a:off x="8044821" y="1091021"/>
            <a:ext cx="3344647" cy="386928"/>
          </a:xfrm>
          <a:prstGeom prst="rect">
            <a:avLst/>
          </a:prstGeom>
          <a:solidFill>
            <a:srgbClr val="4BACC6"/>
          </a:solidFill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" sz="1400" b="1" kern="0" spc="-2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kumimoji="0" lang="kk-KZ" sz="1400" b="1" i="0" u="none" strike="noStrike" kern="0" cap="none" spc="-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400" b="1" kern="0" spc="-2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жұмыс күні</a:t>
            </a:r>
            <a:endParaRPr kumimoji="0" lang="en-GB" sz="1400" b="1" i="0" u="none" strike="noStrike" kern="0" cap="none" spc="-2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764875" y="1101767"/>
            <a:ext cx="1273760" cy="348824"/>
          </a:xfrm>
          <a:prstGeom prst="round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lvl="0" algn="ctr"/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жұмыс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күні</a:t>
            </a: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936424" y="456156"/>
            <a:ext cx="23157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itchFamily="34" charset="0"/>
              </a:rPr>
              <a:t>Қолданыстағы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itchFamily="34" charset="0"/>
              </a:rPr>
              <a:t>  редакция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414366" y="1512263"/>
            <a:ext cx="1984398" cy="4616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06" tIns="45703" rIns="91406" bIns="45703" rtlCol="0">
            <a:spAutoFit/>
          </a:bodyPr>
          <a:lstStyle/>
          <a:p>
            <a:pPr marL="1589" algn="ctr"/>
            <a:r>
              <a:rPr lang="ru-RU" sz="1200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Өтініштің</a:t>
            </a:r>
            <a:r>
              <a:rPr lang="ru-RU" sz="12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толықтылығын</a:t>
            </a:r>
            <a:r>
              <a:rPr lang="ru-RU" sz="12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қарау</a:t>
            </a:r>
            <a:r>
              <a:rPr lang="ru-RU" sz="12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(</a:t>
            </a:r>
            <a:r>
              <a:rPr lang="ru-RU" sz="1200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жинақтылығы</a:t>
            </a:r>
            <a:r>
              <a:rPr lang="ru-RU" sz="12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83" name="Прямоугольник 82"/>
          <p:cNvSpPr/>
          <p:nvPr/>
        </p:nvSpPr>
        <p:spPr>
          <a:xfrm>
            <a:off x="2398764" y="1484874"/>
            <a:ext cx="23451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2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М</a:t>
            </a:r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емлекеттік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органдар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мен</a:t>
            </a:r>
          </a:p>
          <a:p>
            <a:pPr algn="ctr"/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жұртшылықтан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ескертулер</a:t>
            </a:r>
            <a:endParaRPr lang="ru-RU" sz="1200" dirty="0">
              <a:solidFill>
                <a:prstClr val="black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мен </a:t>
            </a:r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ұсыныстар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жинақтау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8848832" y="1632367"/>
            <a:ext cx="19305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Қ</a:t>
            </a:r>
            <a:r>
              <a:rPr lang="ru-RU" sz="1200" kern="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орытынды</a:t>
            </a:r>
            <a:r>
              <a:rPr lang="ru-RU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мен </a:t>
            </a:r>
            <a:r>
              <a:rPr lang="ru-RU" sz="1200" kern="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хаттаманы</a:t>
            </a:r>
            <a:r>
              <a:rPr lang="ru-RU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дайындау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5410113" y="2448137"/>
            <a:ext cx="1409681" cy="307777"/>
          </a:xfrm>
          <a:prstGeom prst="rect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pPr lvl="0" algn="ctr"/>
            <a:r>
              <a:rPr lang="kk-KZ" sz="1400" b="1" spc="-2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3</a:t>
            </a:r>
            <a:r>
              <a:rPr lang="" sz="1400" b="1" spc="-2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0</a:t>
            </a:r>
            <a:r>
              <a:rPr lang="kk-KZ" sz="1400" b="1" spc="-2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жұмыс күні</a:t>
            </a:r>
            <a:endParaRPr lang="en-GB" sz="1400" b="1" spc="-2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6" name="Левая фигурная скобка 85"/>
          <p:cNvSpPr/>
          <p:nvPr/>
        </p:nvSpPr>
        <p:spPr>
          <a:xfrm rot="16200000">
            <a:off x="6005053" y="-3102903"/>
            <a:ext cx="220823" cy="10671806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OTLSHAPE_TB_00000000000000000000000000000000_TimescaleInterval3"/>
          <p:cNvSpPr txBox="1"/>
          <p:nvPr>
            <p:custDataLst>
              <p:tags r:id="rId11"/>
            </p:custDataLst>
          </p:nvPr>
        </p:nvSpPr>
        <p:spPr>
          <a:xfrm>
            <a:off x="5057306" y="1087946"/>
            <a:ext cx="1350216" cy="36816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" sz="1400" b="1" i="0" u="none" strike="noStrike" kern="0" cap="none" spc="-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kumimoji="0" lang="kk-KZ" sz="1400" b="1" i="0" u="none" strike="noStrike" kern="0" cap="none" spc="-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400" b="1" kern="0" spc="-2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жұмыс күні</a:t>
            </a:r>
            <a:endParaRPr kumimoji="0" lang="en-GB" sz="1400" b="1" i="0" u="none" strike="noStrike" kern="0" cap="none" spc="-2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OTLSHAPE_TB_00000000000000000000000000000000_TimescaleInterval3"/>
          <p:cNvSpPr txBox="1"/>
          <p:nvPr>
            <p:custDataLst>
              <p:tags r:id="rId12"/>
            </p:custDataLst>
          </p:nvPr>
        </p:nvSpPr>
        <p:spPr>
          <a:xfrm>
            <a:off x="6417282" y="1085529"/>
            <a:ext cx="1627539" cy="38165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400" b="1" kern="0" spc="-2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kumimoji="0" lang="kk-KZ" sz="1400" b="1" i="0" u="none" strike="noStrike" kern="0" cap="none" spc="-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400" b="1" kern="0" spc="-2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жұмыс күні</a:t>
            </a:r>
            <a:endParaRPr kumimoji="0" lang="en-GB" sz="1400" b="1" i="0" u="none" strike="noStrike" kern="0" cap="none" spc="-2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Прямоугольник 126"/>
          <p:cNvSpPr/>
          <p:nvPr/>
        </p:nvSpPr>
        <p:spPr>
          <a:xfrm>
            <a:off x="4738656" y="1470765"/>
            <a:ext cx="19745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Ескертулер</a:t>
            </a:r>
            <a:r>
              <a:rPr lang="ru-RU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мен </a:t>
            </a:r>
            <a:r>
              <a:rPr lang="ru-RU" sz="1200" kern="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ұсыныстардың</a:t>
            </a:r>
            <a:r>
              <a:rPr lang="ru-RU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жиынтық</a:t>
            </a:r>
            <a:r>
              <a:rPr lang="ru-RU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кестесін</a:t>
            </a:r>
            <a:r>
              <a:rPr lang="ru-RU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қалыптастыру</a:t>
            </a:r>
            <a:r>
              <a:rPr lang="ru-RU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Прямоугольник 127"/>
          <p:cNvSpPr/>
          <p:nvPr/>
        </p:nvSpPr>
        <p:spPr>
          <a:xfrm>
            <a:off x="6581483" y="1536939"/>
            <a:ext cx="13413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kk-KZ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ҚОӘБ материалдарын толықтыру 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Прямоугольник 130"/>
          <p:cNvSpPr/>
          <p:nvPr/>
        </p:nvSpPr>
        <p:spPr>
          <a:xfrm>
            <a:off x="6953590" y="4346254"/>
            <a:ext cx="15241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Қ</a:t>
            </a:r>
            <a:r>
              <a:rPr lang="ru-RU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ОӘБ </a:t>
            </a:r>
            <a:r>
              <a:rPr lang="ru-RU" sz="1200" kern="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материалдарын</a:t>
            </a:r>
            <a:r>
              <a:rPr lang="ru-RU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жинақтау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5098846" y="4178983"/>
            <a:ext cx="19745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Ескертулер</a:t>
            </a:r>
            <a:r>
              <a:rPr lang="ru-RU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мен </a:t>
            </a:r>
            <a:r>
              <a:rPr lang="ru-RU" sz="1200" kern="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ұсыныстардың</a:t>
            </a:r>
            <a:r>
              <a:rPr lang="ru-RU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жиынтық</a:t>
            </a:r>
            <a:r>
              <a:rPr lang="ru-RU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кестесін</a:t>
            </a:r>
            <a:r>
              <a:rPr lang="ru-RU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қалыптастыру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7" name="OTLSHAPE_TB_00000000000000000000000000000000_TimescaleInterval3"/>
          <p:cNvSpPr txBox="1"/>
          <p:nvPr>
            <p:custDataLst>
              <p:tags r:id="rId13"/>
            </p:custDataLst>
          </p:nvPr>
        </p:nvSpPr>
        <p:spPr>
          <a:xfrm>
            <a:off x="6344057" y="3749905"/>
            <a:ext cx="2202864" cy="36816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1" i="0" u="none" strike="noStrike" kern="0" cap="none" spc="-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5 жұмыс күні</a:t>
            </a:r>
            <a:endParaRPr kumimoji="0" lang="en-GB" sz="1400" b="1" i="0" u="none" strike="noStrike" kern="0" cap="none" spc="-2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858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49848" y="92923"/>
            <a:ext cx="11102566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k-KZ" sz="1400" b="1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И</a:t>
            </a:r>
            <a:r>
              <a:rPr lang="ru-RU" sz="1400" b="1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нвестициялық</a:t>
            </a: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жобалар</a:t>
            </a: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бойынша</a:t>
            </a: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ҚОӘБ </a:t>
            </a:r>
            <a:r>
              <a:rPr lang="ru-RU" sz="1400" b="1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нәтижелері</a:t>
            </a: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бойынша</a:t>
            </a: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қорытынды</a:t>
            </a: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беру </a:t>
            </a:r>
            <a:r>
              <a:rPr lang="ru-RU" sz="1400" b="1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рәсімдері</a:t>
            </a:r>
            <a:endParaRPr lang="ru-RU" sz="1400" dirty="0">
              <a:solidFill>
                <a:prstClr val="black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562949" y="4137827"/>
            <a:ext cx="1984398" cy="4616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06" tIns="45703" rIns="91406" bIns="45703" rtlCol="0">
            <a:spAutoFit/>
          </a:bodyPr>
          <a:lstStyle/>
          <a:p>
            <a:pPr marL="1589" algn="ctr"/>
            <a:r>
              <a:rPr lang="ru-RU" sz="1200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Өтініштің</a:t>
            </a:r>
            <a:r>
              <a:rPr lang="ru-RU" sz="12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толықтылығын</a:t>
            </a:r>
            <a:r>
              <a:rPr lang="ru-RU" sz="12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 </a:t>
            </a:r>
            <a:r>
              <a:rPr lang="ru-RU" sz="1200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қарау</a:t>
            </a:r>
            <a:r>
              <a:rPr lang="ru-RU" sz="12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(</a:t>
            </a:r>
            <a:r>
              <a:rPr lang="ru-RU" sz="1200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жинақтылығы</a:t>
            </a:r>
            <a:r>
              <a:rPr lang="ru-RU" sz="12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3456963" y="4158405"/>
            <a:ext cx="18088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2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М</a:t>
            </a:r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емлекеттік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органдар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мен </a:t>
            </a:r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жұртшылықтан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ескертулер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мен </a:t>
            </a:r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ұсыныстар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жинақтау</a:t>
            </a:r>
            <a:endParaRPr lang="ru-RU" sz="1200" dirty="0">
              <a:solidFill>
                <a:prstClr val="black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8624901" y="4258086"/>
            <a:ext cx="15664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Қ</a:t>
            </a:r>
            <a:r>
              <a:rPr kumimoji="0" lang="kk-KZ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орытындымен хаттаманы жинақтау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3" name="OTLSHAPE_TB_00000000000000000000000000000000_ScaleContainer"/>
          <p:cNvSpPr/>
          <p:nvPr/>
        </p:nvSpPr>
        <p:spPr>
          <a:xfrm>
            <a:off x="1736098" y="3726151"/>
            <a:ext cx="8748653" cy="381000"/>
          </a:xfrm>
          <a:prstGeom prst="roundRect">
            <a:avLst>
              <a:gd name="adj" fmla="val 100000"/>
            </a:avLst>
          </a:prstGeom>
          <a:solidFill>
            <a:schemeClr val="tx1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</a:p>
        </p:txBody>
      </p:sp>
      <p:cxnSp>
        <p:nvCxnSpPr>
          <p:cNvPr id="54" name="OTLSHAPE_TB_00000000000000000000000000000000_Separator2"/>
          <p:cNvCxnSpPr/>
          <p:nvPr/>
        </p:nvCxnSpPr>
        <p:spPr>
          <a:xfrm>
            <a:off x="3297472" y="3883421"/>
            <a:ext cx="0" cy="304800"/>
          </a:xfrm>
          <a:prstGeom prst="line">
            <a:avLst/>
          </a:prstGeom>
          <a:ln w="9525" cap="flat" cmpd="sng" algn="ctr">
            <a:solidFill>
              <a:schemeClr val="lt2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OTLSHAPE_TB_00000000000000000000000000000000_Separator3"/>
          <p:cNvCxnSpPr/>
          <p:nvPr/>
        </p:nvCxnSpPr>
        <p:spPr>
          <a:xfrm>
            <a:off x="6110429" y="3883421"/>
            <a:ext cx="0" cy="304800"/>
          </a:xfrm>
          <a:prstGeom prst="line">
            <a:avLst/>
          </a:prstGeom>
          <a:ln w="9525" cap="flat" cmpd="sng" algn="ctr">
            <a:solidFill>
              <a:schemeClr val="lt2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OTLSHAPE_TB_00000000000000000000000000000000_Separator8"/>
          <p:cNvCxnSpPr/>
          <p:nvPr/>
        </p:nvCxnSpPr>
        <p:spPr>
          <a:xfrm>
            <a:off x="10479317" y="3828157"/>
            <a:ext cx="0" cy="304800"/>
          </a:xfrm>
          <a:prstGeom prst="line">
            <a:avLst/>
          </a:prstGeom>
          <a:ln w="9525" cap="flat" cmpd="sng" algn="ctr">
            <a:solidFill>
              <a:schemeClr val="lt2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OTLSHAPE_TB_00000000000000000000000000000000_TimescaleInterval3"/>
          <p:cNvSpPr txBox="1"/>
          <p:nvPr/>
        </p:nvSpPr>
        <p:spPr>
          <a:xfrm>
            <a:off x="3362516" y="3760824"/>
            <a:ext cx="2981541" cy="368166"/>
          </a:xfrm>
          <a:prstGeom prst="rect">
            <a:avLst/>
          </a:prstGeom>
          <a:solidFill>
            <a:srgbClr val="00B050"/>
          </a:solidFill>
        </p:spPr>
        <p:txBody>
          <a:bodyPr vert="horz" wrap="non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sz="1400" b="1" spc="-2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6 жұмыс күні</a:t>
            </a:r>
            <a:endParaRPr lang="en-GB" sz="1400" b="1" spc="-2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58" name="OTLSHAPE_M_7b0996464ffd4cd3a3b383ab1ba22438_Connector1"/>
          <p:cNvCxnSpPr/>
          <p:nvPr/>
        </p:nvCxnSpPr>
        <p:spPr>
          <a:xfrm>
            <a:off x="1891964" y="3149141"/>
            <a:ext cx="14687" cy="979849"/>
          </a:xfrm>
          <a:prstGeom prst="line">
            <a:avLst/>
          </a:prstGeom>
          <a:ln w="2857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TLSHAPE_M_7b0996464ffd4cd3a3b383ab1ba22438_Shape"/>
          <p:cNvSpPr/>
          <p:nvPr/>
        </p:nvSpPr>
        <p:spPr>
          <a:xfrm rot="16200000">
            <a:off x="1887867" y="3112933"/>
            <a:ext cx="165100" cy="165100"/>
          </a:xfrm>
          <a:prstGeom prst="flowChartMerge">
            <a:avLst/>
          </a:prstGeom>
          <a:solidFill>
            <a:srgbClr val="C00000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OTLSHAPE_M_7b0996464ffd4cd3a3b383ab1ba22438_Connector1"/>
          <p:cNvCxnSpPr/>
          <p:nvPr/>
        </p:nvCxnSpPr>
        <p:spPr>
          <a:xfrm>
            <a:off x="10445582" y="3125002"/>
            <a:ext cx="0" cy="1017033"/>
          </a:xfrm>
          <a:prstGeom prst="line">
            <a:avLst/>
          </a:prstGeom>
          <a:ln w="2857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OTLSHAPE_M_7b0996464ffd4cd3a3b383ab1ba22438_Shape"/>
          <p:cNvSpPr/>
          <p:nvPr/>
        </p:nvSpPr>
        <p:spPr>
          <a:xfrm rot="16200000">
            <a:off x="10445582" y="3125002"/>
            <a:ext cx="165100" cy="165100"/>
          </a:xfrm>
          <a:prstGeom prst="flowChartMerge">
            <a:avLst/>
          </a:prstGeom>
          <a:solidFill>
            <a:srgbClr val="C00000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OTLSHAPE_TB_00000000000000000000000000000000_TimescaleInterval3"/>
          <p:cNvSpPr txBox="1"/>
          <p:nvPr/>
        </p:nvSpPr>
        <p:spPr>
          <a:xfrm>
            <a:off x="8490791" y="3735973"/>
            <a:ext cx="1937924" cy="386928"/>
          </a:xfrm>
          <a:prstGeom prst="rect">
            <a:avLst/>
          </a:prstGeom>
          <a:solidFill>
            <a:schemeClr val="accent5"/>
          </a:solidFill>
        </p:spPr>
        <p:txBody>
          <a:bodyPr vert="horz" wrap="non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sz="1400" b="1" spc="-2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2 жұмыс күні</a:t>
            </a:r>
            <a:endParaRPr lang="en-GB" sz="1400" b="1" spc="-20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1906651" y="3760823"/>
            <a:ext cx="1425255" cy="3398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2 </a:t>
            </a:r>
            <a:r>
              <a:rPr lang="ru-RU" sz="1400" b="1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жұмыс</a:t>
            </a:r>
            <a:r>
              <a:rPr lang="ru-RU" sz="14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күні</a:t>
            </a:r>
            <a:endParaRPr lang="ru-RU" sz="1400" b="1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493463" y="3428196"/>
            <a:ext cx="7474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4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Қ</a:t>
            </a:r>
            <a:r>
              <a:rPr lang="ru-RU" sz="14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ОҚБ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9066620" y="3429391"/>
            <a:ext cx="7474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4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Қ</a:t>
            </a:r>
            <a:r>
              <a:rPr lang="ru-RU" sz="14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ОҚБ</a:t>
            </a:r>
          </a:p>
        </p:txBody>
      </p:sp>
      <p:sp>
        <p:nvSpPr>
          <p:cNvPr id="67" name="Левая фигурная скобка 66"/>
          <p:cNvSpPr/>
          <p:nvPr/>
        </p:nvSpPr>
        <p:spPr>
          <a:xfrm rot="16200000">
            <a:off x="6028299" y="820406"/>
            <a:ext cx="220823" cy="8580010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5410114" y="5289530"/>
            <a:ext cx="1409681" cy="307777"/>
          </a:xfrm>
          <a:prstGeom prst="rect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pPr lvl="0" algn="ctr"/>
            <a:r>
              <a:rPr lang="kk-KZ" sz="1400" b="1" spc="-2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15 жұмыс күні</a:t>
            </a:r>
            <a:endParaRPr lang="en-GB" sz="1400" b="1" spc="-2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860914" y="3121685"/>
            <a:ext cx="24990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itchFamily="34" charset="0"/>
              </a:rPr>
              <a:t>Жаңа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itchFamily="34" charset="0"/>
              </a:rPr>
              <a:t> редакция </a:t>
            </a:r>
          </a:p>
        </p:txBody>
      </p:sp>
      <p:sp>
        <p:nvSpPr>
          <p:cNvPr id="70" name="OTLSHAPE_TB_00000000000000000000000000000000_ScaleContainer"/>
          <p:cNvSpPr/>
          <p:nvPr>
            <p:custDataLst>
              <p:tags r:id="rId1"/>
            </p:custDataLst>
          </p:nvPr>
        </p:nvSpPr>
        <p:spPr>
          <a:xfrm>
            <a:off x="649848" y="1087946"/>
            <a:ext cx="10921158" cy="381000"/>
          </a:xfrm>
          <a:prstGeom prst="roundRect">
            <a:avLst>
              <a:gd name="adj" fmla="val 100000"/>
            </a:avLst>
          </a:prstGeom>
          <a:solidFill>
            <a:sysClr val="windowText" lastClr="00000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j</a:t>
            </a:r>
          </a:p>
        </p:txBody>
      </p:sp>
      <p:cxnSp>
        <p:nvCxnSpPr>
          <p:cNvPr id="71" name="OTLSHAPE_TB_00000000000000000000000000000000_Separator2"/>
          <p:cNvCxnSpPr/>
          <p:nvPr>
            <p:custDataLst>
              <p:tags r:id="rId2"/>
            </p:custDataLst>
          </p:nvPr>
        </p:nvCxnSpPr>
        <p:spPr>
          <a:xfrm>
            <a:off x="3034986" y="1219335"/>
            <a:ext cx="0" cy="304800"/>
          </a:xfrm>
          <a:prstGeom prst="line">
            <a:avLst/>
          </a:prstGeom>
          <a:noFill/>
          <a:ln w="9525" cap="flat" cmpd="sng" algn="ctr">
            <a:solidFill>
              <a:srgbClr val="EEECE1">
                <a:alpha val="29804"/>
              </a:srgb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72" name="OTLSHAPE_TB_00000000000000000000000000000000_Separator3"/>
          <p:cNvCxnSpPr/>
          <p:nvPr>
            <p:custDataLst>
              <p:tags r:id="rId3"/>
            </p:custDataLst>
          </p:nvPr>
        </p:nvCxnSpPr>
        <p:spPr>
          <a:xfrm>
            <a:off x="5847943" y="1219335"/>
            <a:ext cx="0" cy="304800"/>
          </a:xfrm>
          <a:prstGeom prst="line">
            <a:avLst/>
          </a:prstGeom>
          <a:noFill/>
          <a:ln w="9525" cap="flat" cmpd="sng" algn="ctr">
            <a:solidFill>
              <a:srgbClr val="EEECE1">
                <a:alpha val="29804"/>
              </a:srgb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73" name="OTLSHAPE_TB_00000000000000000000000000000000_Separator8"/>
          <p:cNvCxnSpPr/>
          <p:nvPr>
            <p:custDataLst>
              <p:tags r:id="rId4"/>
            </p:custDataLst>
          </p:nvPr>
        </p:nvCxnSpPr>
        <p:spPr>
          <a:xfrm>
            <a:off x="10216831" y="1164071"/>
            <a:ext cx="0" cy="304800"/>
          </a:xfrm>
          <a:prstGeom prst="line">
            <a:avLst/>
          </a:prstGeom>
          <a:noFill/>
          <a:ln w="9525" cap="flat" cmpd="sng" algn="ctr">
            <a:solidFill>
              <a:srgbClr val="EEECE1">
                <a:alpha val="29804"/>
              </a:srgb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74" name="OTLSHAPE_TB_00000000000000000000000000000000_TimescaleInterval3"/>
          <p:cNvSpPr txBox="1"/>
          <p:nvPr>
            <p:custDataLst>
              <p:tags r:id="rId5"/>
            </p:custDataLst>
          </p:nvPr>
        </p:nvSpPr>
        <p:spPr>
          <a:xfrm>
            <a:off x="2052967" y="1087946"/>
            <a:ext cx="2988761" cy="368166"/>
          </a:xfrm>
          <a:prstGeom prst="rect">
            <a:avLst/>
          </a:prstGeom>
          <a:solidFill>
            <a:srgbClr val="00B050"/>
          </a:solidFill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400" b="1" kern="0" spc="-20" noProof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" sz="1400" b="1" kern="0" spc="-20" noProof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kumimoji="0" lang="kk-KZ" sz="1400" b="1" i="0" u="none" strike="noStrike" kern="0" cap="none" spc="-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400" b="1" kern="0" spc="-2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жұмыс күні</a:t>
            </a:r>
            <a:endParaRPr kumimoji="0" lang="en-GB" sz="1400" b="1" i="0" u="none" strike="noStrike" kern="0" cap="none" spc="-2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5" name="OTLSHAPE_M_7b0996464ffd4cd3a3b383ab1ba22438_Connector1"/>
          <p:cNvCxnSpPr/>
          <p:nvPr>
            <p:custDataLst>
              <p:tags r:id="rId6"/>
            </p:custDataLst>
          </p:nvPr>
        </p:nvCxnSpPr>
        <p:spPr>
          <a:xfrm>
            <a:off x="764874" y="489022"/>
            <a:ext cx="14687" cy="979849"/>
          </a:xfrm>
          <a:prstGeom prst="line">
            <a:avLst/>
          </a:prstGeom>
          <a:noFill/>
          <a:ln w="952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76" name="OTLSHAPE_M_7b0996464ffd4cd3a3b383ab1ba22438_Shape"/>
          <p:cNvSpPr/>
          <p:nvPr>
            <p:custDataLst>
              <p:tags r:id="rId7"/>
            </p:custDataLst>
          </p:nvPr>
        </p:nvSpPr>
        <p:spPr>
          <a:xfrm rot="16200000">
            <a:off x="779561" y="474787"/>
            <a:ext cx="165100" cy="165100"/>
          </a:xfrm>
          <a:prstGeom prst="flowChartMerge">
            <a:avLst/>
          </a:prstGeom>
          <a:solidFill>
            <a:srgbClr val="C00000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53640926-AAD7-44D8-BBD7-CCE9431645EC}">
              <a14:shadowObscured xmlns:a14="http://schemas.microsoft.com/office/drawing/2010/main" val="1"/>
            </a:ext>
          </a:ex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77" name="OTLSHAPE_M_7b0996464ffd4cd3a3b383ab1ba22438_Connector1"/>
          <p:cNvCxnSpPr/>
          <p:nvPr>
            <p:custDataLst>
              <p:tags r:id="rId8"/>
            </p:custDataLst>
          </p:nvPr>
        </p:nvCxnSpPr>
        <p:spPr>
          <a:xfrm>
            <a:off x="11389468" y="451838"/>
            <a:ext cx="0" cy="1017033"/>
          </a:xfrm>
          <a:prstGeom prst="line">
            <a:avLst/>
          </a:prstGeom>
          <a:noFill/>
          <a:ln w="952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78" name="OTLSHAPE_M_7b0996464ffd4cd3a3b383ab1ba22438_Shape"/>
          <p:cNvSpPr/>
          <p:nvPr>
            <p:custDataLst>
              <p:tags r:id="rId9"/>
            </p:custDataLst>
          </p:nvPr>
        </p:nvSpPr>
        <p:spPr>
          <a:xfrm rot="16200000">
            <a:off x="11389468" y="460966"/>
            <a:ext cx="165100" cy="165100"/>
          </a:xfrm>
          <a:prstGeom prst="flowChartMerge">
            <a:avLst/>
          </a:prstGeom>
          <a:solidFill>
            <a:srgbClr val="C00000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53640926-AAD7-44D8-BBD7-CCE9431645EC}">
              <a14:shadowObscured xmlns:a14="http://schemas.microsoft.com/office/drawing/2010/main" val="1"/>
            </a:ext>
          </a:ex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OTLSHAPE_TB_00000000000000000000000000000000_TimescaleInterval3"/>
          <p:cNvSpPr txBox="1"/>
          <p:nvPr>
            <p:custDataLst>
              <p:tags r:id="rId10"/>
            </p:custDataLst>
          </p:nvPr>
        </p:nvSpPr>
        <p:spPr>
          <a:xfrm>
            <a:off x="8044821" y="1091021"/>
            <a:ext cx="3344647" cy="386928"/>
          </a:xfrm>
          <a:prstGeom prst="rect">
            <a:avLst/>
          </a:prstGeom>
          <a:solidFill>
            <a:srgbClr val="4BACC6"/>
          </a:solidFill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400" b="1" kern="0" spc="-2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жұмыс күні</a:t>
            </a:r>
            <a:endParaRPr kumimoji="0" lang="en-GB" sz="1400" b="1" i="0" u="none" strike="noStrike" kern="0" cap="none" spc="-2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764875" y="1101767"/>
            <a:ext cx="1273760" cy="348824"/>
          </a:xfrm>
          <a:prstGeom prst="round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lvl="0" algn="ctr"/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жұмыс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күні</a:t>
            </a: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936424" y="456156"/>
            <a:ext cx="23157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itchFamily="34" charset="0"/>
              </a:rPr>
              <a:t>Қолданыстағы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itchFamily="34" charset="0"/>
              </a:rPr>
              <a:t> редакция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414366" y="1512263"/>
            <a:ext cx="1984398" cy="4616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06" tIns="45703" rIns="91406" bIns="45703" rtlCol="0">
            <a:spAutoFit/>
          </a:bodyPr>
          <a:lstStyle/>
          <a:p>
            <a:pPr marL="1589" algn="ctr"/>
            <a:r>
              <a:rPr lang="ru-RU" sz="1200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Өтініштің</a:t>
            </a:r>
            <a:r>
              <a:rPr lang="ru-RU" sz="12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толықтылығын</a:t>
            </a:r>
            <a:r>
              <a:rPr lang="ru-RU" sz="12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қарау</a:t>
            </a:r>
            <a:r>
              <a:rPr lang="ru-RU" sz="12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(</a:t>
            </a:r>
            <a:r>
              <a:rPr lang="ru-RU" sz="1200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жинақтылығы</a:t>
            </a:r>
            <a:r>
              <a:rPr lang="ru-RU" sz="12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83" name="Прямоугольник 82"/>
          <p:cNvSpPr/>
          <p:nvPr/>
        </p:nvSpPr>
        <p:spPr>
          <a:xfrm>
            <a:off x="2398764" y="1484874"/>
            <a:ext cx="23451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2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М</a:t>
            </a:r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емлекеттік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органдар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мен </a:t>
            </a:r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жұртшылықтан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ескертулер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мен </a:t>
            </a:r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ұсыныстар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жинақтау</a:t>
            </a:r>
            <a:endParaRPr lang="ru-RU" sz="1200" dirty="0">
              <a:solidFill>
                <a:prstClr val="black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8848832" y="1632367"/>
            <a:ext cx="19305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Қ</a:t>
            </a:r>
            <a:r>
              <a:rPr lang="ru-RU" sz="1200" kern="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орытынды</a:t>
            </a:r>
            <a:r>
              <a:rPr lang="ru-RU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мен </a:t>
            </a:r>
            <a:r>
              <a:rPr lang="ru-RU" sz="1200" kern="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хаттаманы</a:t>
            </a:r>
            <a:r>
              <a:rPr lang="ru-RU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дайындау</a:t>
            </a:r>
            <a:r>
              <a:rPr lang="ru-RU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5410114" y="2448137"/>
            <a:ext cx="1409681" cy="307777"/>
          </a:xfrm>
          <a:prstGeom prst="rect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pPr lvl="0" algn="ctr"/>
            <a:r>
              <a:rPr lang="kk-KZ" sz="1400" b="1" spc="-2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3</a:t>
            </a:r>
            <a:r>
              <a:rPr lang="" sz="1400" b="1" spc="-2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0</a:t>
            </a:r>
            <a:r>
              <a:rPr lang="kk-KZ" sz="1400" b="1" spc="-2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жұмыс күні</a:t>
            </a:r>
            <a:endParaRPr lang="en-GB" sz="1400" b="1" spc="-2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6" name="Левая фигурная скобка 85"/>
          <p:cNvSpPr/>
          <p:nvPr/>
        </p:nvSpPr>
        <p:spPr>
          <a:xfrm rot="16200000">
            <a:off x="6005053" y="-3102903"/>
            <a:ext cx="220823" cy="10671806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OTLSHAPE_TB_00000000000000000000000000000000_TimescaleInterval3"/>
          <p:cNvSpPr txBox="1"/>
          <p:nvPr>
            <p:custDataLst>
              <p:tags r:id="rId11"/>
            </p:custDataLst>
          </p:nvPr>
        </p:nvSpPr>
        <p:spPr>
          <a:xfrm>
            <a:off x="5057306" y="1087946"/>
            <a:ext cx="1350216" cy="36816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" sz="1400" b="1" i="0" u="none" strike="noStrike" kern="0" cap="none" spc="-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kumimoji="0" lang="kk-KZ" sz="1400" b="1" i="0" u="none" strike="noStrike" kern="0" cap="none" spc="-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400" b="1" kern="0" spc="-2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жұмыс күні</a:t>
            </a:r>
            <a:endParaRPr kumimoji="0" lang="en-GB" sz="1400" b="1" i="0" u="none" strike="noStrike" kern="0" cap="none" spc="-2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OTLSHAPE_TB_00000000000000000000000000000000_TimescaleInterval3"/>
          <p:cNvSpPr txBox="1"/>
          <p:nvPr>
            <p:custDataLst>
              <p:tags r:id="rId12"/>
            </p:custDataLst>
          </p:nvPr>
        </p:nvSpPr>
        <p:spPr>
          <a:xfrm>
            <a:off x="6417282" y="1085529"/>
            <a:ext cx="1627539" cy="38165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400" b="1" kern="0" spc="-2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kumimoji="0" lang="kk-KZ" sz="1400" b="1" i="0" u="none" strike="noStrike" kern="0" cap="none" spc="-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400" b="1" kern="0" spc="-2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жұмыс күні</a:t>
            </a:r>
            <a:endParaRPr kumimoji="0" lang="en-GB" sz="1400" b="1" i="0" u="none" strike="noStrike" kern="0" cap="none" spc="-2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Прямоугольник 126"/>
          <p:cNvSpPr/>
          <p:nvPr/>
        </p:nvSpPr>
        <p:spPr>
          <a:xfrm>
            <a:off x="4738656" y="1470765"/>
            <a:ext cx="19745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Е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скертулер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мен 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ұсыныстардың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жиынты</a:t>
            </a:r>
            <a:r>
              <a:rPr lang="ru-RU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қ </a:t>
            </a:r>
            <a:r>
              <a:rPr lang="ru-RU" sz="1200" kern="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кестесін</a:t>
            </a:r>
            <a:r>
              <a:rPr lang="ru-RU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қалыптастыру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Прямоугольник 127"/>
          <p:cNvSpPr/>
          <p:nvPr/>
        </p:nvSpPr>
        <p:spPr>
          <a:xfrm>
            <a:off x="6581483" y="1536939"/>
            <a:ext cx="13413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kk-KZ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ҚОӘБ материалдарын толықтыру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Прямоугольник 130"/>
          <p:cNvSpPr/>
          <p:nvPr/>
        </p:nvSpPr>
        <p:spPr>
          <a:xfrm>
            <a:off x="7022751" y="4200303"/>
            <a:ext cx="15241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Қ</a:t>
            </a:r>
            <a:r>
              <a:rPr lang="ru-RU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ОӘБ </a:t>
            </a:r>
            <a:r>
              <a:rPr lang="ru-RU" sz="1200" kern="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материалдарын</a:t>
            </a:r>
            <a:r>
              <a:rPr lang="ru-RU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жинақтау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5077699" y="4180356"/>
            <a:ext cx="19745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Е</a:t>
            </a:r>
            <a:r>
              <a:rPr lang="ru-RU" sz="1200" kern="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скертулер</a:t>
            </a:r>
            <a:r>
              <a:rPr lang="ru-RU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мен </a:t>
            </a:r>
            <a:r>
              <a:rPr lang="ru-RU" sz="1200" kern="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ұсыныстардың</a:t>
            </a:r>
            <a:r>
              <a:rPr lang="ru-RU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жиынтық</a:t>
            </a:r>
            <a:r>
              <a:rPr lang="ru-RU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кестесін</a:t>
            </a:r>
            <a:r>
              <a:rPr lang="ru-RU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kern="0" dirty="0" err="1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қалыптастыру</a:t>
            </a:r>
            <a:r>
              <a:rPr lang="ru-RU" sz="1200" kern="0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7" name="OTLSHAPE_TB_00000000000000000000000000000000_TimescaleInterval3"/>
          <p:cNvSpPr txBox="1"/>
          <p:nvPr>
            <p:custDataLst>
              <p:tags r:id="rId13"/>
            </p:custDataLst>
          </p:nvPr>
        </p:nvSpPr>
        <p:spPr>
          <a:xfrm>
            <a:off x="6344057" y="3749905"/>
            <a:ext cx="2202864" cy="36816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1" i="0" u="none" strike="noStrike" kern="0" cap="none" spc="-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5 жұмыс күні</a:t>
            </a:r>
            <a:endParaRPr kumimoji="0" lang="en-GB" sz="1400" b="1" i="0" u="none" strike="noStrike" kern="0" cap="none" spc="-2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31733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520</Words>
  <Application>Microsoft Office PowerPoint</Application>
  <PresentationFormat>Широкоэкранный</PresentationFormat>
  <Paragraphs>133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Жансая Шарманбаева</dc:creator>
  <cp:lastModifiedBy>Айдана Зинелова</cp:lastModifiedBy>
  <cp:revision>10</cp:revision>
  <dcterms:created xsi:type="dcterms:W3CDTF">2026-08-20T03:10:00Z</dcterms:created>
  <dcterms:modified xsi:type="dcterms:W3CDTF">2026-08-20T07:11:26Z</dcterms:modified>
</cp:coreProperties>
</file>