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9" r:id="rId2"/>
    <p:sldId id="261" r:id="rId3"/>
    <p:sldId id="269" r:id="rId4"/>
    <p:sldId id="273" r:id="rId5"/>
    <p:sldId id="275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7E382-CF98-4BE3-8369-6E8E4399733F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D1D4E-2003-4041-B785-3BF7A4630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40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D1D4E-2003-4041-B785-3BF7A46301B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285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2D1D4E-2003-4041-B785-3BF7A46301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5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25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7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33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2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3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10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83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39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77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3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496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38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445770" y="400050"/>
            <a:ext cx="1104900" cy="1061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770" y="1930251"/>
            <a:ext cx="11252587" cy="2997497"/>
          </a:xfrm>
          <a:solidFill>
            <a:schemeClr val="bg1">
              <a:alpha val="42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ЗАСЕДАНИЕ </a:t>
            </a:r>
            <a:br>
              <a:rPr lang="ru-RU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</a:br>
            <a:r>
              <a:rPr lang="ru-RU" sz="4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Комиссии по правам молодежи «</a:t>
            </a:r>
            <a:r>
              <a:rPr lang="ru-RU" sz="4000" b="1" dirty="0" err="1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Еркіндік</a:t>
            </a:r>
            <a:r>
              <a:rPr lang="ru-RU" sz="4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 </a:t>
            </a:r>
            <a:r>
              <a:rPr lang="ru-RU" sz="4000" b="1" dirty="0" err="1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рухы</a:t>
            </a:r>
            <a:r>
              <a:rPr lang="ru-RU" sz="4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» при Уполномоченном по правам человека </a:t>
            </a:r>
            <a:br>
              <a:rPr lang="ru-RU" sz="4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</a:br>
            <a:r>
              <a:rPr lang="ru-RU" sz="4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в Республике Казахстан</a:t>
            </a:r>
            <a:endParaRPr lang="ru-RU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36" y="472440"/>
            <a:ext cx="747726" cy="95644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76C3977-DDCE-F6E7-0DD2-0E858013F961}"/>
              </a:ext>
            </a:extLst>
          </p:cNvPr>
          <p:cNvSpPr txBox="1">
            <a:spLocks/>
          </p:cNvSpPr>
          <p:nvPr/>
        </p:nvSpPr>
        <p:spPr>
          <a:xfrm>
            <a:off x="11675952" y="6491690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9511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445770" y="400050"/>
            <a:ext cx="1104900" cy="1061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36" y="472440"/>
            <a:ext cx="747726" cy="9564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50670" y="1748382"/>
            <a:ext cx="9916018" cy="3203864"/>
          </a:xfrm>
          <a:solidFill>
            <a:schemeClr val="bg1">
              <a:alpha val="26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</a:t>
            </a:r>
            <a:b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Комиссии по правам молодежи </a:t>
            </a:r>
            <a:b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 err="1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Еркіндік</a:t>
            </a:r>
            <a: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рухы</a:t>
            </a:r>
            <a: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Уполномоченном по правам человека Республики Казахстан </a:t>
            </a:r>
            <a:b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270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2026-2027 годы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D37E6-57BD-A552-AAA3-CCA8A8D0F4CF}"/>
              </a:ext>
            </a:extLst>
          </p:cNvPr>
          <p:cNvSpPr txBox="1">
            <a:spLocks/>
          </p:cNvSpPr>
          <p:nvPr/>
        </p:nvSpPr>
        <p:spPr>
          <a:xfrm>
            <a:off x="11557222" y="6518495"/>
            <a:ext cx="516048" cy="181070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01269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445770" y="400050"/>
            <a:ext cx="1104900" cy="1061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36" y="472440"/>
            <a:ext cx="747726" cy="956447"/>
          </a:xfrm>
          <a:prstGeom prst="rect">
            <a:avLst/>
          </a:prstGeom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57359" y="251686"/>
            <a:ext cx="8866042" cy="1357811"/>
          </a:xfrm>
          <a:solidFill>
            <a:schemeClr val="bg1">
              <a:alpha val="61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КОНЦЕПЦИЯ</a:t>
            </a: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1957359" y="1710307"/>
            <a:ext cx="8866043" cy="4896007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Общие положения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325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325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Обоснование принятия Концепции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325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325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Стратегическая цель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325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076325"/>
            <a:r>
              <a:rPr lang="en-US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Целевые показатели </a:t>
            </a:r>
          </a:p>
          <a:p>
            <a:pPr indent="1076325"/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(KPI) на 2026-2027</a:t>
            </a:r>
          </a:p>
          <a:p>
            <a:pPr indent="1076325"/>
            <a:r>
              <a:rPr lang="ru-RU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5E38B8-8115-13F0-6989-E43AC08F370C}"/>
              </a:ext>
            </a:extLst>
          </p:cNvPr>
          <p:cNvSpPr txBox="1">
            <a:spLocks/>
          </p:cNvSpPr>
          <p:nvPr/>
        </p:nvSpPr>
        <p:spPr>
          <a:xfrm>
            <a:off x="11576364" y="6506903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21496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445770" y="400050"/>
            <a:ext cx="1104900" cy="1061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36" y="472440"/>
            <a:ext cx="747726" cy="956447"/>
          </a:xfrm>
          <a:prstGeom prst="rect">
            <a:avLst/>
          </a:prstGeom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2011678" y="348512"/>
            <a:ext cx="9709694" cy="1164160"/>
          </a:xfrm>
          <a:solidFill>
            <a:schemeClr val="bg1">
              <a:alpha val="61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</a:t>
            </a:r>
            <a:r>
              <a:rPr lang="kk-KZ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ВЕКТОРЫ РАБОТЫ</a:t>
            </a:r>
            <a:r>
              <a:rPr lang="ru-RU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u="sng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ln w="12700" cmpd="sng">
                <a:solidFill>
                  <a:srgbClr val="00B0F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20731" y="1153520"/>
            <a:ext cx="9502139" cy="338554"/>
          </a:xfrm>
          <a:prstGeom prst="rect">
            <a:avLst/>
          </a:prstGeom>
          <a:solidFill>
            <a:schemeClr val="accent4">
              <a:lumMod val="40000"/>
              <a:lumOff val="60000"/>
              <a:alpha val="2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1600" b="1" i="0" cap="all" dirty="0">
              <a:solidFill>
                <a:srgbClr val="0C2B46"/>
              </a:solidFill>
              <a:effectLst/>
              <a:latin typeface="Montserra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4336" y="4954311"/>
            <a:ext cx="11176113" cy="369332"/>
          </a:xfrm>
          <a:prstGeom prst="rect">
            <a:avLst/>
          </a:prstGeom>
          <a:solidFill>
            <a:schemeClr val="accent4">
              <a:lumMod val="40000"/>
              <a:lumOff val="60000"/>
              <a:alpha val="8000"/>
            </a:schemeClr>
          </a:solidFill>
        </p:spPr>
        <p:txBody>
          <a:bodyPr wrap="square">
            <a:spAutoFit/>
          </a:bodyPr>
          <a:lstStyle/>
          <a:p>
            <a:pPr indent="355600" algn="just"/>
            <a:endParaRPr lang="ru-RU" b="0" i="0" dirty="0">
              <a:solidFill>
                <a:schemeClr val="accent5">
                  <a:lumMod val="50000"/>
                </a:schemeClr>
              </a:solidFill>
              <a:effectLst/>
              <a:latin typeface="Noto Sans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00E9B95-E34F-87CD-D85C-24C48E1E8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054194"/>
              </p:ext>
            </p:extLst>
          </p:nvPr>
        </p:nvGraphicFramePr>
        <p:xfrm>
          <a:off x="2009869" y="1783531"/>
          <a:ext cx="9711503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1503">
                  <a:extLst>
                    <a:ext uri="{9D8B030D-6E8A-4147-A177-3AD203B41FA5}">
                      <a16:colId xmlns:a16="http://schemas.microsoft.com/office/drawing/2014/main" val="3075795361"/>
                    </a:ext>
                  </a:extLst>
                </a:gridCol>
              </a:tblGrid>
              <a:tr h="373002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3000" b="1" u="sng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Правовое просвещение молодежи;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u="sng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Практическая защита прав (право действовать);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u="sng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Совершенствование законодательства;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u="sng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Информационно-аналитическая работа;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u="sng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Межведомственное и международное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b="1" u="sng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сотрудничество.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562275"/>
                  </a:ext>
                </a:extLst>
              </a:tr>
            </a:tbl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B8B3A43-35A4-C6EA-D45B-DD9CEC484E4E}"/>
              </a:ext>
            </a:extLst>
          </p:cNvPr>
          <p:cNvSpPr txBox="1">
            <a:spLocks/>
          </p:cNvSpPr>
          <p:nvPr/>
        </p:nvSpPr>
        <p:spPr>
          <a:xfrm>
            <a:off x="11562425" y="6509488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0213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445770" y="400050"/>
            <a:ext cx="1104900" cy="1061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36" y="472440"/>
            <a:ext cx="747726" cy="956447"/>
          </a:xfrm>
          <a:prstGeom prst="rect">
            <a:avLst/>
          </a:prstGeom>
        </p:spPr>
      </p:pic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2011680" y="0"/>
            <a:ext cx="9502140" cy="1461135"/>
          </a:xfrm>
          <a:solidFill>
            <a:schemeClr val="bg1">
              <a:alpha val="61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6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26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Целевые показатели эффективности (KPI) </a:t>
            </a:r>
            <a:br>
              <a:rPr lang="ru-RU" sz="26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2026-2027 годы</a:t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Минимальные цифровые индикаторы и страновой охват Концепции </a:t>
            </a:r>
            <a:b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n w="12700" cmpd="sng">
                <a:solidFill>
                  <a:srgbClr val="00B0F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1662F5C-91F4-26F9-6D61-96DFB9406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16522"/>
              </p:ext>
            </p:extLst>
          </p:nvPr>
        </p:nvGraphicFramePr>
        <p:xfrm>
          <a:off x="373034" y="1976753"/>
          <a:ext cx="11656177" cy="4777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383">
                  <a:extLst>
                    <a:ext uri="{9D8B030D-6E8A-4147-A177-3AD203B41FA5}">
                      <a16:colId xmlns:a16="http://schemas.microsoft.com/office/drawing/2014/main" val="3641068422"/>
                    </a:ext>
                  </a:extLst>
                </a:gridCol>
                <a:gridCol w="4586275">
                  <a:extLst>
                    <a:ext uri="{9D8B030D-6E8A-4147-A177-3AD203B41FA5}">
                      <a16:colId xmlns:a16="http://schemas.microsoft.com/office/drawing/2014/main" val="2863328154"/>
                    </a:ext>
                  </a:extLst>
                </a:gridCol>
                <a:gridCol w="3848519">
                  <a:extLst>
                    <a:ext uri="{9D8B030D-6E8A-4147-A177-3AD203B41FA5}">
                      <a16:colId xmlns:a16="http://schemas.microsoft.com/office/drawing/2014/main" val="4217080921"/>
                    </a:ext>
                  </a:extLst>
                </a:gridCol>
              </a:tblGrid>
              <a:tr h="34341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Сфера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операционные направления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 к 2027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015381"/>
                  </a:ext>
                </a:extLst>
              </a:tr>
              <a:tr h="108770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Правовое просвещение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Разъяснение Конституции, диалог-клубы «Я имею право», лекции в школах, защита прав несовершеннолетних, сессии с Уполномоченным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200 сессий / 4 100+ чел.</a:t>
                      </a:r>
                    </a:p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(≥ 2 мероприятия в каждом регионе)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86842"/>
                  </a:ext>
                </a:extLst>
              </a:tr>
              <a:tr h="83669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Практическая защита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Приемы граждан, практикумы по составлению обращений, стажировки в Школе молодых правозащитников (НЦПЧ)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400 консультаций</a:t>
                      </a:r>
                    </a:p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практикумов / 80 стажеров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938174"/>
                  </a:ext>
                </a:extLst>
              </a:tr>
              <a:tr h="83669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Законодательство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экспертно-аналитических площадок в   г. Астана, подготовка и направление рекомендаций в НЦПЧ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4 экспертных совещания,</a:t>
                      </a:r>
                    </a:p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инициативы на постоянной основе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97652"/>
                  </a:ext>
                </a:extLst>
              </a:tr>
              <a:tr h="83669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Инфо-аналитика &amp; СМИ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Ежегодный соц. мониторинг (по 40 анкет/регион), медиа-кампании, видеоинструкции, правовые памятки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1 600 респондентов</a:t>
                      </a:r>
                    </a:p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публикаций /2 000 памяток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686882"/>
                  </a:ext>
                </a:extLst>
              </a:tr>
              <a:tr h="836699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Международное партнерство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Конференции в г. Астана, официальные встречи и консультации с ООН, ОБСЕ, ЮНИСЕФ, обучающие семинары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2 межд. форума</a:t>
                      </a:r>
                    </a:p>
                    <a:p>
                      <a:pPr algn="ctr"/>
                      <a:r>
                        <a:rPr lang="ru-RU" sz="15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встречи с МО / 2 семинара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64193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AE6DDF09-E3C5-3E8E-4E5D-745D0AD9E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456665"/>
              </p:ext>
            </p:extLst>
          </p:nvPr>
        </p:nvGraphicFramePr>
        <p:xfrm>
          <a:off x="1749236" y="1276891"/>
          <a:ext cx="1022559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399">
                  <a:extLst>
                    <a:ext uri="{9D8B030D-6E8A-4147-A177-3AD203B41FA5}">
                      <a16:colId xmlns:a16="http://schemas.microsoft.com/office/drawing/2014/main" val="2261969681"/>
                    </a:ext>
                  </a:extLst>
                </a:gridCol>
                <a:gridCol w="2556399">
                  <a:extLst>
                    <a:ext uri="{9D8B030D-6E8A-4147-A177-3AD203B41FA5}">
                      <a16:colId xmlns:a16="http://schemas.microsoft.com/office/drawing/2014/main" val="2359733477"/>
                    </a:ext>
                  </a:extLst>
                </a:gridCol>
                <a:gridCol w="2556399">
                  <a:extLst>
                    <a:ext uri="{9D8B030D-6E8A-4147-A177-3AD203B41FA5}">
                      <a16:colId xmlns:a16="http://schemas.microsoft.com/office/drawing/2014/main" val="3258019011"/>
                    </a:ext>
                  </a:extLst>
                </a:gridCol>
                <a:gridCol w="2556399">
                  <a:extLst>
                    <a:ext uri="{9D8B030D-6E8A-4147-A177-3AD203B41FA5}">
                      <a16:colId xmlns:a16="http://schemas.microsoft.com/office/drawing/2014/main" val="237404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580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12 680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Прямой охват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400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Правовая помощь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 14 000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Просмотров контента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418940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B491D-C1E5-08D1-198B-53B11AFD54B5}"/>
              </a:ext>
            </a:extLst>
          </p:cNvPr>
          <p:cNvSpPr txBox="1">
            <a:spLocks/>
          </p:cNvSpPr>
          <p:nvPr/>
        </p:nvSpPr>
        <p:spPr>
          <a:xfrm>
            <a:off x="11560942" y="6555854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77607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445770" y="400050"/>
            <a:ext cx="1104900" cy="10610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336" y="472440"/>
            <a:ext cx="747726" cy="95644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32274" y="215895"/>
            <a:ext cx="9813956" cy="1212992"/>
          </a:xfrm>
          <a:solidFill>
            <a:schemeClr val="bg1">
              <a:alpha val="61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мероприятия в Плане работы Комиссии </a:t>
            </a:r>
            <a:br>
              <a:rPr lang="ru-RU" sz="24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правам молодежи «</a:t>
            </a:r>
            <a:r>
              <a:rPr lang="ru-RU" sz="2400" b="1" dirty="0" err="1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Еркіндік</a:t>
            </a:r>
            <a:r>
              <a:rPr lang="ru-RU" sz="24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рухы</a:t>
            </a:r>
            <a:r>
              <a:rPr lang="ru-RU" sz="2400" b="1" dirty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899639"/>
              </p:ext>
            </p:extLst>
          </p:nvPr>
        </p:nvGraphicFramePr>
        <p:xfrm>
          <a:off x="291379" y="1806803"/>
          <a:ext cx="11609242" cy="4675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35">
                  <a:extLst>
                    <a:ext uri="{9D8B030D-6E8A-4147-A177-3AD203B41FA5}">
                      <a16:colId xmlns:a16="http://schemas.microsoft.com/office/drawing/2014/main" val="3272502005"/>
                    </a:ext>
                  </a:extLst>
                </a:gridCol>
                <a:gridCol w="3971226">
                  <a:extLst>
                    <a:ext uri="{9D8B030D-6E8A-4147-A177-3AD203B41FA5}">
                      <a16:colId xmlns:a16="http://schemas.microsoft.com/office/drawing/2014/main" val="4294960840"/>
                    </a:ext>
                  </a:extLst>
                </a:gridCol>
                <a:gridCol w="1196739">
                  <a:extLst>
                    <a:ext uri="{9D8B030D-6E8A-4147-A177-3AD203B41FA5}">
                      <a16:colId xmlns:a16="http://schemas.microsoft.com/office/drawing/2014/main" val="4047063104"/>
                    </a:ext>
                  </a:extLst>
                </a:gridCol>
                <a:gridCol w="219274">
                  <a:extLst>
                    <a:ext uri="{9D8B030D-6E8A-4147-A177-3AD203B41FA5}">
                      <a16:colId xmlns:a16="http://schemas.microsoft.com/office/drawing/2014/main" val="3259657297"/>
                    </a:ext>
                  </a:extLst>
                </a:gridCol>
                <a:gridCol w="1632091">
                  <a:extLst>
                    <a:ext uri="{9D8B030D-6E8A-4147-A177-3AD203B41FA5}">
                      <a16:colId xmlns:a16="http://schemas.microsoft.com/office/drawing/2014/main" val="2060190032"/>
                    </a:ext>
                  </a:extLst>
                </a:gridCol>
                <a:gridCol w="127090">
                  <a:extLst>
                    <a:ext uri="{9D8B030D-6E8A-4147-A177-3AD203B41FA5}">
                      <a16:colId xmlns:a16="http://schemas.microsoft.com/office/drawing/2014/main" val="781290027"/>
                    </a:ext>
                  </a:extLst>
                </a:gridCol>
                <a:gridCol w="1564966">
                  <a:extLst>
                    <a:ext uri="{9D8B030D-6E8A-4147-A177-3AD203B41FA5}">
                      <a16:colId xmlns:a16="http://schemas.microsoft.com/office/drawing/2014/main" val="3007727233"/>
                    </a:ext>
                  </a:extLst>
                </a:gridCol>
                <a:gridCol w="2516221">
                  <a:extLst>
                    <a:ext uri="{9D8B030D-6E8A-4147-A177-3AD203B41FA5}">
                      <a16:colId xmlns:a16="http://schemas.microsoft.com/office/drawing/2014/main" val="815666770"/>
                    </a:ext>
                  </a:extLst>
                </a:gridCol>
              </a:tblGrid>
              <a:tr h="4766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исполнения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завершения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проведения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2124762"/>
                  </a:ext>
                </a:extLst>
              </a:tr>
              <a:tr h="303795"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Ключевое направление 1.1: Практическая защита прав (право действовать)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89977"/>
                  </a:ext>
                </a:extLst>
              </a:tr>
              <a:tr h="659941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100" kern="50" dirty="0">
                          <a:effectLst/>
                          <a:latin typeface="Times New Roman" panose="02020603050405020304" pitchFamily="18" charset="0"/>
                          <a:ea typeface="Times New Roman CYR" panose="02020603050405020304" pitchFamily="18" charset="0"/>
                          <a:cs typeface="Times New Roman" panose="02020603050405020304" pitchFamily="18" charset="0"/>
                        </a:rPr>
                        <a:t>9. </a:t>
                      </a:r>
                      <a:endParaRPr lang="ru-RU" sz="11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Консультационные приемы для молодежи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встречи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регионы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Times New Roman CYR" panose="02020603050405020304" pitchFamily="18" charset="0"/>
                          <a:cs typeface="Times New Roman" panose="02020603050405020304" pitchFamily="18" charset="0"/>
                        </a:rPr>
                        <a:t>Участники Комиссии, представители Уполномоченного в регионах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938228"/>
                  </a:ext>
                </a:extLst>
              </a:tr>
              <a:tr h="710272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100" kern="50" dirty="0">
                          <a:effectLst/>
                          <a:latin typeface="Times New Roman" panose="02020603050405020304" pitchFamily="18" charset="0"/>
                          <a:ea typeface="Times New Roman CYR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1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Практические занятия по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подготовке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 обращений и жалоб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 течение года 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встречи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регионы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Участники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Комиссии, представители Уполномоченного в регионах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32397"/>
                  </a:ext>
                </a:extLst>
              </a:tr>
              <a:tr h="1008243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100" kern="50" dirty="0">
                          <a:effectLst/>
                          <a:latin typeface="Times New Roman" panose="02020603050405020304" pitchFamily="18" charset="0"/>
                          <a:ea typeface="Times New Roman CYR" panose="02020603050405020304" pitchFamily="18" charset="0"/>
                          <a:cs typeface="Times New Roman" panose="02020603050405020304" pitchFamily="18" charset="0"/>
                        </a:rPr>
                        <a:t>11. </a:t>
                      </a:r>
                      <a:endParaRPr lang="ru-RU" sz="11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Школа молодых правозащитников: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- стажировки в Национальном центре по правам человека, представительствах,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- сопровождение типовых кейсов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практикумы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300" kern="5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Астана и регионы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Участники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Комиссии, представители Уполномоченного в регионах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5521281"/>
                  </a:ext>
                </a:extLst>
              </a:tr>
              <a:tr h="329971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Ключевое направление 3: Информационно-аналитическая работа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242143"/>
                  </a:ext>
                </a:extLst>
              </a:tr>
              <a:tr h="43996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00655" algn="l"/>
                        </a:tabLst>
                      </a:pPr>
                      <a:r>
                        <a:rPr lang="ru-RU" sz="11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18. 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Видеоролик «Мое право: алгоритм защиты»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 течение года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видео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онлайн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Участники Комиссии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7631976"/>
                  </a:ext>
                </a:extLst>
              </a:tr>
              <a:tr h="260683">
                <a:tc gridSpan="8"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00655" algn="l"/>
                        </a:tabLst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Ключевое направление 4: Межведомственное и международное сотрудничество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3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3882357"/>
                  </a:ext>
                </a:extLst>
              </a:tr>
              <a:tr h="38926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700655" algn="l"/>
                        </a:tabLst>
                      </a:pPr>
                      <a:r>
                        <a:rPr lang="kk-KZ" sz="1100" kern="5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1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Круглый стол «Права молодежи Центральной Азии»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сентябрь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круглый стол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Астана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Участники </a:t>
                      </a:r>
                      <a:r>
                        <a:rPr lang="ru-RU" sz="1400" kern="50" dirty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Комиссии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6492157"/>
                  </a:ext>
                </a:extLst>
              </a:tr>
            </a:tbl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48165C-A23F-E2E5-15ED-DFFEC373EA0C}"/>
              </a:ext>
            </a:extLst>
          </p:cNvPr>
          <p:cNvSpPr txBox="1">
            <a:spLocks/>
          </p:cNvSpPr>
          <p:nvPr/>
        </p:nvSpPr>
        <p:spPr>
          <a:xfrm>
            <a:off x="11558257" y="6542694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n w="22225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Franklin Gothic Demi" panose="020B07030201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9234715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1807</TotalTime>
  <Words>484</Words>
  <Application>Microsoft Office PowerPoint</Application>
  <PresentationFormat>Широкоэкранный</PresentationFormat>
  <Paragraphs>103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Franklin Gothic Demi</vt:lpstr>
      <vt:lpstr>Montserrat</vt:lpstr>
      <vt:lpstr>Noto Sans</vt:lpstr>
      <vt:lpstr>Times New Roman</vt:lpstr>
      <vt:lpstr>Тема Office</vt:lpstr>
      <vt:lpstr>ЗАСЕДАНИЕ  Комиссии по правам молодежи «Еркіндік рухы» при Уполномоченном по правам человека  в Республике Казахстан</vt:lpstr>
      <vt:lpstr>КОНЦЕПЦИЯ работы Комиссии по правам молодежи  «Еркіндік рухы»  при Уполномоченном по правам человека Республики Казахстан  на 2026-2027 годы</vt:lpstr>
      <vt:lpstr>СТРУКТУРА КОНЦЕПЦИЯ</vt:lpstr>
      <vt:lpstr> КЛЮЧЕВЫЕ ВЕКТОРЫ РАБОТЫ:    </vt:lpstr>
      <vt:lpstr> IV. Целевые показатели эффективности (KPI)  на 2026-2027 годы Минимальные цифровые индикаторы и страновой охват Концепции  </vt:lpstr>
      <vt:lpstr>Новые мероприятия в Плане работы Комиссии  по правам молодежи «Еркіндік рухы»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93</cp:revision>
  <dcterms:created xsi:type="dcterms:W3CDTF">2026-05-23T08:28:15Z</dcterms:created>
  <dcterms:modified xsi:type="dcterms:W3CDTF">2026-08-05T13:24:34Z</dcterms:modified>
</cp:coreProperties>
</file>