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16" r:id="rId1"/>
  </p:sldMasterIdLst>
  <p:notesMasterIdLst>
    <p:notesMasterId r:id="rId19"/>
  </p:notesMasterIdLst>
  <p:sldIdLst>
    <p:sldId id="286" r:id="rId2"/>
    <p:sldId id="257" r:id="rId3"/>
    <p:sldId id="259" r:id="rId4"/>
    <p:sldId id="260" r:id="rId5"/>
    <p:sldId id="283" r:id="rId6"/>
    <p:sldId id="263" r:id="rId7"/>
    <p:sldId id="264" r:id="rId8"/>
    <p:sldId id="276" r:id="rId9"/>
    <p:sldId id="277" r:id="rId10"/>
    <p:sldId id="270" r:id="rId11"/>
    <p:sldId id="272" r:id="rId12"/>
    <p:sldId id="266" r:id="rId13"/>
    <p:sldId id="267" r:id="rId14"/>
    <p:sldId id="279" r:id="rId15"/>
    <p:sldId id="280" r:id="rId16"/>
    <p:sldId id="275" r:id="rId17"/>
    <p:sldId id="271" r:id="rId18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B452D00-ADD9-425C-B292-B5FD6793CBD2}">
          <p14:sldIdLst>
            <p14:sldId id="286"/>
            <p14:sldId id="257"/>
            <p14:sldId id="259"/>
            <p14:sldId id="260"/>
            <p14:sldId id="283"/>
            <p14:sldId id="263"/>
          </p14:sldIdLst>
        </p14:section>
        <p14:section name="Анализ расходов районного бюджета" id="{32AFE118-E753-40F2-ACBE-593CC1DA7364}">
          <p14:sldIdLst>
            <p14:sldId id="264"/>
            <p14:sldId id="276"/>
            <p14:sldId id="277"/>
            <p14:sldId id="270"/>
            <p14:sldId id="272"/>
            <p14:sldId id="266"/>
            <p14:sldId id="267"/>
            <p14:sldId id="279"/>
            <p14:sldId id="280"/>
            <p14:sldId id="275"/>
          </p14:sldIdLst>
        </p14:section>
        <p14:section name="Дефицит (Профицит) бюджета" id="{180AA3BD-B501-45B8-8FFB-42C21D51F750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6453" autoAdjust="0"/>
  </p:normalViewPr>
  <p:slideViewPr>
    <p:cSldViewPr>
      <p:cViewPr varScale="1">
        <p:scale>
          <a:sx n="78" d="100"/>
          <a:sy n="78" d="100"/>
        </p:scale>
        <p:origin x="10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755473115599785E-2"/>
          <c:y val="7.3365216443983181E-2"/>
          <c:w val="0.61381468125163252"/>
          <c:h val="0.7867560806913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Жолдарды жөндеу                           (млн. теңге)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2311750487350226E-2"/>
                  <c:y val="1.3406614380166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4C-47CF-8ED8-2EE1B70DAD4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B54C-47CF-8ED8-2EE1B70DAD4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Жолдарды ұстау                     (млн. теңге)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921-4953-8499-D982F68C18CD}"/>
                </c:ext>
              </c:extLst>
            </c:dLbl>
            <c:dLbl>
              <c:idx val="1"/>
              <c:layout>
                <c:manualLayout>
                  <c:x val="4.534320100111627E-3"/>
                  <c:y val="4.81673723526232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4C-47CF-8ED8-2EE1B70DAD4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37.5</c:v>
                </c:pt>
                <c:pt idx="1">
                  <c:v>85.2</c:v>
                </c:pt>
                <c:pt idx="2">
                  <c:v>49.3</c:v>
                </c:pt>
                <c:pt idx="3">
                  <c:v>51.8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4C-47CF-8ED8-2EE1B70DAD4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Жақсы және қанағаттанарлық жағдайдағы жолдардың үлесі %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layout>
                <c:manualLayout>
                  <c:x val="0"/>
                  <c:y val="-2.6783963084528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94-45EC-85C2-BA403D0945A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98.2</c:v>
                </c:pt>
                <c:pt idx="1">
                  <c:v>98.2</c:v>
                </c:pt>
                <c:pt idx="2">
                  <c:v>98.5</c:v>
                </c:pt>
                <c:pt idx="3">
                  <c:v>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4C-47CF-8ED8-2EE1B70DAD4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Жолаушылар жолдарын субсидиялау (млн. теңге)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жыл</c:v>
                </c:pt>
                <c:pt idx="1">
                  <c:v>2026 жыл</c:v>
                </c:pt>
                <c:pt idx="2">
                  <c:v>2027 жыл</c:v>
                </c:pt>
                <c:pt idx="3">
                  <c:v>2028 жыл</c:v>
                </c:pt>
              </c:strCache>
            </c:strRef>
          </c:cat>
          <c:val>
            <c:numRef>
              <c:f>Лист1!$E$2:$E$5</c:f>
              <c:numCache>
                <c:formatCode>#,##0.0</c:formatCode>
                <c:ptCount val="4"/>
                <c:pt idx="0">
                  <c:v>42.8</c:v>
                </c:pt>
                <c:pt idx="1">
                  <c:v>93.7</c:v>
                </c:pt>
                <c:pt idx="2">
                  <c:v>37.5</c:v>
                </c:pt>
                <c:pt idx="3">
                  <c:v>39.4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54C-47CF-8ED8-2EE1B70DA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247232"/>
        <c:axId val="187188352"/>
      </c:barChart>
      <c:catAx>
        <c:axId val="167247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7188352"/>
        <c:crosses val="autoZero"/>
        <c:auto val="1"/>
        <c:lblAlgn val="ctr"/>
        <c:lblOffset val="100"/>
        <c:noMultiLvlLbl val="0"/>
      </c:catAx>
      <c:valAx>
        <c:axId val="187188352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67247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679955324108479"/>
          <c:y val="6.1299605421781297E-2"/>
          <c:w val="0.26703791874259264"/>
          <c:h val="0.9332795040751590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i="0" u="none" strike="noStrike" baseline="0" dirty="0">
              <a:latin typeface="Calibri"/>
            </a:rPr>
            <a:t>АУДАН БЮДЖЕТІ</a:t>
          </a:r>
          <a:endParaRPr lang="ru-RU" sz="2000" dirty="0"/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Нысаналы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трансферттер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және бьюджеттік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кредиттер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2486BE6C-1E4A-4BEE-AADC-7256AA9F1B6D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Негізгі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капиталды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сатудың түсімдері</a:t>
          </a:r>
          <a:endParaRPr lang="ru-RU" sz="1400" dirty="0"/>
        </a:p>
      </dgm:t>
    </dgm:pt>
    <dgm:pt modelId="{995BE9DC-119D-4157-AEEB-79D1BB91A19B}" type="parTrans" cxnId="{A7DE8704-92BC-472D-9723-43C0AF66E183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045F4AE3-7AE3-4124-8833-88B8B1A7180B}" type="sibTrans" cxnId="{A7DE8704-92BC-472D-9723-43C0AF66E183}">
      <dgm:prSet/>
      <dgm:spPr/>
      <dgm:t>
        <a:bodyPr/>
        <a:lstStyle/>
        <a:p>
          <a:endParaRPr lang="ru-RU"/>
        </a:p>
      </dgm:t>
    </dgm:pt>
    <dgm:pt modelId="{ED2E51BE-2680-4E8D-AF39-A59A0C813AE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rtl="0"/>
          <a:r>
            <a:rPr lang="ru-RU" sz="1400" b="1" i="0" u="none" strike="noStrike" baseline="0" dirty="0" err="1">
              <a:latin typeface="Calibri"/>
            </a:rPr>
            <a:t>Кредиттерді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өтеу</a:t>
          </a:r>
          <a:endParaRPr lang="ru-RU" sz="1400" dirty="0"/>
        </a:p>
      </dgm:t>
    </dgm:pt>
    <dgm:pt modelId="{E766DC81-289F-4984-A24A-6FD8BDDBEE0C}" type="parTrans" cxnId="{4B85982B-316F-4AC3-93FB-3CAB218306FF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AC5D5B3F-E7F0-4B74-BDD9-2E31411ECDDC}" type="sibTrans" cxnId="{4B85982B-316F-4AC3-93FB-3CAB218306FF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Облыстық бюджеттен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берілетін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субвенциялар</a:t>
          </a:r>
          <a:endParaRPr lang="ru-RU" sz="1400" dirty="0"/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Салықтық</a:t>
          </a:r>
          <a:r>
            <a:rPr lang="ru-RU" sz="1400" b="1" i="0" u="none" strike="noStrike" baseline="0" dirty="0">
              <a:latin typeface="Calibri"/>
            </a:rPr>
            <a:t> </a:t>
          </a:r>
        </a:p>
        <a:p>
          <a:r>
            <a:rPr lang="ru-RU" sz="1400" b="1" i="0" u="none" strike="noStrike" baseline="0" dirty="0" err="1">
              <a:latin typeface="Calibri"/>
            </a:rPr>
            <a:t>түсімдер</a:t>
          </a:r>
          <a:endParaRPr lang="ru-RU" sz="1400" dirty="0"/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8FA0D307-5ABB-4691-9E23-96C0BAC2367A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Салықтық емес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түсімдер</a:t>
          </a:r>
          <a:endParaRPr lang="ru-RU" sz="1400" dirty="0"/>
        </a:p>
      </dgm:t>
    </dgm:pt>
    <dgm:pt modelId="{855B9060-CA5B-4629-A883-57E52CCF973C}" type="parTrans" cxnId="{987C3611-8F44-4022-A16B-F658013303FA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3F38691-1657-44F0-BDF6-8DD6CDB5E6D7}" type="sibTrans" cxnId="{987C3611-8F44-4022-A16B-F658013303FA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</dgm:pt>
    <dgm:pt modelId="{AFDE36B4-3270-49E7-A0B8-D0819E092F8E}" type="pres">
      <dgm:prSet presAssocID="{1853D1E6-F97C-4404-BB97-D6AC29573B85}" presName="parTrans" presStyleLbl="bgSibTrans2D1" presStyleIdx="0" presStyleCnt="6" custScaleX="107014"/>
      <dgm:spPr/>
    </dgm:pt>
    <dgm:pt modelId="{43AD318E-4792-4A1E-B6CE-E5BE6435070B}" type="pres">
      <dgm:prSet presAssocID="{1F928AB8-C601-486F-AA00-82CFB59C823E}" presName="node" presStyleLbl="node1" presStyleIdx="0" presStyleCnt="6" custScaleX="129481" custScaleY="73872" custRadScaleRad="50782" custRadScaleInc="-7109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6" custScaleX="103745"/>
      <dgm:spPr/>
    </dgm:pt>
    <dgm:pt modelId="{5EE0A968-0E33-4151-9FDB-1A87AF47507C}" type="pres">
      <dgm:prSet presAssocID="{1F27929C-C2D4-4F28-A457-7BE2F1F817CE}" presName="node" presStyleLbl="node1" presStyleIdx="1" presStyleCnt="6" custScaleX="131998" custScaleY="76573" custRadScaleRad="94842" custRadScaleInc="-20352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6" custScaleX="82095" custLinFactNeighborX="2276" custLinFactNeighborY="37799"/>
      <dgm:spPr/>
    </dgm:pt>
    <dgm:pt modelId="{94189B87-4C16-4ADF-AF94-BFA6C131C96A}" type="pres">
      <dgm:prSet presAssocID="{B200E43D-11B5-4798-9279-E67BC911A06C}" presName="node" presStyleLbl="node1" presStyleIdx="2" presStyleCnt="6" custScaleX="127438" custScaleY="73872" custRadScaleRad="109680" custRadScaleInc="-26722">
        <dgm:presLayoutVars>
          <dgm:bulletEnabled val="1"/>
        </dgm:presLayoutVars>
      </dgm:prSet>
      <dgm:spPr/>
    </dgm:pt>
    <dgm:pt modelId="{C4074AE7-4D31-4E87-9F01-B903AC49A0DB}" type="pres">
      <dgm:prSet presAssocID="{855B9060-CA5B-4629-A883-57E52CCF973C}" presName="parTrans" presStyleLbl="bgSibTrans2D1" presStyleIdx="3" presStyleCnt="6" custScaleX="78271" custLinFactNeighborX="-7811" custLinFactNeighborY="37776"/>
      <dgm:spPr/>
    </dgm:pt>
    <dgm:pt modelId="{FA31B86D-000F-4E7B-AB3F-AD85E3178850}" type="pres">
      <dgm:prSet presAssocID="{8FA0D307-5ABB-4691-9E23-96C0BAC2367A}" presName="node" presStyleLbl="node1" presStyleIdx="3" presStyleCnt="6" custScaleX="122458" custScaleY="73872" custRadScaleRad="109165" custRadScaleInc="24856">
        <dgm:presLayoutVars>
          <dgm:bulletEnabled val="1"/>
        </dgm:presLayoutVars>
      </dgm:prSet>
      <dgm:spPr/>
    </dgm:pt>
    <dgm:pt modelId="{EBB26E73-AE85-4742-ADAB-640D27C02876}" type="pres">
      <dgm:prSet presAssocID="{995BE9DC-119D-4157-AEEB-79D1BB91A19B}" presName="parTrans" presStyleLbl="bgSibTrans2D1" presStyleIdx="4" presStyleCnt="6" custScaleX="98840" custLinFactNeighborX="-3468" custLinFactNeighborY="7653"/>
      <dgm:spPr/>
    </dgm:pt>
    <dgm:pt modelId="{59E0FB35-DF7E-4506-92AC-438E7AD44E80}" type="pres">
      <dgm:prSet presAssocID="{2486BE6C-1E4A-4BEE-AADC-7256AA9F1B6D}" presName="node" presStyleLbl="node1" presStyleIdx="4" presStyleCnt="6" custScaleX="129954" custScaleY="79550" custRadScaleRad="89192" custRadScaleInc="15958">
        <dgm:presLayoutVars>
          <dgm:bulletEnabled val="1"/>
        </dgm:presLayoutVars>
      </dgm:prSet>
      <dgm:spPr/>
    </dgm:pt>
    <dgm:pt modelId="{E818AB84-4FFC-4A40-8C19-E44BC470423E}" type="pres">
      <dgm:prSet presAssocID="{E766DC81-289F-4984-A24A-6FD8BDDBEE0C}" presName="parTrans" presStyleLbl="bgSibTrans2D1" presStyleIdx="5" presStyleCnt="6" custScaleX="129820" custLinFactNeighborX="9421" custLinFactNeighborY="11466"/>
      <dgm:spPr/>
    </dgm:pt>
    <dgm:pt modelId="{7102B0CD-DD83-452F-8E8E-42053C4132C2}" type="pres">
      <dgm:prSet presAssocID="{ED2E51BE-2680-4E8D-AF39-A59A0C813AE8}" presName="node" presStyleLbl="node1" presStyleIdx="5" presStyleCnt="6" custScaleX="124413" custScaleY="77232" custRadScaleRad="48772" custRadScaleInc="6925">
        <dgm:presLayoutVars>
          <dgm:bulletEnabled val="1"/>
        </dgm:presLayoutVars>
      </dgm:prSet>
      <dgm:spPr/>
    </dgm:pt>
  </dgm:ptLst>
  <dgm:cxnLst>
    <dgm:cxn modelId="{A7DE8704-92BC-472D-9723-43C0AF66E183}" srcId="{B56DEE8D-BBDE-4642-BF97-C67F5325C3A8}" destId="{2486BE6C-1E4A-4BEE-AADC-7256AA9F1B6D}" srcOrd="4" destOrd="0" parTransId="{995BE9DC-119D-4157-AEEB-79D1BB91A19B}" sibTransId="{045F4AE3-7AE3-4124-8833-88B8B1A7180B}"/>
    <dgm:cxn modelId="{987C3611-8F44-4022-A16B-F658013303FA}" srcId="{B56DEE8D-BBDE-4642-BF97-C67F5325C3A8}" destId="{8FA0D307-5ABB-4691-9E23-96C0BAC2367A}" srcOrd="3" destOrd="0" parTransId="{855B9060-CA5B-4629-A883-57E52CCF973C}" sibTransId="{63F38691-1657-44F0-BDF6-8DD6CDB5E6D7}"/>
    <dgm:cxn modelId="{E56BEF2A-DF2C-41C3-8D5D-C7582FE1FB42}" type="presOf" srcId="{E766DC81-289F-4984-A24A-6FD8BDDBEE0C}" destId="{E818AB84-4FFC-4A40-8C19-E44BC470423E}" srcOrd="0" destOrd="0" presId="urn:microsoft.com/office/officeart/2005/8/layout/radial4"/>
    <dgm:cxn modelId="{4B85982B-316F-4AC3-93FB-3CAB218306FF}" srcId="{B56DEE8D-BBDE-4642-BF97-C67F5325C3A8}" destId="{ED2E51BE-2680-4E8D-AF39-A59A0C813AE8}" srcOrd="5" destOrd="0" parTransId="{E766DC81-289F-4984-A24A-6FD8BDDBEE0C}" sibTransId="{AC5D5B3F-E7F0-4B74-BDD9-2E31411ECDDC}"/>
    <dgm:cxn modelId="{EA6D4037-B192-49A6-B8E9-70F9117FB9C7}" type="presOf" srcId="{ED2E51BE-2680-4E8D-AF39-A59A0C813AE8}" destId="{7102B0CD-DD83-452F-8E8E-42053C4132C2}" srcOrd="0" destOrd="0" presId="urn:microsoft.com/office/officeart/2005/8/layout/radial4"/>
    <dgm:cxn modelId="{94DB8666-EC09-4E13-AAC0-13FCD83F4F27}" type="presOf" srcId="{8451272F-FEF9-406A-9AB3-097B51EA60FC}" destId="{F6940661-1F22-492D-83CB-367912127D68}" srcOrd="0" destOrd="0" presId="urn:microsoft.com/office/officeart/2005/8/layout/radial4"/>
    <dgm:cxn modelId="{4275F750-B0B4-4DA5-9E55-8522AC8E4C41}" type="presOf" srcId="{67FA2A8F-0B87-492A-A06D-7AB62D0D2548}" destId="{2D1DBC6B-037B-4677-B6A9-5B1191FC1579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1D48A57C-BA6F-49A2-B57B-CD24AFF189E6}" type="presOf" srcId="{2486BE6C-1E4A-4BEE-AADC-7256AA9F1B6D}" destId="{59E0FB35-DF7E-4506-92AC-438E7AD44E80}" srcOrd="0" destOrd="0" presId="urn:microsoft.com/office/officeart/2005/8/layout/radial4"/>
    <dgm:cxn modelId="{F2B92A7D-1B80-4839-825A-B3085FAC492B}" type="presOf" srcId="{B56DEE8D-BBDE-4642-BF97-C67F5325C3A8}" destId="{68E6F60D-9112-4BBA-86A1-71CB03F28DF2}" srcOrd="0" destOrd="0" presId="urn:microsoft.com/office/officeart/2005/8/layout/radial4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B33A509F-D88A-495F-AF4A-D29D368C3190}" type="presOf" srcId="{995BE9DC-119D-4157-AEEB-79D1BB91A19B}" destId="{EBB26E73-AE85-4742-ADAB-640D27C02876}" srcOrd="0" destOrd="0" presId="urn:microsoft.com/office/officeart/2005/8/layout/radial4"/>
    <dgm:cxn modelId="{71A4A49F-7EFA-441A-96B3-2CDC252585E9}" type="presOf" srcId="{B200E43D-11B5-4798-9279-E67BC911A06C}" destId="{94189B87-4C16-4ADF-AF94-BFA6C131C96A}" srcOrd="0" destOrd="0" presId="urn:microsoft.com/office/officeart/2005/8/layout/radial4"/>
    <dgm:cxn modelId="{F8EAF3AC-188D-4EF8-8FF8-0A2129C1B8CE}" type="presOf" srcId="{8FA0D307-5ABB-4691-9E23-96C0BAC2367A}" destId="{FA31B86D-000F-4E7B-AB3F-AD85E3178850}" srcOrd="0" destOrd="0" presId="urn:microsoft.com/office/officeart/2005/8/layout/radial4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8AE54CC8-F454-4E89-9BF4-876C94B146E7}" type="presOf" srcId="{1F928AB8-C601-486F-AA00-82CFB59C823E}" destId="{43AD318E-4792-4A1E-B6CE-E5BE6435070B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B01173D1-5348-43A2-88F9-FF2B66C99646}" type="presOf" srcId="{855B9060-CA5B-4629-A883-57E52CCF973C}" destId="{C4074AE7-4D31-4E87-9F01-B903AC49A0DB}" srcOrd="0" destOrd="0" presId="urn:microsoft.com/office/officeart/2005/8/layout/radial4"/>
    <dgm:cxn modelId="{AEF2C9E4-7B3D-4EC0-A90B-A503FE39E091}" type="presOf" srcId="{1853D1E6-F97C-4404-BB97-D6AC29573B85}" destId="{AFDE36B4-3270-49E7-A0B8-D0819E092F8E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8811EDF3-AD5E-4B91-9FD0-B4C4E03C0E44}" type="presOf" srcId="{1F27929C-C2D4-4F28-A457-7BE2F1F817CE}" destId="{5EE0A968-0E33-4151-9FDB-1A87AF47507C}" srcOrd="0" destOrd="0" presId="urn:microsoft.com/office/officeart/2005/8/layout/radial4"/>
    <dgm:cxn modelId="{0A4100FA-D1D2-4486-9696-A021FA9BACF1}" type="presOf" srcId="{F1BAA626-DFB3-414B-B998-06AF8C46FE4C}" destId="{8CB0A9C5-4771-43F0-B33A-60EE98EAD358}" srcOrd="0" destOrd="0" presId="urn:microsoft.com/office/officeart/2005/8/layout/radial4"/>
    <dgm:cxn modelId="{093B1535-9286-4326-B77D-82C85D0BE6E8}" type="presParOf" srcId="{F6940661-1F22-492D-83CB-367912127D68}" destId="{68E6F60D-9112-4BBA-86A1-71CB03F28DF2}" srcOrd="0" destOrd="0" presId="urn:microsoft.com/office/officeart/2005/8/layout/radial4"/>
    <dgm:cxn modelId="{4C08B7D2-4B0C-4FA0-AAA8-9957E7721469}" type="presParOf" srcId="{F6940661-1F22-492D-83CB-367912127D68}" destId="{AFDE36B4-3270-49E7-A0B8-D0819E092F8E}" srcOrd="1" destOrd="0" presId="urn:microsoft.com/office/officeart/2005/8/layout/radial4"/>
    <dgm:cxn modelId="{44B3FECA-52E9-424D-9357-4F96AF4377D3}" type="presParOf" srcId="{F6940661-1F22-492D-83CB-367912127D68}" destId="{43AD318E-4792-4A1E-B6CE-E5BE6435070B}" srcOrd="2" destOrd="0" presId="urn:microsoft.com/office/officeart/2005/8/layout/radial4"/>
    <dgm:cxn modelId="{71E0B758-AC4C-49AC-B39D-12DA12665885}" type="presParOf" srcId="{F6940661-1F22-492D-83CB-367912127D68}" destId="{2D1DBC6B-037B-4677-B6A9-5B1191FC1579}" srcOrd="3" destOrd="0" presId="urn:microsoft.com/office/officeart/2005/8/layout/radial4"/>
    <dgm:cxn modelId="{5C7772DD-AB1C-4B91-8DF1-0ABC151BBB51}" type="presParOf" srcId="{F6940661-1F22-492D-83CB-367912127D68}" destId="{5EE0A968-0E33-4151-9FDB-1A87AF47507C}" srcOrd="4" destOrd="0" presId="urn:microsoft.com/office/officeart/2005/8/layout/radial4"/>
    <dgm:cxn modelId="{78B8A1E4-A26F-4B5B-8616-39023673149D}" type="presParOf" srcId="{F6940661-1F22-492D-83CB-367912127D68}" destId="{8CB0A9C5-4771-43F0-B33A-60EE98EAD358}" srcOrd="5" destOrd="0" presId="urn:microsoft.com/office/officeart/2005/8/layout/radial4"/>
    <dgm:cxn modelId="{3849D70D-7849-4511-A15A-4C331C03BAAF}" type="presParOf" srcId="{F6940661-1F22-492D-83CB-367912127D68}" destId="{94189B87-4C16-4ADF-AF94-BFA6C131C96A}" srcOrd="6" destOrd="0" presId="urn:microsoft.com/office/officeart/2005/8/layout/radial4"/>
    <dgm:cxn modelId="{45440219-B12E-4FBD-9F6E-70231CF6F51E}" type="presParOf" srcId="{F6940661-1F22-492D-83CB-367912127D68}" destId="{C4074AE7-4D31-4E87-9F01-B903AC49A0DB}" srcOrd="7" destOrd="0" presId="urn:microsoft.com/office/officeart/2005/8/layout/radial4"/>
    <dgm:cxn modelId="{7987F295-6373-482D-8D82-D3C97D986B1A}" type="presParOf" srcId="{F6940661-1F22-492D-83CB-367912127D68}" destId="{FA31B86D-000F-4E7B-AB3F-AD85E3178850}" srcOrd="8" destOrd="0" presId="urn:microsoft.com/office/officeart/2005/8/layout/radial4"/>
    <dgm:cxn modelId="{1EC59219-BB02-4921-8658-18ED3035F9C8}" type="presParOf" srcId="{F6940661-1F22-492D-83CB-367912127D68}" destId="{EBB26E73-AE85-4742-ADAB-640D27C02876}" srcOrd="9" destOrd="0" presId="urn:microsoft.com/office/officeart/2005/8/layout/radial4"/>
    <dgm:cxn modelId="{82D338F1-9C14-4A9A-8629-D1614A1F178B}" type="presParOf" srcId="{F6940661-1F22-492D-83CB-367912127D68}" destId="{59E0FB35-DF7E-4506-92AC-438E7AD44E80}" srcOrd="10" destOrd="0" presId="urn:microsoft.com/office/officeart/2005/8/layout/radial4"/>
    <dgm:cxn modelId="{DDBE43CE-7D74-4DA6-8C02-3AA4783BA5D3}" type="presParOf" srcId="{F6940661-1F22-492D-83CB-367912127D68}" destId="{E818AB84-4FFC-4A40-8C19-E44BC470423E}" srcOrd="11" destOrd="0" presId="urn:microsoft.com/office/officeart/2005/8/layout/radial4"/>
    <dgm:cxn modelId="{169A48BC-F322-41C6-BAEA-F700782D383E}" type="presParOf" srcId="{F6940661-1F22-492D-83CB-367912127D68}" destId="{7102B0CD-DD83-452F-8E8E-42053C4132C2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078318-2A47-406E-A3E7-7D067781C427}" type="doc">
      <dgm:prSet loTypeId="urn:microsoft.com/office/officeart/2005/8/layout/radial2" loCatId="relationship" qsTypeId="urn:microsoft.com/office/officeart/2005/8/quickstyle/3d2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AAE60963-6791-4F5D-9350-644B3D0001E4}">
      <dgm:prSet phldrT="[Текст]" custT="1"/>
      <dgm:spPr/>
      <dgm:t>
        <a:bodyPr/>
        <a:lstStyle/>
        <a:p>
          <a:r>
            <a:rPr lang="ru-RU" sz="1400" dirty="0" err="1"/>
            <a:t>Мемлекеттік</a:t>
          </a:r>
          <a:r>
            <a:rPr lang="ru-RU" sz="1400" dirty="0"/>
            <a:t> </a:t>
          </a:r>
          <a:r>
            <a:rPr lang="ru-RU" sz="1400" dirty="0" err="1"/>
            <a:t>атаулы</a:t>
          </a:r>
          <a:r>
            <a:rPr lang="ru-RU" sz="1400" dirty="0"/>
            <a:t> </a:t>
          </a:r>
          <a:r>
            <a:rPr lang="ru-RU" sz="1400" dirty="0" err="1"/>
            <a:t>әлеуметтік көмек</a:t>
          </a:r>
          <a:endParaRPr lang="ru-RU" sz="1400" dirty="0"/>
        </a:p>
      </dgm:t>
    </dgm:pt>
    <dgm:pt modelId="{807D941B-8917-426E-B590-AAC8B396E2E1}" type="parTrans" cxnId="{EE6DD354-0836-47FB-8D62-5D35591E00FB}">
      <dgm:prSet/>
      <dgm:spPr/>
      <dgm:t>
        <a:bodyPr/>
        <a:lstStyle/>
        <a:p>
          <a:endParaRPr lang="ru-RU"/>
        </a:p>
      </dgm:t>
    </dgm:pt>
    <dgm:pt modelId="{2458CF9B-2EFA-4233-B58A-41DAFDA537EC}" type="sibTrans" cxnId="{EE6DD354-0836-47FB-8D62-5D35591E00FB}">
      <dgm:prSet/>
      <dgm:spPr/>
      <dgm:t>
        <a:bodyPr/>
        <a:lstStyle/>
        <a:p>
          <a:endParaRPr lang="ru-RU"/>
        </a:p>
      </dgm:t>
    </dgm:pt>
    <dgm:pt modelId="{290BCCDE-E713-4BAF-86C5-BD43A9040F73}">
      <dgm:prSet phldrT="[Текст]" custT="1"/>
      <dgm:spPr/>
      <dgm:t>
        <a:bodyPr/>
        <a:lstStyle/>
        <a:p>
          <a:r>
            <a:rPr lang="ru-RU" sz="1100" dirty="0" err="1"/>
            <a:t>Үкіметтік</a:t>
          </a:r>
          <a:r>
            <a:rPr lang="ru-RU" sz="1100" dirty="0"/>
            <a:t> </a:t>
          </a:r>
          <a:r>
            <a:rPr lang="ru-RU" sz="1100" dirty="0" err="1"/>
            <a:t>емес</a:t>
          </a:r>
          <a:r>
            <a:rPr lang="ru-RU" sz="1100" dirty="0"/>
            <a:t> </a:t>
          </a:r>
          <a:r>
            <a:rPr lang="ru-RU" sz="1100" dirty="0" err="1"/>
            <a:t>ұйымдарда</a:t>
          </a:r>
          <a:r>
            <a:rPr lang="ru-RU" sz="1100" dirty="0"/>
            <a:t> </a:t>
          </a:r>
          <a:r>
            <a:rPr lang="ru-RU" sz="1100" dirty="0" err="1"/>
            <a:t>мемлекеттік</a:t>
          </a:r>
          <a:r>
            <a:rPr lang="ru-RU" sz="1100" dirty="0"/>
            <a:t> </a:t>
          </a:r>
          <a:r>
            <a:rPr lang="ru-RU" sz="1100" dirty="0" err="1"/>
            <a:t>әлеуметтік</a:t>
          </a:r>
          <a:r>
            <a:rPr lang="ru-RU" sz="1100" dirty="0"/>
            <a:t> </a:t>
          </a:r>
          <a:r>
            <a:rPr lang="ru-RU" sz="1100" dirty="0" err="1"/>
            <a:t>тапсырысты</a:t>
          </a:r>
          <a:r>
            <a:rPr lang="ru-RU" sz="1100" dirty="0"/>
            <a:t> </a:t>
          </a:r>
          <a:r>
            <a:rPr lang="ru-RU" sz="1100" dirty="0" err="1"/>
            <a:t>орналастыру</a:t>
          </a:r>
          <a:endParaRPr lang="ru-RU" sz="1100" dirty="0"/>
        </a:p>
      </dgm:t>
    </dgm:pt>
    <dgm:pt modelId="{A02566E8-9E61-4DF0-87DC-0DC1F6F228D2}" type="parTrans" cxnId="{6296632E-2553-4DAC-916E-722B0E982D6F}">
      <dgm:prSet/>
      <dgm:spPr/>
      <dgm:t>
        <a:bodyPr/>
        <a:lstStyle/>
        <a:p>
          <a:endParaRPr lang="ru-RU"/>
        </a:p>
      </dgm:t>
    </dgm:pt>
    <dgm:pt modelId="{2D06B49A-17CB-4130-90F1-B002F00E71D5}" type="sibTrans" cxnId="{6296632E-2553-4DAC-916E-722B0E982D6F}">
      <dgm:prSet/>
      <dgm:spPr/>
      <dgm:t>
        <a:bodyPr/>
        <a:lstStyle/>
        <a:p>
          <a:endParaRPr lang="ru-RU"/>
        </a:p>
      </dgm:t>
    </dgm:pt>
    <dgm:pt modelId="{73BC4370-0F69-411D-BA4E-2562409FD587}">
      <dgm:prSet phldrT="[Текст]" custT="1"/>
      <dgm:spPr/>
      <dgm:t>
        <a:bodyPr/>
        <a:lstStyle/>
        <a:p>
          <a:r>
            <a:rPr lang="ru-RU" sz="1000" dirty="0" err="1"/>
            <a:t>Ауылдық жерлерде</a:t>
          </a:r>
          <a:r>
            <a:rPr lang="ru-RU" sz="1000" dirty="0"/>
            <a:t> </a:t>
          </a:r>
          <a:r>
            <a:rPr lang="ru-RU" sz="1000" dirty="0" err="1"/>
            <a:t>тұратын денсаулық сақтау, білім</a:t>
          </a:r>
          <a:r>
            <a:rPr lang="ru-RU" sz="1000" dirty="0"/>
            <a:t> беру, </a:t>
          </a:r>
          <a:r>
            <a:rPr lang="ru-RU" sz="1000" dirty="0" err="1"/>
            <a:t>әлеуметтік қамсыздандыру, мәдениет, </a:t>
          </a:r>
          <a:r>
            <a:rPr lang="ru-RU" sz="1000" dirty="0"/>
            <a:t>спорт </a:t>
          </a:r>
          <a:r>
            <a:rPr lang="ru-RU" sz="1000" dirty="0" err="1"/>
            <a:t>және </a:t>
          </a:r>
          <a:r>
            <a:rPr lang="ru-RU" sz="1000" dirty="0"/>
            <a:t>ветеринария </a:t>
          </a:r>
          <a:r>
            <a:rPr lang="ru-RU" sz="1000" dirty="0" err="1"/>
            <a:t>мамандарына</a:t>
          </a:r>
          <a:r>
            <a:rPr lang="ru-RU" sz="1000" dirty="0"/>
            <a:t> </a:t>
          </a:r>
          <a:r>
            <a:rPr lang="ru-RU" sz="1000" dirty="0" err="1"/>
            <a:t>отын</a:t>
          </a:r>
          <a:r>
            <a:rPr lang="ru-RU" sz="1000" dirty="0"/>
            <a:t> </a:t>
          </a:r>
          <a:r>
            <a:rPr lang="ru-RU" sz="1000" dirty="0" err="1"/>
            <a:t>сатып</a:t>
          </a:r>
          <a:r>
            <a:rPr lang="ru-RU" sz="1000" dirty="0"/>
            <a:t> </a:t>
          </a:r>
          <a:r>
            <a:rPr lang="ru-RU" sz="1000" dirty="0" err="1"/>
            <a:t>алуға </a:t>
          </a:r>
          <a:r>
            <a:rPr lang="ru-RU" sz="1000" dirty="0"/>
            <a:t>ҚР </a:t>
          </a:r>
          <a:r>
            <a:rPr lang="ru-RU" sz="1000" dirty="0" err="1"/>
            <a:t>заңнамасына сәйкес әлеуметтік көмек </a:t>
          </a:r>
          <a:r>
            <a:rPr lang="ru-RU" sz="1000" dirty="0"/>
            <a:t>корсету </a:t>
          </a:r>
          <a:endParaRPr lang="ru-RU" dirty="0"/>
        </a:p>
      </dgm:t>
    </dgm:pt>
    <dgm:pt modelId="{A0AFC02D-2858-49F6-A389-4C75D773422D}" type="parTrans" cxnId="{69BA9777-6324-44CB-B470-B8BD7E765F0E}">
      <dgm:prSet/>
      <dgm:spPr/>
      <dgm:t>
        <a:bodyPr/>
        <a:lstStyle/>
        <a:p>
          <a:endParaRPr lang="ru-RU"/>
        </a:p>
      </dgm:t>
    </dgm:pt>
    <dgm:pt modelId="{3EE3C2E6-C3F6-4E16-9A3C-9A57AC02ED5B}" type="sibTrans" cxnId="{69BA9777-6324-44CB-B470-B8BD7E765F0E}">
      <dgm:prSet/>
      <dgm:spPr/>
      <dgm:t>
        <a:bodyPr/>
        <a:lstStyle/>
        <a:p>
          <a:endParaRPr lang="ru-RU"/>
        </a:p>
      </dgm:t>
    </dgm:pt>
    <dgm:pt modelId="{629F0027-3906-4D2B-B1F7-998319F2FFDA}">
      <dgm:prSet phldrT="[Текст]" custT="1"/>
      <dgm:spPr/>
      <dgm:t>
        <a:bodyPr/>
        <a:lstStyle/>
        <a:p>
          <a:r>
            <a:rPr lang="ru-RU" sz="1100" dirty="0" err="1"/>
            <a:t>Жергілікті</a:t>
          </a:r>
          <a:r>
            <a:rPr lang="ru-RU" sz="1100" dirty="0"/>
            <a:t> </a:t>
          </a:r>
          <a:r>
            <a:rPr lang="ru-RU" sz="1100" dirty="0" err="1"/>
            <a:t>өкілетті</a:t>
          </a:r>
          <a:r>
            <a:rPr lang="ru-RU" sz="1100" dirty="0"/>
            <a:t> </a:t>
          </a:r>
          <a:r>
            <a:rPr lang="ru-RU" sz="1100" dirty="0" err="1"/>
            <a:t>органдардың</a:t>
          </a:r>
          <a:r>
            <a:rPr lang="ru-RU" sz="1100" dirty="0"/>
            <a:t> </a:t>
          </a:r>
          <a:r>
            <a:rPr lang="ru-RU" sz="1100" dirty="0" err="1"/>
            <a:t>шешімі</a:t>
          </a:r>
          <a:r>
            <a:rPr lang="ru-RU" sz="1100" dirty="0"/>
            <a:t> </a:t>
          </a:r>
          <a:r>
            <a:rPr lang="ru-RU" sz="1100" dirty="0" err="1"/>
            <a:t>бойынша</a:t>
          </a:r>
          <a:r>
            <a:rPr lang="ru-RU" sz="1100" dirty="0"/>
            <a:t> </a:t>
          </a:r>
          <a:r>
            <a:rPr lang="ru-RU" sz="1100" dirty="0" err="1"/>
            <a:t>мұқтаж</a:t>
          </a:r>
          <a:r>
            <a:rPr lang="ru-RU" sz="1100" dirty="0"/>
            <a:t> </a:t>
          </a:r>
          <a:r>
            <a:rPr lang="ru-RU" sz="1100" dirty="0" err="1"/>
            <a:t>азаматтардың</a:t>
          </a:r>
          <a:r>
            <a:rPr lang="ru-RU" sz="1100" dirty="0"/>
            <a:t> </a:t>
          </a:r>
          <a:r>
            <a:rPr lang="ru-RU" sz="1100" dirty="0" err="1"/>
            <a:t>жекелеген</a:t>
          </a:r>
          <a:r>
            <a:rPr lang="ru-RU" sz="1100" dirty="0"/>
            <a:t> </a:t>
          </a:r>
          <a:r>
            <a:rPr lang="ru-RU" sz="1100" dirty="0" err="1"/>
            <a:t>топтарына</a:t>
          </a:r>
          <a:r>
            <a:rPr lang="ru-RU" sz="1100" dirty="0"/>
            <a:t> </a:t>
          </a:r>
          <a:r>
            <a:rPr lang="ru-RU" sz="1100" dirty="0" err="1"/>
            <a:t>әлеуметтік</a:t>
          </a:r>
          <a:r>
            <a:rPr lang="ru-RU" sz="1100" dirty="0"/>
            <a:t> </a:t>
          </a:r>
          <a:r>
            <a:rPr lang="ru-RU" sz="1100" dirty="0" err="1"/>
            <a:t>көмек</a:t>
          </a:r>
          <a:endParaRPr lang="ru-RU" dirty="0"/>
        </a:p>
      </dgm:t>
    </dgm:pt>
    <dgm:pt modelId="{18977ADB-442A-4452-9D82-0C10611D1D9C}" type="parTrans" cxnId="{024C1EF0-BCA5-494E-9488-BA4521458FCA}">
      <dgm:prSet/>
      <dgm:spPr/>
      <dgm:t>
        <a:bodyPr/>
        <a:lstStyle/>
        <a:p>
          <a:endParaRPr lang="ru-RU"/>
        </a:p>
      </dgm:t>
    </dgm:pt>
    <dgm:pt modelId="{058D85C1-F9FD-4982-8391-F83E636C4611}" type="sibTrans" cxnId="{024C1EF0-BCA5-494E-9488-BA4521458FCA}">
      <dgm:prSet/>
      <dgm:spPr/>
      <dgm:t>
        <a:bodyPr/>
        <a:lstStyle/>
        <a:p>
          <a:endParaRPr lang="ru-RU"/>
        </a:p>
      </dgm:t>
    </dgm:pt>
    <dgm:pt modelId="{1A16659D-5E3A-4E68-A9E1-5BE96A25EBB8}">
      <dgm:prSet phldrT="[Текст]" custT="1"/>
      <dgm:spPr/>
      <dgm:t>
        <a:bodyPr/>
        <a:lstStyle/>
        <a:p>
          <a:r>
            <a:rPr lang="ru-RU" sz="1200" dirty="0" err="1"/>
            <a:t>Оңалтудың</a:t>
          </a:r>
          <a:r>
            <a:rPr lang="ru-RU" sz="1200" dirty="0"/>
            <a:t> </a:t>
          </a:r>
          <a:r>
            <a:rPr lang="ru-RU" sz="1200" dirty="0" err="1"/>
            <a:t>жеке</a:t>
          </a:r>
          <a:r>
            <a:rPr lang="ru-RU" sz="1200" dirty="0"/>
            <a:t> </a:t>
          </a:r>
          <a:r>
            <a:rPr lang="ru-RU" sz="1200" dirty="0" err="1"/>
            <a:t>бағдарламасына</a:t>
          </a:r>
          <a:r>
            <a:rPr lang="ru-RU" sz="1200" dirty="0"/>
            <a:t> </a:t>
          </a:r>
          <a:r>
            <a:rPr lang="ru-RU" sz="1200" dirty="0" err="1"/>
            <a:t>сәйкес</a:t>
          </a:r>
          <a:r>
            <a:rPr lang="ru-RU" sz="1200" dirty="0"/>
            <a:t> </a:t>
          </a:r>
          <a:r>
            <a:rPr lang="ru-RU" sz="1200" dirty="0" err="1"/>
            <a:t>мұқтаж</a:t>
          </a:r>
          <a:r>
            <a:rPr lang="ru-RU" sz="1200" dirty="0"/>
            <a:t> </a:t>
          </a:r>
          <a:r>
            <a:rPr lang="ru-RU" sz="1200" dirty="0" err="1"/>
            <a:t>мүгедектігі</a:t>
          </a:r>
          <a:r>
            <a:rPr lang="ru-RU" sz="1200" dirty="0"/>
            <a:t> бар </a:t>
          </a:r>
          <a:r>
            <a:rPr lang="ru-RU" sz="1200" dirty="0" err="1"/>
            <a:t>адамдарды</a:t>
          </a:r>
          <a:r>
            <a:rPr lang="ru-RU" sz="1200" dirty="0"/>
            <a:t> </a:t>
          </a:r>
          <a:r>
            <a:rPr lang="ru-RU" sz="1200" dirty="0" err="1"/>
            <a:t>протездік-ортопедиялық</a:t>
          </a:r>
          <a:r>
            <a:rPr lang="ru-RU" sz="1200" dirty="0"/>
            <a:t> </a:t>
          </a:r>
          <a:r>
            <a:rPr lang="ru-RU" sz="1200" dirty="0" err="1"/>
            <a:t>көмек</a:t>
          </a:r>
          <a:r>
            <a:rPr lang="ru-RU" sz="1200" dirty="0"/>
            <a:t>, </a:t>
          </a:r>
          <a:r>
            <a:rPr lang="ru-RU" sz="1200" dirty="0" err="1"/>
            <a:t>сурдотехникалық</a:t>
          </a:r>
          <a:r>
            <a:rPr lang="ru-RU" sz="1200" dirty="0"/>
            <a:t> </a:t>
          </a:r>
          <a:r>
            <a:rPr lang="ru-RU" sz="1200" dirty="0" err="1"/>
            <a:t>құралдар</a:t>
          </a:r>
          <a:r>
            <a:rPr lang="ru-RU" sz="1200" dirty="0"/>
            <a:t>, </a:t>
          </a:r>
          <a:r>
            <a:rPr lang="ru-RU" sz="1200" dirty="0" err="1"/>
            <a:t>тифлотехникалық</a:t>
          </a:r>
          <a:r>
            <a:rPr lang="ru-RU" sz="1200" dirty="0"/>
            <a:t> </a:t>
          </a:r>
          <a:r>
            <a:rPr lang="ru-RU" sz="1200" dirty="0" err="1"/>
            <a:t>құралдар</a:t>
          </a:r>
          <a:r>
            <a:rPr lang="ru-RU" sz="1200" dirty="0"/>
            <a:t>, санаторий-</a:t>
          </a:r>
          <a:r>
            <a:rPr lang="ru-RU" sz="1200" dirty="0" err="1"/>
            <a:t>курорттық</a:t>
          </a:r>
          <a:r>
            <a:rPr lang="ru-RU" sz="1200" dirty="0"/>
            <a:t> </a:t>
          </a:r>
          <a:r>
            <a:rPr lang="ru-RU" sz="1200" dirty="0" err="1"/>
            <a:t>емделу</a:t>
          </a:r>
          <a:r>
            <a:rPr lang="ru-RU" sz="1200" dirty="0"/>
            <a:t>, </a:t>
          </a:r>
          <a:r>
            <a:rPr lang="ru-RU" sz="1200" dirty="0" err="1"/>
            <a:t>мiндеттi</a:t>
          </a:r>
          <a:r>
            <a:rPr lang="ru-RU" sz="1200" dirty="0"/>
            <a:t> </a:t>
          </a:r>
          <a:r>
            <a:rPr lang="ru-RU" sz="1200" dirty="0" err="1"/>
            <a:t>гигиеналық</a:t>
          </a:r>
          <a:r>
            <a:rPr lang="ru-RU" sz="1200" dirty="0"/>
            <a:t> </a:t>
          </a:r>
          <a:r>
            <a:rPr lang="ru-RU" sz="1200" dirty="0" err="1"/>
            <a:t>құралдармен</a:t>
          </a:r>
          <a:r>
            <a:rPr lang="ru-RU" sz="1200" dirty="0"/>
            <a:t> </a:t>
          </a:r>
          <a:r>
            <a:rPr lang="ru-RU" sz="1200" dirty="0" err="1"/>
            <a:t>қамтамасыз</a:t>
          </a:r>
          <a:r>
            <a:rPr lang="ru-RU" sz="1200" dirty="0"/>
            <a:t> </a:t>
          </a:r>
          <a:r>
            <a:rPr lang="ru-RU" sz="1200" dirty="0" err="1"/>
            <a:t>ету</a:t>
          </a:r>
          <a:r>
            <a:rPr lang="ru-RU" sz="1200" dirty="0"/>
            <a:t>, </a:t>
          </a:r>
          <a:r>
            <a:rPr lang="ru-RU" sz="1200" dirty="0" err="1"/>
            <a:t>арнаулы</a:t>
          </a:r>
          <a:r>
            <a:rPr lang="ru-RU" sz="1200" dirty="0"/>
            <a:t> </a:t>
          </a:r>
          <a:r>
            <a:rPr lang="ru-RU" sz="1200" dirty="0" err="1"/>
            <a:t>жүрiп-тұру</a:t>
          </a:r>
          <a:r>
            <a:rPr lang="ru-RU" sz="1200" dirty="0"/>
            <a:t> </a:t>
          </a:r>
          <a:r>
            <a:rPr lang="ru-RU" sz="1200" dirty="0" err="1"/>
            <a:t>құралдары</a:t>
          </a:r>
          <a:r>
            <a:rPr lang="ru-RU" sz="1200" dirty="0"/>
            <a:t>, </a:t>
          </a:r>
          <a:r>
            <a:rPr lang="ru-RU" sz="1200" dirty="0" err="1"/>
            <a:t>жеке</a:t>
          </a:r>
          <a:r>
            <a:rPr lang="ru-RU" sz="1200" dirty="0"/>
            <a:t> </a:t>
          </a:r>
          <a:r>
            <a:rPr lang="ru-RU" sz="1200" dirty="0" err="1"/>
            <a:t>көмекшінің</a:t>
          </a:r>
          <a:r>
            <a:rPr lang="ru-RU" sz="1200" dirty="0"/>
            <a:t> </a:t>
          </a:r>
          <a:r>
            <a:rPr lang="ru-RU" sz="1200" dirty="0" err="1"/>
            <a:t>және</a:t>
          </a:r>
          <a:r>
            <a:rPr lang="ru-RU" sz="1200" dirty="0"/>
            <a:t> </a:t>
          </a:r>
          <a:r>
            <a:rPr lang="ru-RU" sz="1200" dirty="0" err="1"/>
            <a:t>есту</a:t>
          </a:r>
          <a:r>
            <a:rPr lang="ru-RU" sz="1200" dirty="0"/>
            <a:t> </a:t>
          </a:r>
          <a:r>
            <a:rPr lang="ru-RU" sz="1200" dirty="0" err="1"/>
            <a:t>бойынша</a:t>
          </a:r>
          <a:r>
            <a:rPr lang="ru-RU" sz="1200" dirty="0"/>
            <a:t> </a:t>
          </a:r>
          <a:r>
            <a:rPr lang="ru-RU" sz="1200" dirty="0" err="1"/>
            <a:t>мүгедектігі</a:t>
          </a:r>
          <a:r>
            <a:rPr lang="ru-RU" sz="1200" dirty="0"/>
            <a:t> бар </a:t>
          </a:r>
          <a:r>
            <a:rPr lang="ru-RU" sz="1200" dirty="0" err="1"/>
            <a:t>адамдарға</a:t>
          </a:r>
          <a:r>
            <a:rPr lang="ru-RU" sz="1200" dirty="0"/>
            <a:t> </a:t>
          </a:r>
          <a:r>
            <a:rPr lang="ru-RU" sz="1200" dirty="0" err="1"/>
            <a:t>қолмен</a:t>
          </a:r>
          <a:r>
            <a:rPr lang="ru-RU" sz="1200" dirty="0"/>
            <a:t> </a:t>
          </a:r>
          <a:r>
            <a:rPr lang="ru-RU" sz="1200" dirty="0" err="1"/>
            <a:t>көрсететiн</a:t>
          </a:r>
          <a:r>
            <a:rPr lang="ru-RU" sz="1200" dirty="0"/>
            <a:t> </a:t>
          </a:r>
          <a:r>
            <a:rPr lang="ru-RU" sz="1200" dirty="0" err="1"/>
            <a:t>тіл</a:t>
          </a:r>
          <a:r>
            <a:rPr lang="ru-RU" sz="1200" dirty="0"/>
            <a:t> </a:t>
          </a:r>
          <a:r>
            <a:rPr lang="ru-RU" sz="1200" dirty="0" err="1"/>
            <a:t>маманының</a:t>
          </a:r>
          <a:r>
            <a:rPr lang="ru-RU" sz="1200" dirty="0"/>
            <a:t> </a:t>
          </a:r>
          <a:r>
            <a:rPr lang="ru-RU" sz="1200" dirty="0" err="1"/>
            <a:t>қызметтері</a:t>
          </a:r>
          <a:r>
            <a:rPr lang="ru-RU" sz="1200" dirty="0"/>
            <a:t> мен </a:t>
          </a:r>
          <a:r>
            <a:rPr lang="ru-RU" sz="1200" dirty="0" err="1"/>
            <a:t>қамтамасыз</a:t>
          </a:r>
          <a:r>
            <a:rPr lang="ru-RU" sz="1200" dirty="0"/>
            <a:t> </a:t>
          </a:r>
          <a:r>
            <a:rPr lang="ru-RU" sz="1200" dirty="0" err="1"/>
            <a:t>ету</a:t>
          </a:r>
          <a:r>
            <a:rPr lang="ru-RU" sz="1200" dirty="0"/>
            <a:t>  </a:t>
          </a:r>
          <a:endParaRPr lang="ru-RU" sz="2800" dirty="0"/>
        </a:p>
      </dgm:t>
    </dgm:pt>
    <dgm:pt modelId="{6C77D078-CD17-432D-AE99-AAA01F0C5B15}" type="parTrans" cxnId="{DAE4B3E0-6DE6-4E40-93B8-265371BC0C86}">
      <dgm:prSet/>
      <dgm:spPr/>
      <dgm:t>
        <a:bodyPr/>
        <a:lstStyle/>
        <a:p>
          <a:endParaRPr lang="ru-RU"/>
        </a:p>
      </dgm:t>
    </dgm:pt>
    <dgm:pt modelId="{BCCED854-412B-46B0-9A77-2129DAD484A0}" type="sibTrans" cxnId="{DAE4B3E0-6DE6-4E40-93B8-265371BC0C86}">
      <dgm:prSet/>
      <dgm:spPr/>
      <dgm:t>
        <a:bodyPr/>
        <a:lstStyle/>
        <a:p>
          <a:endParaRPr lang="ru-RU"/>
        </a:p>
      </dgm:t>
    </dgm:pt>
    <dgm:pt modelId="{3252CABF-E62E-4989-A6C4-F9C817692FDA}">
      <dgm:prSet phldrT="[Текст]"/>
      <dgm:spPr/>
      <dgm:t>
        <a:bodyPr/>
        <a:lstStyle/>
        <a:p>
          <a:r>
            <a:rPr lang="kk-KZ" dirty="0"/>
            <a:t>Күш көрсету немесе күш көрсету қаупі салдарынан қиын жағдайларға тап болған тәуекелдер тобындағы адамдарға қызметтер</a:t>
          </a:r>
          <a:endParaRPr lang="ru-RU" dirty="0"/>
        </a:p>
      </dgm:t>
    </dgm:pt>
    <dgm:pt modelId="{BC2C8C0E-0E56-4535-BD74-9F18E40C27B9}" type="parTrans" cxnId="{E65D37FF-962A-400F-88A0-66C003738DB1}">
      <dgm:prSet/>
      <dgm:spPr/>
      <dgm:t>
        <a:bodyPr/>
        <a:lstStyle/>
        <a:p>
          <a:endParaRPr lang="ru-RU"/>
        </a:p>
      </dgm:t>
    </dgm:pt>
    <dgm:pt modelId="{BF7384DC-F69F-46EB-9112-67A56883C049}" type="sibTrans" cxnId="{E65D37FF-962A-400F-88A0-66C003738DB1}">
      <dgm:prSet/>
      <dgm:spPr/>
      <dgm:t>
        <a:bodyPr/>
        <a:lstStyle/>
        <a:p>
          <a:endParaRPr lang="ru-RU"/>
        </a:p>
      </dgm:t>
    </dgm:pt>
    <dgm:pt modelId="{4E8AC0FD-6F1C-44AB-8F6C-67F15D1E6200}" type="pres">
      <dgm:prSet presAssocID="{A1078318-2A47-406E-A3E7-7D067781C427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78BB393-A547-48D7-8BDF-495EB2CB0AF4}" type="pres">
      <dgm:prSet presAssocID="{A1078318-2A47-406E-A3E7-7D067781C427}" presName="cycle" presStyleCnt="0"/>
      <dgm:spPr/>
    </dgm:pt>
    <dgm:pt modelId="{44D9B9C6-BA50-49D4-A6C7-271330F18A3E}" type="pres">
      <dgm:prSet presAssocID="{A1078318-2A47-406E-A3E7-7D067781C427}" presName="centerShape" presStyleCnt="0"/>
      <dgm:spPr/>
    </dgm:pt>
    <dgm:pt modelId="{59A707BE-5040-4A23-92F4-D10A8F9DB20E}" type="pres">
      <dgm:prSet presAssocID="{A1078318-2A47-406E-A3E7-7D067781C427}" presName="connSite" presStyleLbl="node1" presStyleIdx="0" presStyleCnt="7"/>
      <dgm:spPr/>
    </dgm:pt>
    <dgm:pt modelId="{533D6D82-EE05-4790-98D3-C202D12C93E7}" type="pres">
      <dgm:prSet presAssocID="{A1078318-2A47-406E-A3E7-7D067781C427}" presName="visible" presStyleLbl="node1" presStyleIdx="0" presStyleCnt="7" custLinFactNeighborX="-17903" custLinFactNeighborY="-1037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F159E40D-1C50-4E2D-A84B-EE70BC9B230C}" type="pres">
      <dgm:prSet presAssocID="{807D941B-8917-426E-B590-AAC8B396E2E1}" presName="Name25" presStyleLbl="parChTrans1D1" presStyleIdx="0" presStyleCnt="6"/>
      <dgm:spPr/>
    </dgm:pt>
    <dgm:pt modelId="{5B67FD40-47DC-4B78-9DA5-26D09905D40B}" type="pres">
      <dgm:prSet presAssocID="{AAE60963-6791-4F5D-9350-644B3D0001E4}" presName="node" presStyleCnt="0"/>
      <dgm:spPr/>
    </dgm:pt>
    <dgm:pt modelId="{1BF14173-3B2D-4307-86A2-F746A1553E0C}" type="pres">
      <dgm:prSet presAssocID="{AAE60963-6791-4F5D-9350-644B3D0001E4}" presName="parentNode" presStyleLbl="node1" presStyleIdx="1" presStyleCnt="7" custScaleX="325358" custScaleY="206727" custLinFactX="-100000" custLinFactNeighborX="-126109" custLinFactNeighborY="54438">
        <dgm:presLayoutVars>
          <dgm:chMax val="1"/>
          <dgm:bulletEnabled val="1"/>
        </dgm:presLayoutVars>
      </dgm:prSet>
      <dgm:spPr/>
    </dgm:pt>
    <dgm:pt modelId="{CCA8BFA5-A442-460D-A3BD-B7EF50077D73}" type="pres">
      <dgm:prSet presAssocID="{AAE60963-6791-4F5D-9350-644B3D0001E4}" presName="childNode" presStyleLbl="revTx" presStyleIdx="0" presStyleCnt="0">
        <dgm:presLayoutVars>
          <dgm:bulletEnabled val="1"/>
        </dgm:presLayoutVars>
      </dgm:prSet>
      <dgm:spPr/>
    </dgm:pt>
    <dgm:pt modelId="{B44AE5B1-2E20-4565-97F2-1890341833F2}" type="pres">
      <dgm:prSet presAssocID="{A02566E8-9E61-4DF0-87DC-0DC1F6F228D2}" presName="Name25" presStyleLbl="parChTrans1D1" presStyleIdx="1" presStyleCnt="6"/>
      <dgm:spPr/>
    </dgm:pt>
    <dgm:pt modelId="{A6A29AB2-C6CD-456D-BC92-E2872662CAAB}" type="pres">
      <dgm:prSet presAssocID="{290BCCDE-E713-4BAF-86C5-BD43A9040F73}" presName="node" presStyleCnt="0"/>
      <dgm:spPr/>
    </dgm:pt>
    <dgm:pt modelId="{94D5DE3C-0F64-42DE-BFA6-6975B26AD3FC}" type="pres">
      <dgm:prSet presAssocID="{290BCCDE-E713-4BAF-86C5-BD43A9040F73}" presName="parentNode" presStyleLbl="node1" presStyleIdx="2" presStyleCnt="7" custScaleX="342841" custScaleY="202464" custLinFactNeighborX="20839" custLinFactNeighborY="-58559">
        <dgm:presLayoutVars>
          <dgm:chMax val="1"/>
          <dgm:bulletEnabled val="1"/>
        </dgm:presLayoutVars>
      </dgm:prSet>
      <dgm:spPr/>
    </dgm:pt>
    <dgm:pt modelId="{14C4D30E-5BD5-42CF-92AA-DB5E5ECF7D05}" type="pres">
      <dgm:prSet presAssocID="{290BCCDE-E713-4BAF-86C5-BD43A9040F73}" presName="childNode" presStyleLbl="revTx" presStyleIdx="0" presStyleCnt="0">
        <dgm:presLayoutVars>
          <dgm:bulletEnabled val="1"/>
        </dgm:presLayoutVars>
      </dgm:prSet>
      <dgm:spPr/>
    </dgm:pt>
    <dgm:pt modelId="{644A1BD6-387F-4C87-A312-D4A3C21EA325}" type="pres">
      <dgm:prSet presAssocID="{A0AFC02D-2858-49F6-A389-4C75D773422D}" presName="Name25" presStyleLbl="parChTrans1D1" presStyleIdx="2" presStyleCnt="6"/>
      <dgm:spPr/>
    </dgm:pt>
    <dgm:pt modelId="{806CE383-216A-4F13-B25B-A5C68B1C3496}" type="pres">
      <dgm:prSet presAssocID="{73BC4370-0F69-411D-BA4E-2562409FD587}" presName="node" presStyleCnt="0"/>
      <dgm:spPr/>
    </dgm:pt>
    <dgm:pt modelId="{76B848CA-9790-4C8F-8637-DA9FD730287F}" type="pres">
      <dgm:prSet presAssocID="{73BC4370-0F69-411D-BA4E-2562409FD587}" presName="parentNode" presStyleLbl="node1" presStyleIdx="3" presStyleCnt="7" custScaleX="548148" custScaleY="177623" custLinFactX="191056" custLinFactY="-23615" custLinFactNeighborX="200000" custLinFactNeighborY="-100000">
        <dgm:presLayoutVars>
          <dgm:chMax val="1"/>
          <dgm:bulletEnabled val="1"/>
        </dgm:presLayoutVars>
      </dgm:prSet>
      <dgm:spPr/>
    </dgm:pt>
    <dgm:pt modelId="{333EB006-A63E-41F2-995A-BE13F2B559B1}" type="pres">
      <dgm:prSet presAssocID="{73BC4370-0F69-411D-BA4E-2562409FD587}" presName="childNode" presStyleLbl="revTx" presStyleIdx="0" presStyleCnt="0">
        <dgm:presLayoutVars>
          <dgm:bulletEnabled val="1"/>
        </dgm:presLayoutVars>
      </dgm:prSet>
      <dgm:spPr/>
    </dgm:pt>
    <dgm:pt modelId="{9FF54C1F-95F1-4B1F-AA42-C109DDFBFDF2}" type="pres">
      <dgm:prSet presAssocID="{18977ADB-442A-4452-9D82-0C10611D1D9C}" presName="Name25" presStyleLbl="parChTrans1D1" presStyleIdx="3" presStyleCnt="6"/>
      <dgm:spPr/>
    </dgm:pt>
    <dgm:pt modelId="{6C33CCED-3BC5-42D4-8E03-8AE97E34CFA0}" type="pres">
      <dgm:prSet presAssocID="{629F0027-3906-4D2B-B1F7-998319F2FFDA}" presName="node" presStyleCnt="0"/>
      <dgm:spPr/>
    </dgm:pt>
    <dgm:pt modelId="{CEFD4640-950A-45AE-903C-C722075AFE53}" type="pres">
      <dgm:prSet presAssocID="{629F0027-3906-4D2B-B1F7-998319F2FFDA}" presName="parentNode" presStyleLbl="node1" presStyleIdx="4" presStyleCnt="7" custScaleX="592889" custScaleY="177999" custLinFactX="170687" custLinFactNeighborX="200000" custLinFactNeighborY="-64371">
        <dgm:presLayoutVars>
          <dgm:chMax val="1"/>
          <dgm:bulletEnabled val="1"/>
        </dgm:presLayoutVars>
      </dgm:prSet>
      <dgm:spPr/>
    </dgm:pt>
    <dgm:pt modelId="{1DDA092D-AE78-4732-8187-D90D458425C9}" type="pres">
      <dgm:prSet presAssocID="{629F0027-3906-4D2B-B1F7-998319F2FFDA}" presName="childNode" presStyleLbl="revTx" presStyleIdx="0" presStyleCnt="0">
        <dgm:presLayoutVars>
          <dgm:bulletEnabled val="1"/>
        </dgm:presLayoutVars>
      </dgm:prSet>
      <dgm:spPr/>
    </dgm:pt>
    <dgm:pt modelId="{E1CCB255-989F-46BE-A1DF-42AA1822D9D0}" type="pres">
      <dgm:prSet presAssocID="{6C77D078-CD17-432D-AE99-AAA01F0C5B15}" presName="Name25" presStyleLbl="parChTrans1D1" presStyleIdx="4" presStyleCnt="6"/>
      <dgm:spPr/>
    </dgm:pt>
    <dgm:pt modelId="{A65A713B-99CC-4E96-BD12-FFA2B466CEC4}" type="pres">
      <dgm:prSet presAssocID="{1A16659D-5E3A-4E68-A9E1-5BE96A25EBB8}" presName="node" presStyleCnt="0"/>
      <dgm:spPr/>
    </dgm:pt>
    <dgm:pt modelId="{0D4DD94D-5EE5-44AD-8872-37CBCE71BBFE}" type="pres">
      <dgm:prSet presAssocID="{1A16659D-5E3A-4E68-A9E1-5BE96A25EBB8}" presName="parentNode" presStyleLbl="node1" presStyleIdx="5" presStyleCnt="7" custScaleX="690277" custScaleY="340111" custLinFactX="-30524" custLinFactNeighborX="-100000" custLinFactNeighborY="11897">
        <dgm:presLayoutVars>
          <dgm:chMax val="1"/>
          <dgm:bulletEnabled val="1"/>
        </dgm:presLayoutVars>
      </dgm:prSet>
      <dgm:spPr/>
    </dgm:pt>
    <dgm:pt modelId="{9B09E1DE-BA2D-4E31-A334-A3901F287208}" type="pres">
      <dgm:prSet presAssocID="{1A16659D-5E3A-4E68-A9E1-5BE96A25EBB8}" presName="childNode" presStyleLbl="revTx" presStyleIdx="0" presStyleCnt="0">
        <dgm:presLayoutVars>
          <dgm:bulletEnabled val="1"/>
        </dgm:presLayoutVars>
      </dgm:prSet>
      <dgm:spPr/>
    </dgm:pt>
    <dgm:pt modelId="{822F55C4-DCAD-4B88-BC42-AE621B9248EA}" type="pres">
      <dgm:prSet presAssocID="{BC2C8C0E-0E56-4535-BD74-9F18E40C27B9}" presName="Name25" presStyleLbl="parChTrans1D1" presStyleIdx="5" presStyleCnt="6"/>
      <dgm:spPr/>
    </dgm:pt>
    <dgm:pt modelId="{3971AE0D-3197-4168-B9C6-507216152B67}" type="pres">
      <dgm:prSet presAssocID="{3252CABF-E62E-4989-A6C4-F9C817692FDA}" presName="node" presStyleCnt="0"/>
      <dgm:spPr/>
    </dgm:pt>
    <dgm:pt modelId="{705FBBD9-E0E0-4F7E-85A3-DC6ADB57993C}" type="pres">
      <dgm:prSet presAssocID="{3252CABF-E62E-4989-A6C4-F9C817692FDA}" presName="parentNode" presStyleLbl="node1" presStyleIdx="6" presStyleCnt="7" custScaleX="592889" custScaleY="177999" custLinFactX="200000" custLinFactNeighborX="297083" custLinFactNeighborY="-83164">
        <dgm:presLayoutVars>
          <dgm:chMax val="1"/>
          <dgm:bulletEnabled val="1"/>
        </dgm:presLayoutVars>
      </dgm:prSet>
      <dgm:spPr/>
    </dgm:pt>
    <dgm:pt modelId="{271E22D2-1491-4BA7-A4F2-1151EFA9138C}" type="pres">
      <dgm:prSet presAssocID="{3252CABF-E62E-4989-A6C4-F9C817692FDA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94C48117-9B8E-4D60-8487-D877D094FC7F}" type="presOf" srcId="{AAE60963-6791-4F5D-9350-644B3D0001E4}" destId="{1BF14173-3B2D-4307-86A2-F746A1553E0C}" srcOrd="0" destOrd="0" presId="urn:microsoft.com/office/officeart/2005/8/layout/radial2"/>
    <dgm:cxn modelId="{F2CB8020-D32F-421F-B5A1-97D14086D216}" type="presOf" srcId="{A0AFC02D-2858-49F6-A389-4C75D773422D}" destId="{644A1BD6-387F-4C87-A312-D4A3C21EA325}" srcOrd="0" destOrd="0" presId="urn:microsoft.com/office/officeart/2005/8/layout/radial2"/>
    <dgm:cxn modelId="{57437121-E992-4CC9-8842-9A2EE20B770F}" type="presOf" srcId="{1A16659D-5E3A-4E68-A9E1-5BE96A25EBB8}" destId="{0D4DD94D-5EE5-44AD-8872-37CBCE71BBFE}" srcOrd="0" destOrd="0" presId="urn:microsoft.com/office/officeart/2005/8/layout/radial2"/>
    <dgm:cxn modelId="{7034CF28-6F9C-4041-B64C-2B9583460A88}" type="presOf" srcId="{290BCCDE-E713-4BAF-86C5-BD43A9040F73}" destId="{94D5DE3C-0F64-42DE-BFA6-6975B26AD3FC}" srcOrd="0" destOrd="0" presId="urn:microsoft.com/office/officeart/2005/8/layout/radial2"/>
    <dgm:cxn modelId="{6296632E-2553-4DAC-916E-722B0E982D6F}" srcId="{A1078318-2A47-406E-A3E7-7D067781C427}" destId="{290BCCDE-E713-4BAF-86C5-BD43A9040F73}" srcOrd="1" destOrd="0" parTransId="{A02566E8-9E61-4DF0-87DC-0DC1F6F228D2}" sibTransId="{2D06B49A-17CB-4130-90F1-B002F00E71D5}"/>
    <dgm:cxn modelId="{07F2565C-33B8-465A-94F4-760832DF8F5D}" type="presOf" srcId="{6C77D078-CD17-432D-AE99-AAA01F0C5B15}" destId="{E1CCB255-989F-46BE-A1DF-42AA1822D9D0}" srcOrd="0" destOrd="0" presId="urn:microsoft.com/office/officeart/2005/8/layout/radial2"/>
    <dgm:cxn modelId="{DE2E725D-0E9E-4312-AE3A-C22660AA692E}" type="presOf" srcId="{3252CABF-E62E-4989-A6C4-F9C817692FDA}" destId="{705FBBD9-E0E0-4F7E-85A3-DC6ADB57993C}" srcOrd="0" destOrd="0" presId="urn:microsoft.com/office/officeart/2005/8/layout/radial2"/>
    <dgm:cxn modelId="{CCCEC544-B74F-4AC5-B0A4-7E2B85C174E8}" type="presOf" srcId="{BC2C8C0E-0E56-4535-BD74-9F18E40C27B9}" destId="{822F55C4-DCAD-4B88-BC42-AE621B9248EA}" srcOrd="0" destOrd="0" presId="urn:microsoft.com/office/officeart/2005/8/layout/radial2"/>
    <dgm:cxn modelId="{22C34A6D-9D05-43A4-B1B8-A65C152D8537}" type="presOf" srcId="{18977ADB-442A-4452-9D82-0C10611D1D9C}" destId="{9FF54C1F-95F1-4B1F-AA42-C109DDFBFDF2}" srcOrd="0" destOrd="0" presId="urn:microsoft.com/office/officeart/2005/8/layout/radial2"/>
    <dgm:cxn modelId="{EE6DD354-0836-47FB-8D62-5D35591E00FB}" srcId="{A1078318-2A47-406E-A3E7-7D067781C427}" destId="{AAE60963-6791-4F5D-9350-644B3D0001E4}" srcOrd="0" destOrd="0" parTransId="{807D941B-8917-426E-B590-AAC8B396E2E1}" sibTransId="{2458CF9B-2EFA-4233-B58A-41DAFDA537EC}"/>
    <dgm:cxn modelId="{69BA9777-6324-44CB-B470-B8BD7E765F0E}" srcId="{A1078318-2A47-406E-A3E7-7D067781C427}" destId="{73BC4370-0F69-411D-BA4E-2562409FD587}" srcOrd="2" destOrd="0" parTransId="{A0AFC02D-2858-49F6-A389-4C75D773422D}" sibTransId="{3EE3C2E6-C3F6-4E16-9A3C-9A57AC02ED5B}"/>
    <dgm:cxn modelId="{C4DDC985-8D1F-48F0-9D61-0BA0B8DF645F}" type="presOf" srcId="{629F0027-3906-4D2B-B1F7-998319F2FFDA}" destId="{CEFD4640-950A-45AE-903C-C722075AFE53}" srcOrd="0" destOrd="0" presId="urn:microsoft.com/office/officeart/2005/8/layout/radial2"/>
    <dgm:cxn modelId="{38ED16BE-455D-4274-A78A-2FF42997F4E6}" type="presOf" srcId="{A02566E8-9E61-4DF0-87DC-0DC1F6F228D2}" destId="{B44AE5B1-2E20-4565-97F2-1890341833F2}" srcOrd="0" destOrd="0" presId="urn:microsoft.com/office/officeart/2005/8/layout/radial2"/>
    <dgm:cxn modelId="{DAE4B3E0-6DE6-4E40-93B8-265371BC0C86}" srcId="{A1078318-2A47-406E-A3E7-7D067781C427}" destId="{1A16659D-5E3A-4E68-A9E1-5BE96A25EBB8}" srcOrd="4" destOrd="0" parTransId="{6C77D078-CD17-432D-AE99-AAA01F0C5B15}" sibTransId="{BCCED854-412B-46B0-9A77-2129DAD484A0}"/>
    <dgm:cxn modelId="{DE98F4E9-F319-4D8D-AF2D-324FC5E71B64}" type="presOf" srcId="{A1078318-2A47-406E-A3E7-7D067781C427}" destId="{4E8AC0FD-6F1C-44AB-8F6C-67F15D1E6200}" srcOrd="0" destOrd="0" presId="urn:microsoft.com/office/officeart/2005/8/layout/radial2"/>
    <dgm:cxn modelId="{024C1EF0-BCA5-494E-9488-BA4521458FCA}" srcId="{A1078318-2A47-406E-A3E7-7D067781C427}" destId="{629F0027-3906-4D2B-B1F7-998319F2FFDA}" srcOrd="3" destOrd="0" parTransId="{18977ADB-442A-4452-9D82-0C10611D1D9C}" sibTransId="{058D85C1-F9FD-4982-8391-F83E636C4611}"/>
    <dgm:cxn modelId="{012A4FF1-6547-4F00-8831-606D8D97F3E3}" type="presOf" srcId="{807D941B-8917-426E-B590-AAC8B396E2E1}" destId="{F159E40D-1C50-4E2D-A84B-EE70BC9B230C}" srcOrd="0" destOrd="0" presId="urn:microsoft.com/office/officeart/2005/8/layout/radial2"/>
    <dgm:cxn modelId="{01CCA5F5-DE0A-459D-B405-C61BCA2DCB82}" type="presOf" srcId="{73BC4370-0F69-411D-BA4E-2562409FD587}" destId="{76B848CA-9790-4C8F-8637-DA9FD730287F}" srcOrd="0" destOrd="0" presId="urn:microsoft.com/office/officeart/2005/8/layout/radial2"/>
    <dgm:cxn modelId="{E65D37FF-962A-400F-88A0-66C003738DB1}" srcId="{A1078318-2A47-406E-A3E7-7D067781C427}" destId="{3252CABF-E62E-4989-A6C4-F9C817692FDA}" srcOrd="5" destOrd="0" parTransId="{BC2C8C0E-0E56-4535-BD74-9F18E40C27B9}" sibTransId="{BF7384DC-F69F-46EB-9112-67A56883C049}"/>
    <dgm:cxn modelId="{F1808561-7E51-490A-98AD-B5E3B4DD21B1}" type="presParOf" srcId="{4E8AC0FD-6F1C-44AB-8F6C-67F15D1E6200}" destId="{978BB393-A547-48D7-8BDF-495EB2CB0AF4}" srcOrd="0" destOrd="0" presId="urn:microsoft.com/office/officeart/2005/8/layout/radial2"/>
    <dgm:cxn modelId="{3BC78368-D072-4DFE-89FA-43B8CDFB43EA}" type="presParOf" srcId="{978BB393-A547-48D7-8BDF-495EB2CB0AF4}" destId="{44D9B9C6-BA50-49D4-A6C7-271330F18A3E}" srcOrd="0" destOrd="0" presId="urn:microsoft.com/office/officeart/2005/8/layout/radial2"/>
    <dgm:cxn modelId="{508E8640-6018-46B4-92DF-D36528D27E61}" type="presParOf" srcId="{44D9B9C6-BA50-49D4-A6C7-271330F18A3E}" destId="{59A707BE-5040-4A23-92F4-D10A8F9DB20E}" srcOrd="0" destOrd="0" presId="urn:microsoft.com/office/officeart/2005/8/layout/radial2"/>
    <dgm:cxn modelId="{8193938F-049E-4205-9FF4-669DA166BA92}" type="presParOf" srcId="{44D9B9C6-BA50-49D4-A6C7-271330F18A3E}" destId="{533D6D82-EE05-4790-98D3-C202D12C93E7}" srcOrd="1" destOrd="0" presId="urn:microsoft.com/office/officeart/2005/8/layout/radial2"/>
    <dgm:cxn modelId="{4F4E75F2-B677-4128-A0A7-4EC75EA0BF92}" type="presParOf" srcId="{978BB393-A547-48D7-8BDF-495EB2CB0AF4}" destId="{F159E40D-1C50-4E2D-A84B-EE70BC9B230C}" srcOrd="1" destOrd="0" presId="urn:microsoft.com/office/officeart/2005/8/layout/radial2"/>
    <dgm:cxn modelId="{39DF9B4D-50F8-4755-A2C2-FBDB1D175AE5}" type="presParOf" srcId="{978BB393-A547-48D7-8BDF-495EB2CB0AF4}" destId="{5B67FD40-47DC-4B78-9DA5-26D09905D40B}" srcOrd="2" destOrd="0" presId="urn:microsoft.com/office/officeart/2005/8/layout/radial2"/>
    <dgm:cxn modelId="{BA312D99-EAF2-4551-83C6-1FB58672B440}" type="presParOf" srcId="{5B67FD40-47DC-4B78-9DA5-26D09905D40B}" destId="{1BF14173-3B2D-4307-86A2-F746A1553E0C}" srcOrd="0" destOrd="0" presId="urn:microsoft.com/office/officeart/2005/8/layout/radial2"/>
    <dgm:cxn modelId="{87CB6E2D-EA05-4249-AF62-869E4BEB7FDF}" type="presParOf" srcId="{5B67FD40-47DC-4B78-9DA5-26D09905D40B}" destId="{CCA8BFA5-A442-460D-A3BD-B7EF50077D73}" srcOrd="1" destOrd="0" presId="urn:microsoft.com/office/officeart/2005/8/layout/radial2"/>
    <dgm:cxn modelId="{4D8D143F-1512-4703-8F42-FBEC2EC38FFD}" type="presParOf" srcId="{978BB393-A547-48D7-8BDF-495EB2CB0AF4}" destId="{B44AE5B1-2E20-4565-97F2-1890341833F2}" srcOrd="3" destOrd="0" presId="urn:microsoft.com/office/officeart/2005/8/layout/radial2"/>
    <dgm:cxn modelId="{10ED7223-7D73-4983-B733-75C8290D269F}" type="presParOf" srcId="{978BB393-A547-48D7-8BDF-495EB2CB0AF4}" destId="{A6A29AB2-C6CD-456D-BC92-E2872662CAAB}" srcOrd="4" destOrd="0" presId="urn:microsoft.com/office/officeart/2005/8/layout/radial2"/>
    <dgm:cxn modelId="{5641D80C-5821-4683-AE1E-570FF75EC532}" type="presParOf" srcId="{A6A29AB2-C6CD-456D-BC92-E2872662CAAB}" destId="{94D5DE3C-0F64-42DE-BFA6-6975B26AD3FC}" srcOrd="0" destOrd="0" presId="urn:microsoft.com/office/officeart/2005/8/layout/radial2"/>
    <dgm:cxn modelId="{E777B807-A84A-4DF7-84A6-B2305D2B6CF7}" type="presParOf" srcId="{A6A29AB2-C6CD-456D-BC92-E2872662CAAB}" destId="{14C4D30E-5BD5-42CF-92AA-DB5E5ECF7D05}" srcOrd="1" destOrd="0" presId="urn:microsoft.com/office/officeart/2005/8/layout/radial2"/>
    <dgm:cxn modelId="{5ABD1D3E-7567-4EC3-8335-DE45A81E7383}" type="presParOf" srcId="{978BB393-A547-48D7-8BDF-495EB2CB0AF4}" destId="{644A1BD6-387F-4C87-A312-D4A3C21EA325}" srcOrd="5" destOrd="0" presId="urn:microsoft.com/office/officeart/2005/8/layout/radial2"/>
    <dgm:cxn modelId="{D99F6BCE-3460-499A-9696-7F89E1665AB2}" type="presParOf" srcId="{978BB393-A547-48D7-8BDF-495EB2CB0AF4}" destId="{806CE383-216A-4F13-B25B-A5C68B1C3496}" srcOrd="6" destOrd="0" presId="urn:microsoft.com/office/officeart/2005/8/layout/radial2"/>
    <dgm:cxn modelId="{20B41440-DA0B-44B7-A937-0B612C78EBA3}" type="presParOf" srcId="{806CE383-216A-4F13-B25B-A5C68B1C3496}" destId="{76B848CA-9790-4C8F-8637-DA9FD730287F}" srcOrd="0" destOrd="0" presId="urn:microsoft.com/office/officeart/2005/8/layout/radial2"/>
    <dgm:cxn modelId="{211A203C-086D-4306-B635-419F1FDFE0B2}" type="presParOf" srcId="{806CE383-216A-4F13-B25B-A5C68B1C3496}" destId="{333EB006-A63E-41F2-995A-BE13F2B559B1}" srcOrd="1" destOrd="0" presId="urn:microsoft.com/office/officeart/2005/8/layout/radial2"/>
    <dgm:cxn modelId="{5655BD18-22FB-4DA1-89CA-F309EC6CC0AF}" type="presParOf" srcId="{978BB393-A547-48D7-8BDF-495EB2CB0AF4}" destId="{9FF54C1F-95F1-4B1F-AA42-C109DDFBFDF2}" srcOrd="7" destOrd="0" presId="urn:microsoft.com/office/officeart/2005/8/layout/radial2"/>
    <dgm:cxn modelId="{9F7F16EA-A56E-4825-884F-A6225665DA2B}" type="presParOf" srcId="{978BB393-A547-48D7-8BDF-495EB2CB0AF4}" destId="{6C33CCED-3BC5-42D4-8E03-8AE97E34CFA0}" srcOrd="8" destOrd="0" presId="urn:microsoft.com/office/officeart/2005/8/layout/radial2"/>
    <dgm:cxn modelId="{461B0184-A201-46C2-839A-543390EE87E7}" type="presParOf" srcId="{6C33CCED-3BC5-42D4-8E03-8AE97E34CFA0}" destId="{CEFD4640-950A-45AE-903C-C722075AFE53}" srcOrd="0" destOrd="0" presId="urn:microsoft.com/office/officeart/2005/8/layout/radial2"/>
    <dgm:cxn modelId="{CBC81100-1D36-43C9-BE2E-C915C3FB896B}" type="presParOf" srcId="{6C33CCED-3BC5-42D4-8E03-8AE97E34CFA0}" destId="{1DDA092D-AE78-4732-8187-D90D458425C9}" srcOrd="1" destOrd="0" presId="urn:microsoft.com/office/officeart/2005/8/layout/radial2"/>
    <dgm:cxn modelId="{B4CFEC9D-B499-458B-AAEE-AAD6DB697F06}" type="presParOf" srcId="{978BB393-A547-48D7-8BDF-495EB2CB0AF4}" destId="{E1CCB255-989F-46BE-A1DF-42AA1822D9D0}" srcOrd="9" destOrd="0" presId="urn:microsoft.com/office/officeart/2005/8/layout/radial2"/>
    <dgm:cxn modelId="{E4A118B5-9571-4B6F-AD05-8780B0FA79ED}" type="presParOf" srcId="{978BB393-A547-48D7-8BDF-495EB2CB0AF4}" destId="{A65A713B-99CC-4E96-BD12-FFA2B466CEC4}" srcOrd="10" destOrd="0" presId="urn:microsoft.com/office/officeart/2005/8/layout/radial2"/>
    <dgm:cxn modelId="{832DE521-09D5-4064-9829-5DBBE390C6AB}" type="presParOf" srcId="{A65A713B-99CC-4E96-BD12-FFA2B466CEC4}" destId="{0D4DD94D-5EE5-44AD-8872-37CBCE71BBFE}" srcOrd="0" destOrd="0" presId="urn:microsoft.com/office/officeart/2005/8/layout/radial2"/>
    <dgm:cxn modelId="{89CEDD93-FF04-4C1A-933B-7B60AB0F3C7E}" type="presParOf" srcId="{A65A713B-99CC-4E96-BD12-FFA2B466CEC4}" destId="{9B09E1DE-BA2D-4E31-A334-A3901F287208}" srcOrd="1" destOrd="0" presId="urn:microsoft.com/office/officeart/2005/8/layout/radial2"/>
    <dgm:cxn modelId="{AF33703A-515D-4512-AFC1-37AC4751BBC4}" type="presParOf" srcId="{978BB393-A547-48D7-8BDF-495EB2CB0AF4}" destId="{822F55C4-DCAD-4B88-BC42-AE621B9248EA}" srcOrd="11" destOrd="0" presId="urn:microsoft.com/office/officeart/2005/8/layout/radial2"/>
    <dgm:cxn modelId="{07646120-B220-4F13-BB3F-47EF750C1525}" type="presParOf" srcId="{978BB393-A547-48D7-8BDF-495EB2CB0AF4}" destId="{3971AE0D-3197-4168-B9C6-507216152B67}" srcOrd="12" destOrd="0" presId="urn:microsoft.com/office/officeart/2005/8/layout/radial2"/>
    <dgm:cxn modelId="{7D03791A-CB28-4953-95E2-A336FBD27BA2}" type="presParOf" srcId="{3971AE0D-3197-4168-B9C6-507216152B67}" destId="{705FBBD9-E0E0-4F7E-85A3-DC6ADB57993C}" srcOrd="0" destOrd="0" presId="urn:microsoft.com/office/officeart/2005/8/layout/radial2"/>
    <dgm:cxn modelId="{4B0700C5-8FD1-42E1-B269-1D4DF0EEEB30}" type="presParOf" srcId="{3971AE0D-3197-4168-B9C6-507216152B67}" destId="{271E22D2-1491-4BA7-A4F2-1151EFA9138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>
              <a:latin typeface="Arial" pitchFamily="34" charset="0"/>
              <a:cs typeface="Arial" pitchFamily="34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FD535414-6ECB-463D-BA6E-28EAAE258C89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 err="1">
              <a:latin typeface="Arial" pitchFamily="34" charset="0"/>
              <a:cs typeface="Arial" pitchFamily="34" charset="0"/>
            </a:rPr>
            <a:t>Мемлекеттік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тұрғын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үй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қорын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сақтауды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ұйымдастыру</a:t>
          </a:r>
          <a:r>
            <a:rPr lang="ru-RU" dirty="0">
              <a:latin typeface="Arial" pitchFamily="34" charset="0"/>
              <a:cs typeface="Arial" pitchFamily="34" charset="0"/>
            </a:rPr>
            <a:t> 7 390 </a:t>
          </a:r>
          <a:r>
            <a:rPr lang="ru-RU" dirty="0" err="1"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;</a:t>
          </a:r>
          <a:endParaRPr lang="ru-RU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AD3679E-F149-4A61-B953-F7A0D99C41F1}" type="parTrans" cxnId="{70E9BD38-05F8-4282-9489-209CB6DFF1E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651DEA90-7F3B-477D-96B7-D75436DE2EB6}" type="sibTrans" cxnId="{70E9BD38-05F8-4282-9489-209CB6DFF1EE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C5567010-9CCE-4171-8893-25E9DD1E18D3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 err="1"/>
            <a:t>Жылу</a:t>
          </a:r>
          <a:r>
            <a:rPr lang="ru-RU" dirty="0"/>
            <a:t> </a:t>
          </a:r>
          <a:r>
            <a:rPr lang="ru-RU" dirty="0" err="1"/>
            <a:t>жүйелерін</a:t>
          </a:r>
          <a:r>
            <a:rPr lang="ru-RU" dirty="0"/>
            <a:t> </a:t>
          </a:r>
          <a:r>
            <a:rPr lang="ru-RU" dirty="0" err="1"/>
            <a:t>қолдануды</a:t>
          </a:r>
          <a:r>
            <a:rPr lang="ru-RU" dirty="0"/>
            <a:t> </a:t>
          </a:r>
          <a:r>
            <a:rPr lang="ru-RU" dirty="0" err="1"/>
            <a:t>ұйымдастыру</a:t>
          </a:r>
          <a:r>
            <a:rPr lang="ru-RU" dirty="0"/>
            <a:t> 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38 900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;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608D101E-50BE-4140-99B6-748E638762AB}" type="parTrans" cxnId="{29694688-1BDF-41F3-94E0-EA131F9EE88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844FB283-6A04-49D0-86BB-B73F2719CAC0}" type="sibTrans" cxnId="{29694688-1BDF-41F3-94E0-EA131F9EE88B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97E1442C-E45E-42A4-8682-4FFF7D8A1854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kk-KZ" dirty="0">
              <a:latin typeface="Arial" pitchFamily="34" charset="0"/>
              <a:cs typeface="Arial" pitchFamily="34" charset="0"/>
            </a:rPr>
            <a:t>2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EFD31B96-07F7-4BEF-82A1-0CEE5C99D571}" type="parTrans" cxnId="{74E35BC4-D3EF-4D47-A28C-7A419D3C884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FDDBC394-9BAC-4A96-AD19-E949A67A417D}" type="sibTrans" cxnId="{74E35BC4-D3EF-4D47-A28C-7A419D3C8847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35C00B96-66A0-4094-B1D7-70F08061E9E6}">
      <dgm:prSet/>
      <dgm:spPr/>
      <dgm:t>
        <a:bodyPr/>
        <a:lstStyle/>
        <a:p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Сумен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жабдықтау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су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бұру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жүйесінің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жұмыс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істеуіне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– 231 993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dirty="0"/>
        </a:p>
      </dgm:t>
    </dgm:pt>
    <dgm:pt modelId="{35D19601-38DD-49F8-B073-9366F36BFDAD}" type="parTrans" cxnId="{BE253E2B-1676-4A93-970F-42F49EAEDE38}">
      <dgm:prSet/>
      <dgm:spPr/>
      <dgm:t>
        <a:bodyPr/>
        <a:lstStyle/>
        <a:p>
          <a:endParaRPr lang="ru-RU"/>
        </a:p>
      </dgm:t>
    </dgm:pt>
    <dgm:pt modelId="{6EBB3368-9619-45AD-982D-ED5C58325036}" type="sibTrans" cxnId="{BE253E2B-1676-4A93-970F-42F49EAEDE38}">
      <dgm:prSet/>
      <dgm:spPr/>
      <dgm:t>
        <a:bodyPr/>
        <a:lstStyle/>
        <a:p>
          <a:endParaRPr lang="ru-RU"/>
        </a:p>
      </dgm:t>
    </dgm:pt>
    <dgm:pt modelId="{40D06B25-4DBD-492B-9409-7888A1368EB3}">
      <dgm:prSet phldrT="[Текст]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ru-RU" dirty="0">
              <a:latin typeface="Arial" pitchFamily="34" charset="0"/>
              <a:cs typeface="Arial" pitchFamily="34" charset="0"/>
            </a:rPr>
            <a:t>3</a:t>
          </a: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>
            <a:latin typeface="Arial" pitchFamily="34" charset="0"/>
            <a:cs typeface="Arial" pitchFamily="34" charset="0"/>
          </a:endParaRPr>
        </a:p>
      </dgm:t>
    </dgm:pt>
    <dgm:pt modelId="{932AAD19-3FDE-4959-9EF1-7585D46A5905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4</a:t>
          </a:r>
          <a:endParaRPr lang="ru-RU" dirty="0"/>
        </a:p>
      </dgm:t>
    </dgm:pt>
    <dgm:pt modelId="{3A660592-D099-4016-BC3A-C05163D56706}" type="parTrans" cxnId="{7FDEC730-A259-4B49-89DA-C0BE0C9144AA}">
      <dgm:prSet/>
      <dgm:spPr/>
      <dgm:t>
        <a:bodyPr/>
        <a:lstStyle/>
        <a:p>
          <a:endParaRPr lang="ru-RU"/>
        </a:p>
      </dgm:t>
    </dgm:pt>
    <dgm:pt modelId="{CE1FCD9A-4C49-481E-BE1B-3F61FF876E37}" type="sibTrans" cxnId="{7FDEC730-A259-4B49-89DA-C0BE0C9144AA}">
      <dgm:prSet/>
      <dgm:spPr/>
      <dgm:t>
        <a:bodyPr/>
        <a:lstStyle/>
        <a:p>
          <a:endParaRPr lang="ru-RU"/>
        </a:p>
      </dgm:t>
    </dgm:pt>
    <dgm:pt modelId="{5AE3130C-4478-4A7B-9F99-62743D4DE5F3}">
      <dgm:prSet/>
      <dgm:spPr/>
      <dgm:t>
        <a:bodyPr/>
        <a:lstStyle/>
        <a:p>
          <a:r>
            <a:rPr lang="ru-RU" dirty="0" err="1"/>
            <a:t>Елдi</a:t>
          </a:r>
          <a:r>
            <a:rPr lang="ru-RU" dirty="0"/>
            <a:t> </a:t>
          </a:r>
          <a:r>
            <a:rPr lang="ru-RU" dirty="0" err="1"/>
            <a:t>мекендердiң</a:t>
          </a:r>
          <a:r>
            <a:rPr lang="ru-RU" dirty="0"/>
            <a:t> </a:t>
          </a:r>
          <a:r>
            <a:rPr lang="ru-RU" dirty="0" err="1"/>
            <a:t>санитариясын</a:t>
          </a:r>
          <a:r>
            <a:rPr lang="ru-RU" dirty="0"/>
            <a:t> </a:t>
          </a:r>
          <a:r>
            <a:rPr lang="ru-RU" dirty="0" err="1"/>
            <a:t>қамтамасыз</a:t>
          </a:r>
          <a:r>
            <a:rPr lang="ru-RU" dirty="0"/>
            <a:t> </a:t>
          </a:r>
          <a:r>
            <a:rPr lang="ru-RU" dirty="0" err="1"/>
            <a:t>ету</a:t>
          </a:r>
          <a:r>
            <a:rPr lang="ru-RU" dirty="0"/>
            <a:t> 18 367 </a:t>
          </a:r>
          <a:r>
            <a:rPr lang="ru-RU" dirty="0" err="1"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;</a:t>
          </a:r>
        </a:p>
      </dgm:t>
    </dgm:pt>
    <dgm:pt modelId="{DC6CD775-6DF6-4F93-8AD7-74C3B7917E6B}" type="parTrans" cxnId="{66F43E9B-0DD2-4D51-8C76-8A0DB1F3CB0B}">
      <dgm:prSet/>
      <dgm:spPr/>
      <dgm:t>
        <a:bodyPr/>
        <a:lstStyle/>
        <a:p>
          <a:endParaRPr lang="ru-RU"/>
        </a:p>
      </dgm:t>
    </dgm:pt>
    <dgm:pt modelId="{2665F9EE-7911-4B56-869F-FDC49AE021ED}" type="sibTrans" cxnId="{66F43E9B-0DD2-4D51-8C76-8A0DB1F3CB0B}">
      <dgm:prSet/>
      <dgm:spPr/>
      <dgm:t>
        <a:bodyPr/>
        <a:lstStyle/>
        <a:p>
          <a:endParaRPr lang="ru-RU"/>
        </a:p>
      </dgm:t>
    </dgm:pt>
    <dgm:pt modelId="{A33C31FF-424E-4FB7-87B0-73C8A9950954}">
      <dgm:prSet/>
      <dgm:spPr/>
      <dgm:t>
        <a:bodyPr/>
        <a:lstStyle/>
        <a:p>
          <a:r>
            <a:rPr lang="ru-RU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5</a:t>
          </a:r>
        </a:p>
      </dgm:t>
    </dgm:pt>
    <dgm:pt modelId="{58B678F2-A914-46A8-AA4A-2CE1F9E6CB09}" type="parTrans" cxnId="{B9D3DAF3-B835-4243-B587-AAA107557A96}">
      <dgm:prSet/>
      <dgm:spPr/>
      <dgm:t>
        <a:bodyPr/>
        <a:lstStyle/>
        <a:p>
          <a:endParaRPr lang="ru-RU"/>
        </a:p>
      </dgm:t>
    </dgm:pt>
    <dgm:pt modelId="{2DD2F38A-C489-40E7-9751-DCAE69E91637}" type="sibTrans" cxnId="{B9D3DAF3-B835-4243-B587-AAA107557A96}">
      <dgm:prSet/>
      <dgm:spPr/>
      <dgm:t>
        <a:bodyPr/>
        <a:lstStyle/>
        <a:p>
          <a:endParaRPr lang="ru-RU"/>
        </a:p>
      </dgm:t>
    </dgm:pt>
    <dgm:pt modelId="{33FD8264-1003-4B52-9105-F91AF9D7A494}">
      <dgm:prSet/>
      <dgm:spPr/>
      <dgm:t>
        <a:bodyPr/>
        <a:lstStyle/>
        <a:p>
          <a:r>
            <a:rPr lang="ru-RU" dirty="0" err="1"/>
            <a:t>Азаматтардың</a:t>
          </a:r>
          <a:r>
            <a:rPr lang="ru-RU" dirty="0"/>
            <a:t> </a:t>
          </a:r>
          <a:r>
            <a:rPr lang="ru-RU" dirty="0" err="1"/>
            <a:t>жекелеген</a:t>
          </a:r>
          <a:r>
            <a:rPr lang="ru-RU" dirty="0"/>
            <a:t> </a:t>
          </a:r>
          <a:r>
            <a:rPr lang="ru-RU" dirty="0" err="1"/>
            <a:t>санаттарын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үймен</a:t>
          </a:r>
          <a:r>
            <a:rPr lang="ru-RU" dirty="0"/>
            <a:t> </a:t>
          </a:r>
          <a:r>
            <a:rPr lang="ru-RU" dirty="0" err="1"/>
            <a:t>қамтамасыз</a:t>
          </a:r>
          <a:r>
            <a:rPr lang="ru-RU" dirty="0"/>
            <a:t> </a:t>
          </a:r>
          <a:r>
            <a:rPr lang="ru-RU" dirty="0" err="1"/>
            <a:t>ету</a:t>
          </a:r>
          <a:r>
            <a:rPr lang="ru-RU" dirty="0"/>
            <a:t> 8 100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ABAE9351-60AC-4992-BC7C-CFF9C51B36E8}" type="parTrans" cxnId="{47DB597D-9CB2-4687-B008-89D29751E983}">
      <dgm:prSet/>
      <dgm:spPr/>
      <dgm:t>
        <a:bodyPr/>
        <a:lstStyle/>
        <a:p>
          <a:endParaRPr lang="ru-RU"/>
        </a:p>
      </dgm:t>
    </dgm:pt>
    <dgm:pt modelId="{B88D2D54-7F9A-4B6C-A58F-3D198E9A88D7}" type="sibTrans" cxnId="{47DB597D-9CB2-4687-B008-89D29751E983}">
      <dgm:prSet/>
      <dgm:spPr/>
      <dgm:t>
        <a:bodyPr/>
        <a:lstStyle/>
        <a:p>
          <a:endParaRPr lang="ru-RU"/>
        </a:p>
      </dgm:t>
    </dgm:pt>
    <dgm:pt modelId="{EAFB8368-8355-4AF7-A2A4-DCAA38715FD1}">
      <dgm:prSet/>
      <dgm:spPr/>
      <dgm:t>
        <a:bodyPr/>
        <a:lstStyle/>
        <a:p>
          <a:r>
            <a:rPr lang="ru-RU" dirty="0" err="1"/>
            <a:t>Коммуналдық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</a:t>
          </a:r>
          <a:r>
            <a:rPr lang="ru-RU" dirty="0"/>
            <a:t> </a:t>
          </a:r>
          <a:r>
            <a:rPr lang="ru-RU" dirty="0" err="1"/>
            <a:t>қорының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үйлерін</a:t>
          </a:r>
          <a:r>
            <a:rPr lang="ru-RU" dirty="0"/>
            <a:t> </a:t>
          </a:r>
          <a:r>
            <a:rPr lang="ru-RU" dirty="0" err="1"/>
            <a:t>сатып</a:t>
          </a:r>
          <a:r>
            <a:rPr lang="ru-RU" dirty="0"/>
            <a:t> </a:t>
          </a:r>
          <a:r>
            <a:rPr lang="ru-RU" dirty="0" err="1"/>
            <a:t>алу</a:t>
          </a:r>
          <a:r>
            <a:rPr lang="ru-RU" dirty="0"/>
            <a:t> 29 794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77641B25-77AE-440E-B086-5838304CA597}" type="parTrans" cxnId="{AAA307E4-D5CD-45FD-8988-3B9CFD860BD1}">
      <dgm:prSet/>
      <dgm:spPr/>
      <dgm:t>
        <a:bodyPr/>
        <a:lstStyle/>
        <a:p>
          <a:endParaRPr lang="ru-RU"/>
        </a:p>
      </dgm:t>
    </dgm:pt>
    <dgm:pt modelId="{D7A8ECBD-0478-458C-9DAE-46EB99CD5D92}" type="sibTrans" cxnId="{AAA307E4-D5CD-45FD-8988-3B9CFD860BD1}">
      <dgm:prSet/>
      <dgm:spPr/>
      <dgm:t>
        <a:bodyPr/>
        <a:lstStyle/>
        <a:p>
          <a:endParaRPr lang="ru-RU"/>
        </a:p>
      </dgm:t>
    </dgm:pt>
    <dgm:pt modelId="{A56E54BD-39EE-4CCC-9A7B-2BE7BC3000BC}">
      <dgm:prSet/>
      <dgm:spPr/>
      <dgm:t>
        <a:bodyPr/>
        <a:lstStyle/>
        <a:p>
          <a:r>
            <a:rPr lang="ru-RU" dirty="0" err="1"/>
            <a:t>Коммуналдық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</a:t>
          </a:r>
          <a:r>
            <a:rPr lang="ru-RU" dirty="0"/>
            <a:t> </a:t>
          </a:r>
          <a:r>
            <a:rPr lang="ru-RU" dirty="0" err="1"/>
            <a:t>қорының</a:t>
          </a:r>
          <a:r>
            <a:rPr lang="ru-RU" dirty="0"/>
            <a:t> </a:t>
          </a:r>
          <a:r>
            <a:rPr lang="ru-RU" dirty="0" err="1"/>
            <a:t>тұрғын</a:t>
          </a:r>
          <a:r>
            <a:rPr lang="ru-RU" dirty="0"/>
            <a:t> </a:t>
          </a:r>
          <a:r>
            <a:rPr lang="ru-RU" dirty="0" err="1"/>
            <a:t>үйлерін</a:t>
          </a:r>
          <a:r>
            <a:rPr lang="ru-RU" dirty="0"/>
            <a:t> </a:t>
          </a:r>
          <a:r>
            <a:rPr lang="ru-RU" dirty="0" err="1"/>
            <a:t>сатып</a:t>
          </a:r>
          <a:r>
            <a:rPr lang="ru-RU" dirty="0"/>
            <a:t> </a:t>
          </a:r>
          <a:r>
            <a:rPr lang="ru-RU" dirty="0" err="1"/>
            <a:t>алу</a:t>
          </a:r>
          <a:r>
            <a:rPr lang="ru-RU" dirty="0"/>
            <a:t> 29 794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7C10EAA4-2188-4E12-B2C4-B535A08BAB29}" type="parTrans" cxnId="{C97C12C4-0A56-4216-A31F-D0FDFB95B0B2}">
      <dgm:prSet/>
      <dgm:spPr/>
      <dgm:t>
        <a:bodyPr/>
        <a:lstStyle/>
        <a:p>
          <a:endParaRPr lang="ru-RU"/>
        </a:p>
      </dgm:t>
    </dgm:pt>
    <dgm:pt modelId="{2704CE92-8F9C-4B89-95C5-C4DE165BB488}" type="sibTrans" cxnId="{C97C12C4-0A56-4216-A31F-D0FDFB95B0B2}">
      <dgm:prSet/>
      <dgm:spPr/>
      <dgm:t>
        <a:bodyPr/>
        <a:lstStyle/>
        <a:p>
          <a:endParaRPr lang="ru-RU"/>
        </a:p>
      </dgm:t>
    </dgm:pt>
    <dgm:pt modelId="{ADCA6F50-8DF0-434A-A2E9-EDFAE4C3FB24}">
      <dgm:prSet/>
      <dgm:spPr/>
      <dgm:t>
        <a:bodyPr/>
        <a:lstStyle/>
        <a:p>
          <a:r>
            <a:rPr lang="ru-RU" dirty="0" err="1"/>
            <a:t>Коммуналдық</a:t>
          </a:r>
          <a:r>
            <a:rPr lang="ru-RU" dirty="0"/>
            <a:t> </a:t>
          </a:r>
          <a:r>
            <a:rPr lang="ru-RU" dirty="0" err="1"/>
            <a:t>шаруашылығын</a:t>
          </a:r>
          <a:r>
            <a:rPr lang="ru-RU" dirty="0"/>
            <a:t> </a:t>
          </a:r>
          <a:r>
            <a:rPr lang="ru-RU" dirty="0" err="1"/>
            <a:t>дамыту</a:t>
          </a:r>
          <a:r>
            <a:rPr lang="ru-RU" dirty="0"/>
            <a:t> 117 618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3D7882FA-D34D-4D08-8E95-51312A2EBCAC}" type="parTrans" cxnId="{277577C9-A5BF-4CA0-8A2F-7803138E4F04}">
      <dgm:prSet/>
      <dgm:spPr/>
      <dgm:t>
        <a:bodyPr/>
        <a:lstStyle/>
        <a:p>
          <a:endParaRPr lang="ru-RU"/>
        </a:p>
      </dgm:t>
    </dgm:pt>
    <dgm:pt modelId="{A5453327-49E5-4D80-BCBF-BEE03450684F}" type="sibTrans" cxnId="{277577C9-A5BF-4CA0-8A2F-7803138E4F04}">
      <dgm:prSet/>
      <dgm:spPr/>
      <dgm:t>
        <a:bodyPr/>
        <a:lstStyle/>
        <a:p>
          <a:endParaRPr lang="ru-RU"/>
        </a:p>
      </dgm:t>
    </dgm:pt>
    <dgm:pt modelId="{7C9B845C-CF79-4513-96FD-9F6AB7B739C4}">
      <dgm:prSet/>
      <dgm:spPr/>
      <dgm:t>
        <a:bodyPr/>
        <a:lstStyle/>
        <a:p>
          <a:r>
            <a:rPr lang="ru-RU" dirty="0" err="1"/>
            <a:t>Елді</a:t>
          </a:r>
          <a:r>
            <a:rPr lang="ru-RU" dirty="0"/>
            <a:t> </a:t>
          </a:r>
          <a:r>
            <a:rPr lang="ru-RU" dirty="0" err="1"/>
            <a:t>мекендердегі</a:t>
          </a:r>
          <a:r>
            <a:rPr lang="ru-RU" dirty="0"/>
            <a:t> </a:t>
          </a:r>
          <a:r>
            <a:rPr lang="ru-RU" dirty="0" err="1"/>
            <a:t>сумен</a:t>
          </a:r>
          <a:r>
            <a:rPr lang="ru-RU" dirty="0"/>
            <a:t> </a:t>
          </a:r>
          <a:r>
            <a:rPr lang="ru-RU" dirty="0" err="1"/>
            <a:t>жабдықтау</a:t>
          </a:r>
          <a:r>
            <a:rPr lang="ru-RU" dirty="0"/>
            <a:t> </a:t>
          </a:r>
          <a:r>
            <a:rPr lang="ru-RU" dirty="0" err="1"/>
            <a:t>және</a:t>
          </a:r>
          <a:r>
            <a:rPr lang="ru-RU" dirty="0"/>
            <a:t> су </a:t>
          </a:r>
          <a:r>
            <a:rPr lang="ru-RU" dirty="0" err="1"/>
            <a:t>бұру</a:t>
          </a:r>
          <a:r>
            <a:rPr lang="ru-RU" dirty="0"/>
            <a:t> </a:t>
          </a:r>
          <a:r>
            <a:rPr lang="ru-RU" dirty="0" err="1"/>
            <a:t>жүйелерін</a:t>
          </a:r>
          <a:r>
            <a:rPr lang="ru-RU" dirty="0"/>
            <a:t> </a:t>
          </a:r>
          <a:r>
            <a:rPr lang="ru-RU" dirty="0" err="1"/>
            <a:t>дамыту</a:t>
          </a:r>
          <a:r>
            <a:rPr lang="ru-RU" dirty="0"/>
            <a:t> 456 670 </a:t>
          </a:r>
          <a:r>
            <a:rPr lang="ru-RU" dirty="0" err="1"/>
            <a:t>мың</a:t>
          </a:r>
          <a:r>
            <a:rPr lang="ru-RU" dirty="0"/>
            <a:t> </a:t>
          </a:r>
          <a:r>
            <a:rPr lang="ru-RU" dirty="0" err="1"/>
            <a:t>теңге</a:t>
          </a:r>
          <a:endParaRPr lang="ru-RU" dirty="0"/>
        </a:p>
      </dgm:t>
    </dgm:pt>
    <dgm:pt modelId="{D447E672-C05B-43A0-BAB8-60F01313FEEE}" type="parTrans" cxnId="{C1254060-C47B-41D2-B796-379007FC3627}">
      <dgm:prSet/>
      <dgm:spPr/>
      <dgm:t>
        <a:bodyPr/>
        <a:lstStyle/>
        <a:p>
          <a:endParaRPr lang="ru-RU"/>
        </a:p>
      </dgm:t>
    </dgm:pt>
    <dgm:pt modelId="{42C4BBB4-D629-43EA-A349-AEE8CFAE657F}" type="sibTrans" cxnId="{C1254060-C47B-41D2-B796-379007FC3627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7" custLinFactNeighborX="-637" custLinFactNeighborY="-116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F0541937-2C17-460B-8F2C-81CC168906E9}" type="pres">
      <dgm:prSet presAssocID="{97E1442C-E45E-42A4-8682-4FFF7D8A1854}" presName="composite" presStyleCnt="0"/>
      <dgm:spPr/>
    </dgm:pt>
    <dgm:pt modelId="{F738DB70-9CEB-4CC1-9130-4E62CE8C5BE9}" type="pres">
      <dgm:prSet presAssocID="{97E1442C-E45E-42A4-8682-4FFF7D8A1854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959B9912-2572-42F3-9A23-F091483F309C}" type="pres">
      <dgm:prSet presAssocID="{97E1442C-E45E-42A4-8682-4FFF7D8A1854}" presName="descendantText" presStyleLbl="alignAcc1" presStyleIdx="1" presStyleCnt="7" custLinFactNeighborX="2019" custLinFactNeighborY="2742">
        <dgm:presLayoutVars>
          <dgm:bulletEnabled val="1"/>
        </dgm:presLayoutVars>
      </dgm:prSet>
      <dgm:spPr/>
    </dgm:pt>
    <dgm:pt modelId="{555D6A1C-098E-404F-B6A4-9C6E87F209DB}" type="pres">
      <dgm:prSet presAssocID="{FDDBC394-9BAC-4A96-AD19-E949A67A417D}" presName="sp" presStyleCnt="0"/>
      <dgm:spPr/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0ACC2D12-C908-4EAB-B206-B0E11615401D}" type="pres">
      <dgm:prSet presAssocID="{40D06B25-4DBD-492B-9409-7888A1368EB3}" presName="descendantText" presStyleLbl="alignAcc1" presStyleIdx="2" presStyleCnt="7" custLinFactNeighborX="436" custLinFactNeighborY="5601">
        <dgm:presLayoutVars>
          <dgm:bulletEnabled val="1"/>
        </dgm:presLayoutVars>
      </dgm:prSet>
      <dgm:spPr/>
    </dgm:pt>
    <dgm:pt modelId="{67BC3ECC-B16E-4A3A-8CC9-3F93CF3A1467}" type="pres">
      <dgm:prSet presAssocID="{669C53C1-4D68-4D1A-89AA-9D48C210A67E}" presName="sp" presStyleCnt="0"/>
      <dgm:spPr/>
    </dgm:pt>
    <dgm:pt modelId="{77CD66A8-6FF6-4F96-8ECC-D30A037334B8}" type="pres">
      <dgm:prSet presAssocID="{932AAD19-3FDE-4959-9EF1-7585D46A5905}" presName="composite" presStyleCnt="0"/>
      <dgm:spPr/>
    </dgm:pt>
    <dgm:pt modelId="{B290ED5F-C43D-43A1-9631-0D32A84E3ADF}" type="pres">
      <dgm:prSet presAssocID="{932AAD19-3FDE-4959-9EF1-7585D46A5905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87D68119-2BCA-4036-803A-34532BBDEA3D}" type="pres">
      <dgm:prSet presAssocID="{932AAD19-3FDE-4959-9EF1-7585D46A5905}" presName="descendantText" presStyleLbl="alignAcc1" presStyleIdx="3" presStyleCnt="7">
        <dgm:presLayoutVars>
          <dgm:bulletEnabled val="1"/>
        </dgm:presLayoutVars>
      </dgm:prSet>
      <dgm:spPr/>
    </dgm:pt>
    <dgm:pt modelId="{D8C40843-FA0D-4211-A604-916FB004EB7F}" type="pres">
      <dgm:prSet presAssocID="{CE1FCD9A-4C49-481E-BE1B-3F61FF876E37}" presName="sp" presStyleCnt="0"/>
      <dgm:spPr/>
    </dgm:pt>
    <dgm:pt modelId="{4EEAD428-B7B9-4A4A-BC5B-A22E9250D146}" type="pres">
      <dgm:prSet presAssocID="{A33C31FF-424E-4FB7-87B0-73C8A9950954}" presName="composite" presStyleCnt="0"/>
      <dgm:spPr/>
    </dgm:pt>
    <dgm:pt modelId="{89A2CE05-7A64-4459-BEE8-C57E15A2DD8C}" type="pres">
      <dgm:prSet presAssocID="{A33C31FF-424E-4FB7-87B0-73C8A9950954}" presName="parentText" presStyleLbl="alignNode1" presStyleIdx="4" presStyleCnt="7" custLinFactNeighborX="2156" custLinFactNeighborY="-1935">
        <dgm:presLayoutVars>
          <dgm:chMax val="1"/>
          <dgm:bulletEnabled val="1"/>
        </dgm:presLayoutVars>
      </dgm:prSet>
      <dgm:spPr/>
    </dgm:pt>
    <dgm:pt modelId="{8B3810F3-8525-4C61-AAA1-488CC85D0525}" type="pres">
      <dgm:prSet presAssocID="{A33C31FF-424E-4FB7-87B0-73C8A9950954}" presName="descendantText" presStyleLbl="alignAcc1" presStyleIdx="4" presStyleCnt="7">
        <dgm:presLayoutVars>
          <dgm:bulletEnabled val="1"/>
        </dgm:presLayoutVars>
      </dgm:prSet>
      <dgm:spPr/>
    </dgm:pt>
    <dgm:pt modelId="{0201D5EC-2AC0-4832-861D-7A53657570D0}" type="pres">
      <dgm:prSet presAssocID="{2DD2F38A-C489-40E7-9751-DCAE69E91637}" presName="sp" presStyleCnt="0"/>
      <dgm:spPr/>
    </dgm:pt>
    <dgm:pt modelId="{65DDB722-2EA5-4431-8D0D-505F16B9B079}" type="pres">
      <dgm:prSet presAssocID="{EAFB8368-8355-4AF7-A2A4-DCAA38715FD1}" presName="composite" presStyleCnt="0"/>
      <dgm:spPr/>
    </dgm:pt>
    <dgm:pt modelId="{0D96DC6C-3180-4182-A340-2A1B51B51C39}" type="pres">
      <dgm:prSet presAssocID="{EAFB8368-8355-4AF7-A2A4-DCAA38715FD1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A0636937-BCD4-4DFC-A948-2C3E00AAB82D}" type="pres">
      <dgm:prSet presAssocID="{EAFB8368-8355-4AF7-A2A4-DCAA38715FD1}" presName="descendantText" presStyleLbl="alignAcc1" presStyleIdx="5" presStyleCnt="7">
        <dgm:presLayoutVars>
          <dgm:bulletEnabled val="1"/>
        </dgm:presLayoutVars>
      </dgm:prSet>
      <dgm:spPr/>
    </dgm:pt>
    <dgm:pt modelId="{EC811FB5-9AAA-4774-A003-5FFB0CE15073}" type="pres">
      <dgm:prSet presAssocID="{D7A8ECBD-0478-458C-9DAE-46EB99CD5D92}" presName="sp" presStyleCnt="0"/>
      <dgm:spPr/>
    </dgm:pt>
    <dgm:pt modelId="{A4E61381-0696-4316-8904-65C1CE94E941}" type="pres">
      <dgm:prSet presAssocID="{A56E54BD-39EE-4CCC-9A7B-2BE7BC3000BC}" presName="composite" presStyleCnt="0"/>
      <dgm:spPr/>
    </dgm:pt>
    <dgm:pt modelId="{11E4B9D8-E7C3-47A8-8ACD-DE671DDCC2E7}" type="pres">
      <dgm:prSet presAssocID="{A56E54BD-39EE-4CCC-9A7B-2BE7BC3000BC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540BF008-9E3A-42EA-8911-7F9E162271B3}" type="pres">
      <dgm:prSet presAssocID="{A56E54BD-39EE-4CCC-9A7B-2BE7BC3000BC}" presName="descendantText" presStyleLbl="alignAcc1" presStyleIdx="6" presStyleCnt="7">
        <dgm:presLayoutVars>
          <dgm:bulletEnabled val="1"/>
        </dgm:presLayoutVars>
      </dgm:prSet>
      <dgm:spPr/>
    </dgm:pt>
  </dgm:ptLst>
  <dgm:cxnLst>
    <dgm:cxn modelId="{C8DBFE01-9580-41B2-95B3-D238E504F3D3}" type="presOf" srcId="{97E1442C-E45E-42A4-8682-4FFF7D8A1854}" destId="{F738DB70-9CEB-4CC1-9130-4E62CE8C5BE9}" srcOrd="0" destOrd="0" presId="urn:microsoft.com/office/officeart/2005/8/layout/chevron2"/>
    <dgm:cxn modelId="{24CE1603-0701-4EA0-8DCB-EEF57EFBBE9D}" type="presOf" srcId="{7C9B845C-CF79-4513-96FD-9F6AB7B739C4}" destId="{540BF008-9E3A-42EA-8911-7F9E162271B3}" srcOrd="0" destOrd="0" presId="urn:microsoft.com/office/officeart/2005/8/layout/chevron2"/>
    <dgm:cxn modelId="{AB45500F-40D9-4FA9-9535-405E2217DF79}" type="presOf" srcId="{ADCA6F50-8DF0-434A-A2E9-EDFAE4C3FB24}" destId="{A0636937-BCD4-4DFC-A948-2C3E00AAB82D}" srcOrd="0" destOrd="0" presId="urn:microsoft.com/office/officeart/2005/8/layout/chevron2"/>
    <dgm:cxn modelId="{EA5A3513-3F78-4B25-AB76-E9ED512105C5}" srcId="{599EAAFF-5704-4226-AE68-B9AA9494A771}" destId="{40D06B25-4DBD-492B-9409-7888A1368EB3}" srcOrd="2" destOrd="0" parTransId="{10DD660C-218F-43FF-A9B5-2DA97FD5A2E0}" sibTransId="{669C53C1-4D68-4D1A-89AA-9D48C210A67E}"/>
    <dgm:cxn modelId="{BE253E2B-1676-4A93-970F-42F49EAEDE38}" srcId="{2AB3AA78-B1F6-4BA7-9E8E-790B09FB2B2F}" destId="{35C00B96-66A0-4094-B1D7-70F08061E9E6}" srcOrd="0" destOrd="0" parTransId="{35D19601-38DD-49F8-B073-9366F36BFDAD}" sibTransId="{6EBB3368-9619-45AD-982D-ED5C58325036}"/>
    <dgm:cxn modelId="{7FDEC730-A259-4B49-89DA-C0BE0C9144AA}" srcId="{599EAAFF-5704-4226-AE68-B9AA9494A771}" destId="{932AAD19-3FDE-4959-9EF1-7585D46A5905}" srcOrd="3" destOrd="0" parTransId="{3A660592-D099-4016-BC3A-C05163D56706}" sibTransId="{CE1FCD9A-4C49-481E-BE1B-3F61FF876E37}"/>
    <dgm:cxn modelId="{70E9BD38-05F8-4282-9489-209CB6DFF1EE}" srcId="{97E1442C-E45E-42A4-8682-4FFF7D8A1854}" destId="{FD535414-6ECB-463D-BA6E-28EAAE258C89}" srcOrd="0" destOrd="0" parTransId="{EAD3679E-F149-4A61-B953-F7A0D99C41F1}" sibTransId="{651DEA90-7F3B-477D-96B7-D75436DE2EB6}"/>
    <dgm:cxn modelId="{C1254060-C47B-41D2-B796-379007FC3627}" srcId="{A56E54BD-39EE-4CCC-9A7B-2BE7BC3000BC}" destId="{7C9B845C-CF79-4513-96FD-9F6AB7B739C4}" srcOrd="0" destOrd="0" parTransId="{D447E672-C05B-43A0-BAB8-60F01313FEEE}" sibTransId="{42C4BBB4-D629-43EA-A349-AEE8CFAE657F}"/>
    <dgm:cxn modelId="{B1AF1464-043E-4BEB-8E20-D45ADE02E6BD}" type="presOf" srcId="{A56E54BD-39EE-4CCC-9A7B-2BE7BC3000BC}" destId="{11E4B9D8-E7C3-47A8-8ACD-DE671DDCC2E7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E2ABD372-687D-4D5C-843F-D028F8A3441D}" type="presOf" srcId="{5AE3130C-4478-4A7B-9F99-62743D4DE5F3}" destId="{0ACC2D12-C908-4EAB-B206-B0E11615401D}" srcOrd="0" destOrd="0" presId="urn:microsoft.com/office/officeart/2005/8/layout/chevron2"/>
    <dgm:cxn modelId="{CCB78073-171B-446F-B895-FB040E176138}" type="presOf" srcId="{35C00B96-66A0-4094-B1D7-70F08061E9E6}" destId="{CDF22A8E-4A77-4ACA-AA7F-D42CD31A674E}" srcOrd="0" destOrd="0" presId="urn:microsoft.com/office/officeart/2005/8/layout/chevron2"/>
    <dgm:cxn modelId="{E50BA878-5E77-4F81-A147-820A4D0A2E56}" type="presOf" srcId="{C5567010-9CCE-4171-8893-25E9DD1E18D3}" destId="{87D68119-2BCA-4036-803A-34532BBDEA3D}" srcOrd="0" destOrd="0" presId="urn:microsoft.com/office/officeart/2005/8/layout/chevron2"/>
    <dgm:cxn modelId="{47DB597D-9CB2-4687-B008-89D29751E983}" srcId="{A33C31FF-424E-4FB7-87B0-73C8A9950954}" destId="{33FD8264-1003-4B52-9105-F91AF9D7A494}" srcOrd="0" destOrd="0" parTransId="{ABAE9351-60AC-4992-BC7C-CFF9C51B36E8}" sibTransId="{B88D2D54-7F9A-4B6C-A58F-3D198E9A88D7}"/>
    <dgm:cxn modelId="{29694688-1BDF-41F3-94E0-EA131F9EE88B}" srcId="{932AAD19-3FDE-4959-9EF1-7585D46A5905}" destId="{C5567010-9CCE-4171-8893-25E9DD1E18D3}" srcOrd="0" destOrd="0" parTransId="{608D101E-50BE-4140-99B6-748E638762AB}" sibTransId="{844FB283-6A04-49D0-86BB-B73F2719CAC0}"/>
    <dgm:cxn modelId="{B067749A-CFC1-4BE1-81CA-78765FBEDF93}" type="presOf" srcId="{932AAD19-3FDE-4959-9EF1-7585D46A5905}" destId="{B290ED5F-C43D-43A1-9631-0D32A84E3ADF}" srcOrd="0" destOrd="0" presId="urn:microsoft.com/office/officeart/2005/8/layout/chevron2"/>
    <dgm:cxn modelId="{66F43E9B-0DD2-4D51-8C76-8A0DB1F3CB0B}" srcId="{40D06B25-4DBD-492B-9409-7888A1368EB3}" destId="{5AE3130C-4478-4A7B-9F99-62743D4DE5F3}" srcOrd="0" destOrd="0" parTransId="{DC6CD775-6DF6-4F93-8AD7-74C3B7917E6B}" sibTransId="{2665F9EE-7911-4B56-869F-FDC49AE021ED}"/>
    <dgm:cxn modelId="{C97C12C4-0A56-4216-A31F-D0FDFB95B0B2}" srcId="{599EAAFF-5704-4226-AE68-B9AA9494A771}" destId="{A56E54BD-39EE-4CCC-9A7B-2BE7BC3000BC}" srcOrd="6" destOrd="0" parTransId="{7C10EAA4-2188-4E12-B2C4-B535A08BAB29}" sibTransId="{2704CE92-8F9C-4B89-95C5-C4DE165BB488}"/>
    <dgm:cxn modelId="{74E35BC4-D3EF-4D47-A28C-7A419D3C8847}" srcId="{599EAAFF-5704-4226-AE68-B9AA9494A771}" destId="{97E1442C-E45E-42A4-8682-4FFF7D8A1854}" srcOrd="1" destOrd="0" parTransId="{EFD31B96-07F7-4BEF-82A1-0CEE5C99D571}" sibTransId="{FDDBC394-9BAC-4A96-AD19-E949A67A417D}"/>
    <dgm:cxn modelId="{277577C9-A5BF-4CA0-8A2F-7803138E4F04}" srcId="{EAFB8368-8355-4AF7-A2A4-DCAA38715FD1}" destId="{ADCA6F50-8DF0-434A-A2E9-EDFAE4C3FB24}" srcOrd="0" destOrd="0" parTransId="{3D7882FA-D34D-4D08-8E95-51312A2EBCAC}" sibTransId="{A5453327-49E5-4D80-BCBF-BEE03450684F}"/>
    <dgm:cxn modelId="{45AEA2CD-9DDF-4061-B033-95008A23A0B4}" type="presOf" srcId="{33FD8264-1003-4B52-9105-F91AF9D7A494}" destId="{8B3810F3-8525-4C61-AAA1-488CC85D0525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0CDD77E1-6E86-41E8-982E-A3EC3FBB2905}" type="presOf" srcId="{A33C31FF-424E-4FB7-87B0-73C8A9950954}" destId="{89A2CE05-7A64-4459-BEE8-C57E15A2DD8C}" srcOrd="0" destOrd="0" presId="urn:microsoft.com/office/officeart/2005/8/layout/chevron2"/>
    <dgm:cxn modelId="{AAA307E4-D5CD-45FD-8988-3B9CFD860BD1}" srcId="{599EAAFF-5704-4226-AE68-B9AA9494A771}" destId="{EAFB8368-8355-4AF7-A2A4-DCAA38715FD1}" srcOrd="5" destOrd="0" parTransId="{77641B25-77AE-440E-B086-5838304CA597}" sibTransId="{D7A8ECBD-0478-458C-9DAE-46EB99CD5D92}"/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A1C145EF-B306-4D5D-AD61-BEF6981AB803}" type="presOf" srcId="{FD535414-6ECB-463D-BA6E-28EAAE258C89}" destId="{959B9912-2572-42F3-9A23-F091483F309C}" srcOrd="0" destOrd="0" presId="urn:microsoft.com/office/officeart/2005/8/layout/chevron2"/>
    <dgm:cxn modelId="{B9D3DAF3-B835-4243-B587-AAA107557A96}" srcId="{599EAAFF-5704-4226-AE68-B9AA9494A771}" destId="{A33C31FF-424E-4FB7-87B0-73C8A9950954}" srcOrd="4" destOrd="0" parTransId="{58B678F2-A914-46A8-AA4A-2CE1F9E6CB09}" sibTransId="{2DD2F38A-C489-40E7-9751-DCAE69E91637}"/>
    <dgm:cxn modelId="{70A0D3F8-4A2E-4FD3-BD68-990EA656A654}" type="presOf" srcId="{EAFB8368-8355-4AF7-A2A4-DCAA38715FD1}" destId="{0D96DC6C-3180-4182-A340-2A1B51B51C39}" srcOrd="0" destOrd="0" presId="urn:microsoft.com/office/officeart/2005/8/layout/chevron2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9A0A49BE-D231-466D-95F4-C4D8ACBED841}" type="presParOf" srcId="{64A48FB5-9FAE-4208-B85C-EF09A2B8ACE7}" destId="{F0541937-2C17-460B-8F2C-81CC168906E9}" srcOrd="2" destOrd="0" presId="urn:microsoft.com/office/officeart/2005/8/layout/chevron2"/>
    <dgm:cxn modelId="{2070F8E7-6C4E-4A60-968B-42CAE476FCD9}" type="presParOf" srcId="{F0541937-2C17-460B-8F2C-81CC168906E9}" destId="{F738DB70-9CEB-4CC1-9130-4E62CE8C5BE9}" srcOrd="0" destOrd="0" presId="urn:microsoft.com/office/officeart/2005/8/layout/chevron2"/>
    <dgm:cxn modelId="{961A91A4-7A96-4B70-8623-3FB27B8CEF21}" type="presParOf" srcId="{F0541937-2C17-460B-8F2C-81CC168906E9}" destId="{959B9912-2572-42F3-9A23-F091483F309C}" srcOrd="1" destOrd="0" presId="urn:microsoft.com/office/officeart/2005/8/layout/chevron2"/>
    <dgm:cxn modelId="{5622159B-A409-4ADA-8C60-9A32348F1F61}" type="presParOf" srcId="{64A48FB5-9FAE-4208-B85C-EF09A2B8ACE7}" destId="{555D6A1C-098E-404F-B6A4-9C6E87F209DB}" srcOrd="3" destOrd="0" presId="urn:microsoft.com/office/officeart/2005/8/layout/chevron2"/>
    <dgm:cxn modelId="{873E6D25-BAAA-4CF1-91D1-102610335D4D}" type="presParOf" srcId="{64A48FB5-9FAE-4208-B85C-EF09A2B8ACE7}" destId="{3BA759AD-4BA8-4231-BEDB-2C87807778FF}" srcOrd="4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  <dgm:cxn modelId="{A27C55DC-199B-418C-9516-B2C29DA8C5D7}" type="presParOf" srcId="{64A48FB5-9FAE-4208-B85C-EF09A2B8ACE7}" destId="{67BC3ECC-B16E-4A3A-8CC9-3F93CF3A1467}" srcOrd="5" destOrd="0" presId="urn:microsoft.com/office/officeart/2005/8/layout/chevron2"/>
    <dgm:cxn modelId="{E34EC64D-AAE0-4121-A995-0D43AD77348D}" type="presParOf" srcId="{64A48FB5-9FAE-4208-B85C-EF09A2B8ACE7}" destId="{77CD66A8-6FF6-4F96-8ECC-D30A037334B8}" srcOrd="6" destOrd="0" presId="urn:microsoft.com/office/officeart/2005/8/layout/chevron2"/>
    <dgm:cxn modelId="{03D83B73-D8A8-4A72-8ABB-D9725E994361}" type="presParOf" srcId="{77CD66A8-6FF6-4F96-8ECC-D30A037334B8}" destId="{B290ED5F-C43D-43A1-9631-0D32A84E3ADF}" srcOrd="0" destOrd="0" presId="urn:microsoft.com/office/officeart/2005/8/layout/chevron2"/>
    <dgm:cxn modelId="{7D89688E-1C02-4B39-A90F-B8899DD14639}" type="presParOf" srcId="{77CD66A8-6FF6-4F96-8ECC-D30A037334B8}" destId="{87D68119-2BCA-4036-803A-34532BBDEA3D}" srcOrd="1" destOrd="0" presId="urn:microsoft.com/office/officeart/2005/8/layout/chevron2"/>
    <dgm:cxn modelId="{588BBF63-43FD-483B-BFD6-D58AB5D08E82}" type="presParOf" srcId="{64A48FB5-9FAE-4208-B85C-EF09A2B8ACE7}" destId="{D8C40843-FA0D-4211-A604-916FB004EB7F}" srcOrd="7" destOrd="0" presId="urn:microsoft.com/office/officeart/2005/8/layout/chevron2"/>
    <dgm:cxn modelId="{C22C3934-24CF-4A0B-9B66-7A26465A2892}" type="presParOf" srcId="{64A48FB5-9FAE-4208-B85C-EF09A2B8ACE7}" destId="{4EEAD428-B7B9-4A4A-BC5B-A22E9250D146}" srcOrd="8" destOrd="0" presId="urn:microsoft.com/office/officeart/2005/8/layout/chevron2"/>
    <dgm:cxn modelId="{31DEEE30-4F1F-478F-9DBC-BC63BDA6E279}" type="presParOf" srcId="{4EEAD428-B7B9-4A4A-BC5B-A22E9250D146}" destId="{89A2CE05-7A64-4459-BEE8-C57E15A2DD8C}" srcOrd="0" destOrd="0" presId="urn:microsoft.com/office/officeart/2005/8/layout/chevron2"/>
    <dgm:cxn modelId="{4A78BBAA-0830-4CC0-A61A-280421241A50}" type="presParOf" srcId="{4EEAD428-B7B9-4A4A-BC5B-A22E9250D146}" destId="{8B3810F3-8525-4C61-AAA1-488CC85D0525}" srcOrd="1" destOrd="0" presId="urn:microsoft.com/office/officeart/2005/8/layout/chevron2"/>
    <dgm:cxn modelId="{4D272E71-9324-4EC9-9E78-FA95BAF9DEF1}" type="presParOf" srcId="{64A48FB5-9FAE-4208-B85C-EF09A2B8ACE7}" destId="{0201D5EC-2AC0-4832-861D-7A53657570D0}" srcOrd="9" destOrd="0" presId="urn:microsoft.com/office/officeart/2005/8/layout/chevron2"/>
    <dgm:cxn modelId="{AC1E9695-A4A7-4D59-9DDA-62FE4B07FF8A}" type="presParOf" srcId="{64A48FB5-9FAE-4208-B85C-EF09A2B8ACE7}" destId="{65DDB722-2EA5-4431-8D0D-505F16B9B079}" srcOrd="10" destOrd="0" presId="urn:microsoft.com/office/officeart/2005/8/layout/chevron2"/>
    <dgm:cxn modelId="{05694CE4-F3E7-4F31-AAE8-841A2F039EFE}" type="presParOf" srcId="{65DDB722-2EA5-4431-8D0D-505F16B9B079}" destId="{0D96DC6C-3180-4182-A340-2A1B51B51C39}" srcOrd="0" destOrd="0" presId="urn:microsoft.com/office/officeart/2005/8/layout/chevron2"/>
    <dgm:cxn modelId="{DC3022F4-EC98-415D-B804-AFFFEDBD7A0A}" type="presParOf" srcId="{65DDB722-2EA5-4431-8D0D-505F16B9B079}" destId="{A0636937-BCD4-4DFC-A948-2C3E00AAB82D}" srcOrd="1" destOrd="0" presId="urn:microsoft.com/office/officeart/2005/8/layout/chevron2"/>
    <dgm:cxn modelId="{B7BC953B-9FBD-4943-895D-602878B97105}" type="presParOf" srcId="{64A48FB5-9FAE-4208-B85C-EF09A2B8ACE7}" destId="{EC811FB5-9AAA-4774-A003-5FFB0CE15073}" srcOrd="11" destOrd="0" presId="urn:microsoft.com/office/officeart/2005/8/layout/chevron2"/>
    <dgm:cxn modelId="{CE85B542-A517-4D91-B39D-9FB53F88564B}" type="presParOf" srcId="{64A48FB5-9FAE-4208-B85C-EF09A2B8ACE7}" destId="{A4E61381-0696-4316-8904-65C1CE94E941}" srcOrd="12" destOrd="0" presId="urn:microsoft.com/office/officeart/2005/8/layout/chevron2"/>
    <dgm:cxn modelId="{00504143-5077-4F89-B510-1596F51EEDA6}" type="presParOf" srcId="{A4E61381-0696-4316-8904-65C1CE94E941}" destId="{11E4B9D8-E7C3-47A8-8ACD-DE671DDCC2E7}" srcOrd="0" destOrd="0" presId="urn:microsoft.com/office/officeart/2005/8/layout/chevron2"/>
    <dgm:cxn modelId="{3A653850-D8EC-4179-8F75-1E70EE78285F}" type="presParOf" srcId="{A4E61381-0696-4316-8904-65C1CE94E941}" destId="{540BF008-9E3A-42EA-8911-7F9E162271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296642" y="1643072"/>
          <a:ext cx="1593332" cy="1554751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alibri"/>
            </a:rPr>
            <a:t>АУДАН БЮДЖЕТІ</a:t>
          </a:r>
          <a:endParaRPr lang="ru-RU" sz="2000" kern="1200" dirty="0"/>
        </a:p>
      </dsp:txBody>
      <dsp:txXfrm>
        <a:off x="3529980" y="1870760"/>
        <a:ext cx="1126656" cy="1099375"/>
      </dsp:txXfrm>
    </dsp:sp>
    <dsp:sp modelId="{AFDE36B4-3270-49E7-A0B8-D0819E092F8E}">
      <dsp:nvSpPr>
        <dsp:cNvPr id="0" name=""/>
        <dsp:cNvSpPr/>
      </dsp:nvSpPr>
      <dsp:spPr>
        <a:xfrm rot="8150183">
          <a:off x="2184830" y="3213341"/>
          <a:ext cx="1537244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1439114" y="3571900"/>
          <a:ext cx="1998206" cy="9120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Нысаналы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трансферттер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және бьюджеттік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кредиттер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1465826" y="3598612"/>
        <a:ext cx="1944782" cy="858595"/>
      </dsp:txXfrm>
    </dsp:sp>
    <dsp:sp modelId="{2D1DBC6B-037B-4677-B6A9-5B1191FC1579}">
      <dsp:nvSpPr>
        <dsp:cNvPr id="0" name=""/>
        <dsp:cNvSpPr/>
      </dsp:nvSpPr>
      <dsp:spPr>
        <a:xfrm rot="10845223">
          <a:off x="1352291" y="2082549"/>
          <a:ext cx="1873232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367655" y="1912151"/>
          <a:ext cx="2037049" cy="945365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Облыстық бюджеттен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берілетін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субвенциялар</a:t>
          </a:r>
          <a:endParaRPr lang="ru-RU" sz="1400" kern="1200" dirty="0"/>
        </a:p>
      </dsp:txBody>
      <dsp:txXfrm>
        <a:off x="395344" y="1939840"/>
        <a:ext cx="1981671" cy="889987"/>
      </dsp:txXfrm>
    </dsp:sp>
    <dsp:sp modelId="{8CB0A9C5-4771-43F0-B33A-60EE98EAD358}">
      <dsp:nvSpPr>
        <dsp:cNvPr id="0" name=""/>
        <dsp:cNvSpPr/>
      </dsp:nvSpPr>
      <dsp:spPr>
        <a:xfrm rot="13689657">
          <a:off x="2446316" y="1143988"/>
          <a:ext cx="1212799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1543040" y="214325"/>
          <a:ext cx="1966677" cy="9120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Салықтық</a:t>
          </a:r>
          <a:r>
            <a:rPr lang="ru-RU" sz="1400" b="1" i="0" u="none" strike="noStrike" kern="1200" baseline="0" dirty="0">
              <a:latin typeface="Calibri"/>
            </a:rPr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түсімдер</a:t>
          </a:r>
          <a:endParaRPr lang="ru-RU" sz="1400" kern="1200" dirty="0"/>
        </a:p>
      </dsp:txBody>
      <dsp:txXfrm>
        <a:off x="1569752" y="241037"/>
        <a:ext cx="1913253" cy="858595"/>
      </dsp:txXfrm>
    </dsp:sp>
    <dsp:sp modelId="{C4074AE7-4D31-4E87-9F01-B903AC49A0DB}">
      <dsp:nvSpPr>
        <dsp:cNvPr id="0" name=""/>
        <dsp:cNvSpPr/>
      </dsp:nvSpPr>
      <dsp:spPr>
        <a:xfrm rot="18756035">
          <a:off x="4487554" y="1147065"/>
          <a:ext cx="1177212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1B86D-000F-4E7B-AB3F-AD85E3178850}">
      <dsp:nvSpPr>
        <dsp:cNvPr id="0" name=""/>
        <dsp:cNvSpPr/>
      </dsp:nvSpPr>
      <dsp:spPr>
        <a:xfrm>
          <a:off x="4757751" y="214314"/>
          <a:ext cx="1889824" cy="9120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Салықтық емес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түсімдер</a:t>
          </a:r>
          <a:endParaRPr lang="ru-RU" sz="1400" kern="1200" dirty="0"/>
        </a:p>
      </dsp:txBody>
      <dsp:txXfrm>
        <a:off x="4784463" y="241026"/>
        <a:ext cx="1836400" cy="858595"/>
      </dsp:txXfrm>
    </dsp:sp>
    <dsp:sp modelId="{EBB26E73-AE85-4742-ADAB-640D27C02876}">
      <dsp:nvSpPr>
        <dsp:cNvPr id="0" name=""/>
        <dsp:cNvSpPr/>
      </dsp:nvSpPr>
      <dsp:spPr>
        <a:xfrm rot="21599262">
          <a:off x="4939682" y="2153999"/>
          <a:ext cx="1675636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0FB35-DF7E-4506-92AC-438E7AD44E80}">
      <dsp:nvSpPr>
        <dsp:cNvPr id="0" name=""/>
        <dsp:cNvSpPr/>
      </dsp:nvSpPr>
      <dsp:spPr>
        <a:xfrm>
          <a:off x="5681192" y="1928831"/>
          <a:ext cx="2005505" cy="982119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Негізгі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капиталды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сатудың түсімдері</a:t>
          </a:r>
          <a:endParaRPr lang="ru-RU" sz="1400" kern="1200" dirty="0"/>
        </a:p>
      </dsp:txBody>
      <dsp:txXfrm>
        <a:off x="5709957" y="1957596"/>
        <a:ext cx="1947975" cy="924589"/>
      </dsp:txXfrm>
    </dsp:sp>
    <dsp:sp modelId="{E818AB84-4FFC-4A40-8C19-E44BC470423E}">
      <dsp:nvSpPr>
        <dsp:cNvPr id="0" name=""/>
        <dsp:cNvSpPr/>
      </dsp:nvSpPr>
      <dsp:spPr>
        <a:xfrm rot="2629953">
          <a:off x="4441399" y="3281729"/>
          <a:ext cx="1874492" cy="628320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2B0CD-DD83-452F-8E8E-42053C4132C2}">
      <dsp:nvSpPr>
        <dsp:cNvPr id="0" name=""/>
        <dsp:cNvSpPr/>
      </dsp:nvSpPr>
      <dsp:spPr>
        <a:xfrm>
          <a:off x="4803413" y="3547089"/>
          <a:ext cx="1919994" cy="95350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397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Кредиттерді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өтеу</a:t>
          </a:r>
          <a:endParaRPr lang="ru-RU" sz="1400" kern="1200" dirty="0"/>
        </a:p>
      </dsp:txBody>
      <dsp:txXfrm>
        <a:off x="4831340" y="3575016"/>
        <a:ext cx="1864140" cy="8976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F55C4-DCAD-4B88-BC42-AE621B9248EA}">
      <dsp:nvSpPr>
        <dsp:cNvPr id="0" name=""/>
        <dsp:cNvSpPr/>
      </dsp:nvSpPr>
      <dsp:spPr>
        <a:xfrm rot="1117963">
          <a:off x="1914048" y="3460761"/>
          <a:ext cx="3337394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3337394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CCB255-989F-46BE-A1DF-42AA1822D9D0}">
      <dsp:nvSpPr>
        <dsp:cNvPr id="0" name=""/>
        <dsp:cNvSpPr/>
      </dsp:nvSpPr>
      <dsp:spPr>
        <a:xfrm rot="14090654">
          <a:off x="1722711" y="3144701"/>
          <a:ext cx="187511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187511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54C1F-95F1-4B1F-AA42-C109DDFBFDF2}">
      <dsp:nvSpPr>
        <dsp:cNvPr id="0" name=""/>
        <dsp:cNvSpPr/>
      </dsp:nvSpPr>
      <dsp:spPr>
        <a:xfrm rot="21272">
          <a:off x="2001488" y="2788299"/>
          <a:ext cx="2381756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2381756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4A1BD6-387F-4C87-A312-D4A3C21EA325}">
      <dsp:nvSpPr>
        <dsp:cNvPr id="0" name=""/>
        <dsp:cNvSpPr/>
      </dsp:nvSpPr>
      <dsp:spPr>
        <a:xfrm rot="20664627">
          <a:off x="1940205" y="2206700"/>
          <a:ext cx="3332843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3332843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AE5B1-2E20-4565-97F2-1890341833F2}">
      <dsp:nvSpPr>
        <dsp:cNvPr id="0" name=""/>
        <dsp:cNvSpPr/>
      </dsp:nvSpPr>
      <dsp:spPr>
        <a:xfrm rot="19166228">
          <a:off x="1827289" y="1927394"/>
          <a:ext cx="1449991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1449991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59E40D-1C50-4E2D-A84B-EE70BC9B230C}">
      <dsp:nvSpPr>
        <dsp:cNvPr id="0" name=""/>
        <dsp:cNvSpPr/>
      </dsp:nvSpPr>
      <dsp:spPr>
        <a:xfrm rot="15869362">
          <a:off x="1123608" y="1979037"/>
          <a:ext cx="715273" cy="25356"/>
        </a:xfrm>
        <a:custGeom>
          <a:avLst/>
          <a:gdLst/>
          <a:ahLst/>
          <a:cxnLst/>
          <a:rect l="0" t="0" r="0" b="0"/>
          <a:pathLst>
            <a:path>
              <a:moveTo>
                <a:pt x="0" y="12678"/>
              </a:moveTo>
              <a:lnTo>
                <a:pt x="715273" y="12678"/>
              </a:lnTo>
            </a:path>
          </a:pathLst>
        </a:custGeom>
        <a:noFill/>
        <a:ln w="1397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3D6D82-EE05-4790-98D3-C202D12C93E7}">
      <dsp:nvSpPr>
        <dsp:cNvPr id="0" name=""/>
        <dsp:cNvSpPr/>
      </dsp:nvSpPr>
      <dsp:spPr>
        <a:xfrm>
          <a:off x="698561" y="2026403"/>
          <a:ext cx="1266191" cy="126619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F14173-3B2D-4307-86A2-F746A1553E0C}">
      <dsp:nvSpPr>
        <dsp:cNvPr id="0" name=""/>
        <dsp:cNvSpPr/>
      </dsp:nvSpPr>
      <dsp:spPr>
        <a:xfrm>
          <a:off x="135385" y="66667"/>
          <a:ext cx="2471793" cy="15705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/>
            <a:t>Мемлекеттік</a:t>
          </a:r>
          <a:r>
            <a:rPr lang="ru-RU" sz="1400" kern="1200" dirty="0"/>
            <a:t> </a:t>
          </a:r>
          <a:r>
            <a:rPr lang="ru-RU" sz="1400" kern="1200" dirty="0" err="1"/>
            <a:t>атаулы</a:t>
          </a:r>
          <a:r>
            <a:rPr lang="ru-RU" sz="1400" kern="1200" dirty="0"/>
            <a:t> </a:t>
          </a:r>
          <a:r>
            <a:rPr lang="ru-RU" sz="1400" kern="1200" dirty="0" err="1"/>
            <a:t>әлеуметтік көмек</a:t>
          </a:r>
          <a:endParaRPr lang="ru-RU" sz="1400" kern="1200" dirty="0"/>
        </a:p>
      </dsp:txBody>
      <dsp:txXfrm>
        <a:off x="497371" y="296667"/>
        <a:ext cx="1747821" cy="1110536"/>
      </dsp:txXfrm>
    </dsp:sp>
    <dsp:sp modelId="{94D5DE3C-0F64-42DE-BFA6-6975B26AD3FC}">
      <dsp:nvSpPr>
        <dsp:cNvPr id="0" name=""/>
        <dsp:cNvSpPr/>
      </dsp:nvSpPr>
      <dsp:spPr>
        <a:xfrm>
          <a:off x="2540298" y="66509"/>
          <a:ext cx="2604614" cy="15381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/>
            <a:t>Үкіметтік</a:t>
          </a:r>
          <a:r>
            <a:rPr lang="ru-RU" sz="1100" kern="1200" dirty="0"/>
            <a:t> </a:t>
          </a:r>
          <a:r>
            <a:rPr lang="ru-RU" sz="1100" kern="1200" dirty="0" err="1"/>
            <a:t>емес</a:t>
          </a:r>
          <a:r>
            <a:rPr lang="ru-RU" sz="1100" kern="1200" dirty="0"/>
            <a:t> </a:t>
          </a:r>
          <a:r>
            <a:rPr lang="ru-RU" sz="1100" kern="1200" dirty="0" err="1"/>
            <a:t>ұйымдарда</a:t>
          </a:r>
          <a:r>
            <a:rPr lang="ru-RU" sz="1100" kern="1200" dirty="0"/>
            <a:t> </a:t>
          </a:r>
          <a:r>
            <a:rPr lang="ru-RU" sz="1100" kern="1200" dirty="0" err="1"/>
            <a:t>мемлекеттік</a:t>
          </a:r>
          <a:r>
            <a:rPr lang="ru-RU" sz="1100" kern="1200" dirty="0"/>
            <a:t> </a:t>
          </a:r>
          <a:r>
            <a:rPr lang="ru-RU" sz="1100" kern="1200" dirty="0" err="1"/>
            <a:t>әлеуметтік</a:t>
          </a:r>
          <a:r>
            <a:rPr lang="ru-RU" sz="1100" kern="1200" dirty="0"/>
            <a:t> </a:t>
          </a:r>
          <a:r>
            <a:rPr lang="ru-RU" sz="1100" kern="1200" dirty="0" err="1"/>
            <a:t>тапсырысты</a:t>
          </a:r>
          <a:r>
            <a:rPr lang="ru-RU" sz="1100" kern="1200" dirty="0"/>
            <a:t> </a:t>
          </a:r>
          <a:r>
            <a:rPr lang="ru-RU" sz="1100" kern="1200" dirty="0" err="1"/>
            <a:t>орналастыру</a:t>
          </a:r>
          <a:endParaRPr lang="ru-RU" sz="1100" kern="1200" dirty="0"/>
        </a:p>
      </dsp:txBody>
      <dsp:txXfrm>
        <a:off x="2921735" y="291766"/>
        <a:ext cx="1841740" cy="1087635"/>
      </dsp:txXfrm>
    </dsp:sp>
    <dsp:sp modelId="{76B848CA-9790-4C8F-8637-DA9FD730287F}">
      <dsp:nvSpPr>
        <dsp:cNvPr id="0" name=""/>
        <dsp:cNvSpPr/>
      </dsp:nvSpPr>
      <dsp:spPr>
        <a:xfrm>
          <a:off x="4707442" y="656581"/>
          <a:ext cx="4164362" cy="13494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 err="1"/>
            <a:t>Ауылдық жерлерде</a:t>
          </a:r>
          <a:r>
            <a:rPr lang="ru-RU" sz="1000" kern="1200" dirty="0"/>
            <a:t> </a:t>
          </a:r>
          <a:r>
            <a:rPr lang="ru-RU" sz="1000" kern="1200" dirty="0" err="1"/>
            <a:t>тұратын денсаулық сақтау, білім</a:t>
          </a:r>
          <a:r>
            <a:rPr lang="ru-RU" sz="1000" kern="1200" dirty="0"/>
            <a:t> беру, </a:t>
          </a:r>
          <a:r>
            <a:rPr lang="ru-RU" sz="1000" kern="1200" dirty="0" err="1"/>
            <a:t>әлеуметтік қамсыздандыру, мәдениет, </a:t>
          </a:r>
          <a:r>
            <a:rPr lang="ru-RU" sz="1000" kern="1200" dirty="0"/>
            <a:t>спорт </a:t>
          </a:r>
          <a:r>
            <a:rPr lang="ru-RU" sz="1000" kern="1200" dirty="0" err="1"/>
            <a:t>және </a:t>
          </a:r>
          <a:r>
            <a:rPr lang="ru-RU" sz="1000" kern="1200" dirty="0"/>
            <a:t>ветеринария </a:t>
          </a:r>
          <a:r>
            <a:rPr lang="ru-RU" sz="1000" kern="1200" dirty="0" err="1"/>
            <a:t>мамандарына</a:t>
          </a:r>
          <a:r>
            <a:rPr lang="ru-RU" sz="1000" kern="1200" dirty="0"/>
            <a:t> </a:t>
          </a:r>
          <a:r>
            <a:rPr lang="ru-RU" sz="1000" kern="1200" dirty="0" err="1"/>
            <a:t>отын</a:t>
          </a:r>
          <a:r>
            <a:rPr lang="ru-RU" sz="1000" kern="1200" dirty="0"/>
            <a:t> </a:t>
          </a:r>
          <a:r>
            <a:rPr lang="ru-RU" sz="1000" kern="1200" dirty="0" err="1"/>
            <a:t>сатып</a:t>
          </a:r>
          <a:r>
            <a:rPr lang="ru-RU" sz="1000" kern="1200" dirty="0"/>
            <a:t> </a:t>
          </a:r>
          <a:r>
            <a:rPr lang="ru-RU" sz="1000" kern="1200" dirty="0" err="1"/>
            <a:t>алуға </a:t>
          </a:r>
          <a:r>
            <a:rPr lang="ru-RU" sz="1000" kern="1200" dirty="0"/>
            <a:t>ҚР </a:t>
          </a:r>
          <a:r>
            <a:rPr lang="ru-RU" sz="1000" kern="1200" dirty="0" err="1"/>
            <a:t>заңнамасына сәйкес әлеуметтік көмек </a:t>
          </a:r>
          <a:r>
            <a:rPr lang="ru-RU" sz="1000" kern="1200" dirty="0"/>
            <a:t>корсету </a:t>
          </a:r>
          <a:endParaRPr lang="ru-RU" kern="1200" dirty="0"/>
        </a:p>
      </dsp:txBody>
      <dsp:txXfrm>
        <a:off x="5317299" y="854200"/>
        <a:ext cx="2944648" cy="954190"/>
      </dsp:txXfrm>
    </dsp:sp>
    <dsp:sp modelId="{CEFD4640-950A-45AE-903C-C722075AFE53}">
      <dsp:nvSpPr>
        <dsp:cNvPr id="0" name=""/>
        <dsp:cNvSpPr/>
      </dsp:nvSpPr>
      <dsp:spPr>
        <a:xfrm>
          <a:off x="4382744" y="2146136"/>
          <a:ext cx="4504266" cy="1352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/>
            <a:t>Жергілікті</a:t>
          </a:r>
          <a:r>
            <a:rPr lang="ru-RU" sz="1100" kern="1200" dirty="0"/>
            <a:t> </a:t>
          </a:r>
          <a:r>
            <a:rPr lang="ru-RU" sz="1100" kern="1200" dirty="0" err="1"/>
            <a:t>өкілетті</a:t>
          </a:r>
          <a:r>
            <a:rPr lang="ru-RU" sz="1100" kern="1200" dirty="0"/>
            <a:t> </a:t>
          </a:r>
          <a:r>
            <a:rPr lang="ru-RU" sz="1100" kern="1200" dirty="0" err="1"/>
            <a:t>органдардың</a:t>
          </a:r>
          <a:r>
            <a:rPr lang="ru-RU" sz="1100" kern="1200" dirty="0"/>
            <a:t> </a:t>
          </a:r>
          <a:r>
            <a:rPr lang="ru-RU" sz="1100" kern="1200" dirty="0" err="1"/>
            <a:t>шешімі</a:t>
          </a:r>
          <a:r>
            <a:rPr lang="ru-RU" sz="1100" kern="1200" dirty="0"/>
            <a:t> </a:t>
          </a:r>
          <a:r>
            <a:rPr lang="ru-RU" sz="1100" kern="1200" dirty="0" err="1"/>
            <a:t>бойынша</a:t>
          </a:r>
          <a:r>
            <a:rPr lang="ru-RU" sz="1100" kern="1200" dirty="0"/>
            <a:t> </a:t>
          </a:r>
          <a:r>
            <a:rPr lang="ru-RU" sz="1100" kern="1200" dirty="0" err="1"/>
            <a:t>мұқтаж</a:t>
          </a:r>
          <a:r>
            <a:rPr lang="ru-RU" sz="1100" kern="1200" dirty="0"/>
            <a:t> </a:t>
          </a:r>
          <a:r>
            <a:rPr lang="ru-RU" sz="1100" kern="1200" dirty="0" err="1"/>
            <a:t>азаматтардың</a:t>
          </a:r>
          <a:r>
            <a:rPr lang="ru-RU" sz="1100" kern="1200" dirty="0"/>
            <a:t> </a:t>
          </a:r>
          <a:r>
            <a:rPr lang="ru-RU" sz="1100" kern="1200" dirty="0" err="1"/>
            <a:t>жекелеген</a:t>
          </a:r>
          <a:r>
            <a:rPr lang="ru-RU" sz="1100" kern="1200" dirty="0"/>
            <a:t> </a:t>
          </a:r>
          <a:r>
            <a:rPr lang="ru-RU" sz="1100" kern="1200" dirty="0" err="1"/>
            <a:t>топтарына</a:t>
          </a:r>
          <a:r>
            <a:rPr lang="ru-RU" sz="1100" kern="1200" dirty="0"/>
            <a:t> </a:t>
          </a:r>
          <a:r>
            <a:rPr lang="ru-RU" sz="1100" kern="1200" dirty="0" err="1"/>
            <a:t>әлеуметтік</a:t>
          </a:r>
          <a:r>
            <a:rPr lang="ru-RU" sz="1100" kern="1200" dirty="0"/>
            <a:t> </a:t>
          </a:r>
          <a:r>
            <a:rPr lang="ru-RU" sz="1100" kern="1200" dirty="0" err="1"/>
            <a:t>көмек</a:t>
          </a:r>
          <a:endParaRPr lang="ru-RU" kern="1200" dirty="0"/>
        </a:p>
      </dsp:txBody>
      <dsp:txXfrm>
        <a:off x="5042378" y="2344174"/>
        <a:ext cx="3184998" cy="956209"/>
      </dsp:txXfrm>
    </dsp:sp>
    <dsp:sp modelId="{0D4DD94D-5EE5-44AD-8872-37CBCE71BBFE}">
      <dsp:nvSpPr>
        <dsp:cNvPr id="0" name=""/>
        <dsp:cNvSpPr/>
      </dsp:nvSpPr>
      <dsp:spPr>
        <a:xfrm>
          <a:off x="0" y="3009330"/>
          <a:ext cx="5244138" cy="25838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 err="1"/>
            <a:t>Оңалтудың</a:t>
          </a:r>
          <a:r>
            <a:rPr lang="ru-RU" sz="1200" kern="1200" dirty="0"/>
            <a:t> </a:t>
          </a:r>
          <a:r>
            <a:rPr lang="ru-RU" sz="1200" kern="1200" dirty="0" err="1"/>
            <a:t>жеке</a:t>
          </a:r>
          <a:r>
            <a:rPr lang="ru-RU" sz="1200" kern="1200" dirty="0"/>
            <a:t> </a:t>
          </a:r>
          <a:r>
            <a:rPr lang="ru-RU" sz="1200" kern="1200" dirty="0" err="1"/>
            <a:t>бағдарламасына</a:t>
          </a:r>
          <a:r>
            <a:rPr lang="ru-RU" sz="1200" kern="1200" dirty="0"/>
            <a:t> </a:t>
          </a:r>
          <a:r>
            <a:rPr lang="ru-RU" sz="1200" kern="1200" dirty="0" err="1"/>
            <a:t>сәйкес</a:t>
          </a:r>
          <a:r>
            <a:rPr lang="ru-RU" sz="1200" kern="1200" dirty="0"/>
            <a:t> </a:t>
          </a:r>
          <a:r>
            <a:rPr lang="ru-RU" sz="1200" kern="1200" dirty="0" err="1"/>
            <a:t>мұқтаж</a:t>
          </a:r>
          <a:r>
            <a:rPr lang="ru-RU" sz="1200" kern="1200" dirty="0"/>
            <a:t> </a:t>
          </a:r>
          <a:r>
            <a:rPr lang="ru-RU" sz="1200" kern="1200" dirty="0" err="1"/>
            <a:t>мүгедектігі</a:t>
          </a:r>
          <a:r>
            <a:rPr lang="ru-RU" sz="1200" kern="1200" dirty="0"/>
            <a:t> бар </a:t>
          </a:r>
          <a:r>
            <a:rPr lang="ru-RU" sz="1200" kern="1200" dirty="0" err="1"/>
            <a:t>адамдарды</a:t>
          </a:r>
          <a:r>
            <a:rPr lang="ru-RU" sz="1200" kern="1200" dirty="0"/>
            <a:t> </a:t>
          </a:r>
          <a:r>
            <a:rPr lang="ru-RU" sz="1200" kern="1200" dirty="0" err="1"/>
            <a:t>протездік-ортопедиялық</a:t>
          </a:r>
          <a:r>
            <a:rPr lang="ru-RU" sz="1200" kern="1200" dirty="0"/>
            <a:t> </a:t>
          </a:r>
          <a:r>
            <a:rPr lang="ru-RU" sz="1200" kern="1200" dirty="0" err="1"/>
            <a:t>көмек</a:t>
          </a:r>
          <a:r>
            <a:rPr lang="ru-RU" sz="1200" kern="1200" dirty="0"/>
            <a:t>, </a:t>
          </a:r>
          <a:r>
            <a:rPr lang="ru-RU" sz="1200" kern="1200" dirty="0" err="1"/>
            <a:t>сурдотехникалық</a:t>
          </a:r>
          <a:r>
            <a:rPr lang="ru-RU" sz="1200" kern="1200" dirty="0"/>
            <a:t> </a:t>
          </a:r>
          <a:r>
            <a:rPr lang="ru-RU" sz="1200" kern="1200" dirty="0" err="1"/>
            <a:t>құралдар</a:t>
          </a:r>
          <a:r>
            <a:rPr lang="ru-RU" sz="1200" kern="1200" dirty="0"/>
            <a:t>, </a:t>
          </a:r>
          <a:r>
            <a:rPr lang="ru-RU" sz="1200" kern="1200" dirty="0" err="1"/>
            <a:t>тифлотехникалық</a:t>
          </a:r>
          <a:r>
            <a:rPr lang="ru-RU" sz="1200" kern="1200" dirty="0"/>
            <a:t> </a:t>
          </a:r>
          <a:r>
            <a:rPr lang="ru-RU" sz="1200" kern="1200" dirty="0" err="1"/>
            <a:t>құралдар</a:t>
          </a:r>
          <a:r>
            <a:rPr lang="ru-RU" sz="1200" kern="1200" dirty="0"/>
            <a:t>, санаторий-</a:t>
          </a:r>
          <a:r>
            <a:rPr lang="ru-RU" sz="1200" kern="1200" dirty="0" err="1"/>
            <a:t>курорттық</a:t>
          </a:r>
          <a:r>
            <a:rPr lang="ru-RU" sz="1200" kern="1200" dirty="0"/>
            <a:t> </a:t>
          </a:r>
          <a:r>
            <a:rPr lang="ru-RU" sz="1200" kern="1200" dirty="0" err="1"/>
            <a:t>емделу</a:t>
          </a:r>
          <a:r>
            <a:rPr lang="ru-RU" sz="1200" kern="1200" dirty="0"/>
            <a:t>, </a:t>
          </a:r>
          <a:r>
            <a:rPr lang="ru-RU" sz="1200" kern="1200" dirty="0" err="1"/>
            <a:t>мiндеттi</a:t>
          </a:r>
          <a:r>
            <a:rPr lang="ru-RU" sz="1200" kern="1200" dirty="0"/>
            <a:t> </a:t>
          </a:r>
          <a:r>
            <a:rPr lang="ru-RU" sz="1200" kern="1200" dirty="0" err="1"/>
            <a:t>гигиеналық</a:t>
          </a:r>
          <a:r>
            <a:rPr lang="ru-RU" sz="1200" kern="1200" dirty="0"/>
            <a:t> </a:t>
          </a:r>
          <a:r>
            <a:rPr lang="ru-RU" sz="1200" kern="1200" dirty="0" err="1"/>
            <a:t>құралдармен</a:t>
          </a:r>
          <a:r>
            <a:rPr lang="ru-RU" sz="1200" kern="1200" dirty="0"/>
            <a:t> </a:t>
          </a:r>
          <a:r>
            <a:rPr lang="ru-RU" sz="1200" kern="1200" dirty="0" err="1"/>
            <a:t>қамтамасыз</a:t>
          </a:r>
          <a:r>
            <a:rPr lang="ru-RU" sz="1200" kern="1200" dirty="0"/>
            <a:t> </a:t>
          </a:r>
          <a:r>
            <a:rPr lang="ru-RU" sz="1200" kern="1200" dirty="0" err="1"/>
            <a:t>ету</a:t>
          </a:r>
          <a:r>
            <a:rPr lang="ru-RU" sz="1200" kern="1200" dirty="0"/>
            <a:t>, </a:t>
          </a:r>
          <a:r>
            <a:rPr lang="ru-RU" sz="1200" kern="1200" dirty="0" err="1"/>
            <a:t>арнаулы</a:t>
          </a:r>
          <a:r>
            <a:rPr lang="ru-RU" sz="1200" kern="1200" dirty="0"/>
            <a:t> </a:t>
          </a:r>
          <a:r>
            <a:rPr lang="ru-RU" sz="1200" kern="1200" dirty="0" err="1"/>
            <a:t>жүрiп-тұру</a:t>
          </a:r>
          <a:r>
            <a:rPr lang="ru-RU" sz="1200" kern="1200" dirty="0"/>
            <a:t> </a:t>
          </a:r>
          <a:r>
            <a:rPr lang="ru-RU" sz="1200" kern="1200" dirty="0" err="1"/>
            <a:t>құралдары</a:t>
          </a:r>
          <a:r>
            <a:rPr lang="ru-RU" sz="1200" kern="1200" dirty="0"/>
            <a:t>, </a:t>
          </a:r>
          <a:r>
            <a:rPr lang="ru-RU" sz="1200" kern="1200" dirty="0" err="1"/>
            <a:t>жеке</a:t>
          </a:r>
          <a:r>
            <a:rPr lang="ru-RU" sz="1200" kern="1200" dirty="0"/>
            <a:t> </a:t>
          </a:r>
          <a:r>
            <a:rPr lang="ru-RU" sz="1200" kern="1200" dirty="0" err="1"/>
            <a:t>көмекшінің</a:t>
          </a:r>
          <a:r>
            <a:rPr lang="ru-RU" sz="1200" kern="1200" dirty="0"/>
            <a:t> </a:t>
          </a:r>
          <a:r>
            <a:rPr lang="ru-RU" sz="1200" kern="1200" dirty="0" err="1"/>
            <a:t>және</a:t>
          </a:r>
          <a:r>
            <a:rPr lang="ru-RU" sz="1200" kern="1200" dirty="0"/>
            <a:t> </a:t>
          </a:r>
          <a:r>
            <a:rPr lang="ru-RU" sz="1200" kern="1200" dirty="0" err="1"/>
            <a:t>есту</a:t>
          </a:r>
          <a:r>
            <a:rPr lang="ru-RU" sz="1200" kern="1200" dirty="0"/>
            <a:t> </a:t>
          </a:r>
          <a:r>
            <a:rPr lang="ru-RU" sz="1200" kern="1200" dirty="0" err="1"/>
            <a:t>бойынша</a:t>
          </a:r>
          <a:r>
            <a:rPr lang="ru-RU" sz="1200" kern="1200" dirty="0"/>
            <a:t> </a:t>
          </a:r>
          <a:r>
            <a:rPr lang="ru-RU" sz="1200" kern="1200" dirty="0" err="1"/>
            <a:t>мүгедектігі</a:t>
          </a:r>
          <a:r>
            <a:rPr lang="ru-RU" sz="1200" kern="1200" dirty="0"/>
            <a:t> бар </a:t>
          </a:r>
          <a:r>
            <a:rPr lang="ru-RU" sz="1200" kern="1200" dirty="0" err="1"/>
            <a:t>адамдарға</a:t>
          </a:r>
          <a:r>
            <a:rPr lang="ru-RU" sz="1200" kern="1200" dirty="0"/>
            <a:t> </a:t>
          </a:r>
          <a:r>
            <a:rPr lang="ru-RU" sz="1200" kern="1200" dirty="0" err="1"/>
            <a:t>қолмен</a:t>
          </a:r>
          <a:r>
            <a:rPr lang="ru-RU" sz="1200" kern="1200" dirty="0"/>
            <a:t> </a:t>
          </a:r>
          <a:r>
            <a:rPr lang="ru-RU" sz="1200" kern="1200" dirty="0" err="1"/>
            <a:t>көрсететiн</a:t>
          </a:r>
          <a:r>
            <a:rPr lang="ru-RU" sz="1200" kern="1200" dirty="0"/>
            <a:t> </a:t>
          </a:r>
          <a:r>
            <a:rPr lang="ru-RU" sz="1200" kern="1200" dirty="0" err="1"/>
            <a:t>тіл</a:t>
          </a:r>
          <a:r>
            <a:rPr lang="ru-RU" sz="1200" kern="1200" dirty="0"/>
            <a:t> </a:t>
          </a:r>
          <a:r>
            <a:rPr lang="ru-RU" sz="1200" kern="1200" dirty="0" err="1"/>
            <a:t>маманының</a:t>
          </a:r>
          <a:r>
            <a:rPr lang="ru-RU" sz="1200" kern="1200" dirty="0"/>
            <a:t> </a:t>
          </a:r>
          <a:r>
            <a:rPr lang="ru-RU" sz="1200" kern="1200" dirty="0" err="1"/>
            <a:t>қызметтері</a:t>
          </a:r>
          <a:r>
            <a:rPr lang="ru-RU" sz="1200" kern="1200" dirty="0"/>
            <a:t> мен </a:t>
          </a:r>
          <a:r>
            <a:rPr lang="ru-RU" sz="1200" kern="1200" dirty="0" err="1"/>
            <a:t>қамтамасыз</a:t>
          </a:r>
          <a:r>
            <a:rPr lang="ru-RU" sz="1200" kern="1200" dirty="0"/>
            <a:t> </a:t>
          </a:r>
          <a:r>
            <a:rPr lang="ru-RU" sz="1200" kern="1200" dirty="0" err="1"/>
            <a:t>ету</a:t>
          </a:r>
          <a:r>
            <a:rPr lang="ru-RU" sz="1200" kern="1200" dirty="0"/>
            <a:t>  </a:t>
          </a:r>
          <a:endParaRPr lang="ru-RU" sz="2800" kern="1200" dirty="0"/>
        </a:p>
      </dsp:txBody>
      <dsp:txXfrm>
        <a:off x="767986" y="3387730"/>
        <a:ext cx="3708166" cy="1827074"/>
      </dsp:txXfrm>
    </dsp:sp>
    <dsp:sp modelId="{705FBBD9-E0E0-4F7E-85A3-DC6ADB57993C}">
      <dsp:nvSpPr>
        <dsp:cNvPr id="0" name=""/>
        <dsp:cNvSpPr/>
      </dsp:nvSpPr>
      <dsp:spPr>
        <a:xfrm>
          <a:off x="4409514" y="3835419"/>
          <a:ext cx="4504266" cy="135228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Күш көрсету немесе күш көрсету қаупі салдарынан қиын жағдайларға тап болған тәуекелдер тобындағы адамдарға қызметтер</a:t>
          </a:r>
          <a:endParaRPr lang="ru-RU" sz="1400" kern="1200" dirty="0"/>
        </a:p>
      </dsp:txBody>
      <dsp:txXfrm>
        <a:off x="5069148" y="4033457"/>
        <a:ext cx="3184998" cy="9562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92850" y="95199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500" kern="1200" dirty="0"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1" y="219001"/>
        <a:ext cx="433303" cy="185701"/>
      </dsp:txXfrm>
    </dsp:sp>
    <dsp:sp modelId="{CDF22A8E-4A77-4ACA-AA7F-D42CD31A674E}">
      <dsp:nvSpPr>
        <dsp:cNvPr id="0" name=""/>
        <dsp:cNvSpPr/>
      </dsp:nvSpPr>
      <dsp:spPr>
        <a:xfrm rot="5400000">
          <a:off x="4320435" y="-3938007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Сумен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жабдықтау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және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су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бұру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жүйесінің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жұмыс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істеуіне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– 231 993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endParaRPr lang="ru-RU" sz="1400" kern="1200" dirty="0"/>
        </a:p>
      </dsp:txBody>
      <dsp:txXfrm rot="-5400000">
        <a:off x="380546" y="21523"/>
        <a:ext cx="8262491" cy="363071"/>
      </dsp:txXfrm>
    </dsp:sp>
    <dsp:sp modelId="{F738DB70-9CEB-4CC1-9130-4E62CE8C5BE9}">
      <dsp:nvSpPr>
        <dsp:cNvPr id="0" name=""/>
        <dsp:cNvSpPr/>
      </dsp:nvSpPr>
      <dsp:spPr>
        <a:xfrm rot="5400000">
          <a:off x="-92850" y="627320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kk-KZ" sz="500" kern="1200" dirty="0">
              <a:latin typeface="Arial" pitchFamily="34" charset="0"/>
              <a:cs typeface="Arial" pitchFamily="34" charset="0"/>
            </a:rPr>
            <a:t>2</a:t>
          </a:r>
          <a:endParaRPr lang="ru-RU" sz="5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751122"/>
        <a:ext cx="433303" cy="185701"/>
      </dsp:txXfrm>
    </dsp:sp>
    <dsp:sp modelId="{959B9912-2572-42F3-9A23-F091483F309C}">
      <dsp:nvSpPr>
        <dsp:cNvPr id="0" name=""/>
        <dsp:cNvSpPr/>
      </dsp:nvSpPr>
      <dsp:spPr>
        <a:xfrm rot="5400000">
          <a:off x="4373193" y="-3394387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 err="1">
              <a:latin typeface="Arial" pitchFamily="34" charset="0"/>
              <a:cs typeface="Arial" pitchFamily="34" charset="0"/>
            </a:rPr>
            <a:t>Мемлекеттік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тұрғын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үй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қорын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сақтауды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ұйымдастыру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7 390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;</a:t>
          </a:r>
          <a:endParaRPr lang="ru-RU" sz="1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-5400000">
        <a:off x="433304" y="565143"/>
        <a:ext cx="8262491" cy="363071"/>
      </dsp:txXfrm>
    </dsp:sp>
    <dsp:sp modelId="{D85C4AB8-7AF1-459B-B739-58AEC191FE24}">
      <dsp:nvSpPr>
        <dsp:cNvPr id="0" name=""/>
        <dsp:cNvSpPr/>
      </dsp:nvSpPr>
      <dsp:spPr>
        <a:xfrm rot="5400000">
          <a:off x="-92850" y="1159440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500" kern="1200" dirty="0"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1" y="1283242"/>
        <a:ext cx="433303" cy="185701"/>
      </dsp:txXfrm>
    </dsp:sp>
    <dsp:sp modelId="{0ACC2D12-C908-4EAB-B206-B0E11615401D}">
      <dsp:nvSpPr>
        <dsp:cNvPr id="0" name=""/>
        <dsp:cNvSpPr/>
      </dsp:nvSpPr>
      <dsp:spPr>
        <a:xfrm rot="5400000">
          <a:off x="4373193" y="-2850764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Елдi</a:t>
          </a:r>
          <a:r>
            <a:rPr lang="ru-RU" sz="1400" kern="1200" dirty="0"/>
            <a:t> </a:t>
          </a:r>
          <a:r>
            <a:rPr lang="ru-RU" sz="1400" kern="1200" dirty="0" err="1"/>
            <a:t>мекендердiң</a:t>
          </a:r>
          <a:r>
            <a:rPr lang="ru-RU" sz="1400" kern="1200" dirty="0"/>
            <a:t> </a:t>
          </a:r>
          <a:r>
            <a:rPr lang="ru-RU" sz="1400" kern="1200" dirty="0" err="1"/>
            <a:t>санитариясын</a:t>
          </a:r>
          <a:r>
            <a:rPr lang="ru-RU" sz="1400" kern="1200" dirty="0"/>
            <a:t> </a:t>
          </a:r>
          <a:r>
            <a:rPr lang="ru-RU" sz="1400" kern="1200" dirty="0" err="1"/>
            <a:t>қамтамасыз</a:t>
          </a:r>
          <a:r>
            <a:rPr lang="ru-RU" sz="1400" kern="1200" dirty="0"/>
            <a:t> </a:t>
          </a:r>
          <a:r>
            <a:rPr lang="ru-RU" sz="1400" kern="1200" dirty="0" err="1"/>
            <a:t>ету</a:t>
          </a:r>
          <a:r>
            <a:rPr lang="ru-RU" sz="1400" kern="1200" dirty="0"/>
            <a:t> 18 367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400" kern="1200" dirty="0">
              <a:latin typeface="Arial" pitchFamily="34" charset="0"/>
              <a:cs typeface="Arial" pitchFamily="34" charset="0"/>
            </a:rPr>
            <a:t>;</a:t>
          </a:r>
        </a:p>
      </dsp:txBody>
      <dsp:txXfrm rot="-5400000">
        <a:off x="433304" y="1108766"/>
        <a:ext cx="8262491" cy="363071"/>
      </dsp:txXfrm>
    </dsp:sp>
    <dsp:sp modelId="{B290ED5F-C43D-43A1-9631-0D32A84E3ADF}">
      <dsp:nvSpPr>
        <dsp:cNvPr id="0" name=""/>
        <dsp:cNvSpPr/>
      </dsp:nvSpPr>
      <dsp:spPr>
        <a:xfrm rot="5400000">
          <a:off x="-92850" y="1691560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>
              <a:latin typeface="Arial" pitchFamily="34" charset="0"/>
              <a:cs typeface="Arial" pitchFamily="34" charset="0"/>
            </a:rPr>
            <a:t>4</a:t>
          </a:r>
          <a:endParaRPr lang="ru-RU" sz="500" kern="1200" dirty="0"/>
        </a:p>
      </dsp:txBody>
      <dsp:txXfrm rot="-5400000">
        <a:off x="1" y="1815362"/>
        <a:ext cx="433303" cy="185701"/>
      </dsp:txXfrm>
    </dsp:sp>
    <dsp:sp modelId="{87D68119-2BCA-4036-803A-34532BBDEA3D}">
      <dsp:nvSpPr>
        <dsp:cNvPr id="0" name=""/>
        <dsp:cNvSpPr/>
      </dsp:nvSpPr>
      <dsp:spPr>
        <a:xfrm rot="5400000">
          <a:off x="4373193" y="-2341179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400" kern="1200" dirty="0" err="1"/>
            <a:t>Жылу</a:t>
          </a:r>
          <a:r>
            <a:rPr lang="ru-RU" sz="1400" kern="1200" dirty="0"/>
            <a:t> </a:t>
          </a:r>
          <a:r>
            <a:rPr lang="ru-RU" sz="1400" kern="1200" dirty="0" err="1"/>
            <a:t>жүйелерін</a:t>
          </a:r>
          <a:r>
            <a:rPr lang="ru-RU" sz="1400" kern="1200" dirty="0"/>
            <a:t> </a:t>
          </a:r>
          <a:r>
            <a:rPr lang="ru-RU" sz="1400" kern="1200" dirty="0" err="1"/>
            <a:t>қолдануды</a:t>
          </a:r>
          <a:r>
            <a:rPr lang="ru-RU" sz="1400" kern="1200" dirty="0"/>
            <a:t> </a:t>
          </a:r>
          <a:r>
            <a:rPr lang="ru-RU" sz="1400" kern="1200" dirty="0" err="1"/>
            <a:t>ұйымдастыру</a:t>
          </a:r>
          <a:r>
            <a:rPr lang="ru-RU" sz="1400" kern="1200" dirty="0"/>
            <a:t> 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38 900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мың</a:t>
          </a:r>
          <a:r>
            <a:rPr lang="ru-RU" sz="1400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400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теңге</a:t>
          </a:r>
          <a:r>
            <a:rPr lang="ru-RU" sz="1400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;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-5400000">
        <a:off x="433304" y="1618351"/>
        <a:ext cx="8262491" cy="363071"/>
      </dsp:txXfrm>
    </dsp:sp>
    <dsp:sp modelId="{89A2CE05-7A64-4459-BEE8-C57E15A2DD8C}">
      <dsp:nvSpPr>
        <dsp:cNvPr id="0" name=""/>
        <dsp:cNvSpPr/>
      </dsp:nvSpPr>
      <dsp:spPr>
        <a:xfrm rot="5400000">
          <a:off x="-83508" y="2211703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5</a:t>
          </a:r>
        </a:p>
      </dsp:txBody>
      <dsp:txXfrm rot="-5400000">
        <a:off x="9343" y="2335505"/>
        <a:ext cx="433303" cy="185701"/>
      </dsp:txXfrm>
    </dsp:sp>
    <dsp:sp modelId="{8B3810F3-8525-4C61-AAA1-488CC85D0525}">
      <dsp:nvSpPr>
        <dsp:cNvPr id="0" name=""/>
        <dsp:cNvSpPr/>
      </dsp:nvSpPr>
      <dsp:spPr>
        <a:xfrm rot="5400000">
          <a:off x="4373193" y="-1809059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Азаматтардың</a:t>
          </a:r>
          <a:r>
            <a:rPr lang="ru-RU" sz="1400" kern="1200" dirty="0"/>
            <a:t> </a:t>
          </a:r>
          <a:r>
            <a:rPr lang="ru-RU" sz="1400" kern="1200" dirty="0" err="1"/>
            <a:t>жекелеген</a:t>
          </a:r>
          <a:r>
            <a:rPr lang="ru-RU" sz="1400" kern="1200" dirty="0"/>
            <a:t> </a:t>
          </a:r>
          <a:r>
            <a:rPr lang="ru-RU" sz="1400" kern="1200" dirty="0" err="1"/>
            <a:t>санаттарын</a:t>
          </a:r>
          <a:r>
            <a:rPr lang="ru-RU" sz="1400" kern="1200" dirty="0"/>
            <a:t> </a:t>
          </a:r>
          <a:r>
            <a:rPr lang="ru-RU" sz="1400" kern="1200" dirty="0" err="1"/>
            <a:t>тұрғын</a:t>
          </a:r>
          <a:r>
            <a:rPr lang="ru-RU" sz="1400" kern="1200" dirty="0"/>
            <a:t> </a:t>
          </a:r>
          <a:r>
            <a:rPr lang="ru-RU" sz="1400" kern="1200" dirty="0" err="1"/>
            <a:t>үймен</a:t>
          </a:r>
          <a:r>
            <a:rPr lang="ru-RU" sz="1400" kern="1200" dirty="0"/>
            <a:t> </a:t>
          </a:r>
          <a:r>
            <a:rPr lang="ru-RU" sz="1400" kern="1200" dirty="0" err="1"/>
            <a:t>қамтамасыз</a:t>
          </a:r>
          <a:r>
            <a:rPr lang="ru-RU" sz="1400" kern="1200" dirty="0"/>
            <a:t> </a:t>
          </a:r>
          <a:r>
            <a:rPr lang="ru-RU" sz="1400" kern="1200" dirty="0" err="1"/>
            <a:t>ету</a:t>
          </a:r>
          <a:r>
            <a:rPr lang="ru-RU" sz="1400" kern="1200" dirty="0"/>
            <a:t> 8 100 </a:t>
          </a:r>
          <a:r>
            <a:rPr lang="ru-RU" sz="1400" kern="1200" dirty="0" err="1"/>
            <a:t>мың</a:t>
          </a:r>
          <a:r>
            <a:rPr lang="ru-RU" sz="1400" kern="1200" dirty="0"/>
            <a:t> </a:t>
          </a:r>
          <a:r>
            <a:rPr lang="ru-RU" sz="1400" kern="1200" dirty="0" err="1"/>
            <a:t>теңге</a:t>
          </a:r>
          <a:endParaRPr lang="ru-RU" sz="1400" kern="1200" dirty="0"/>
        </a:p>
      </dsp:txBody>
      <dsp:txXfrm rot="-5400000">
        <a:off x="433304" y="2150471"/>
        <a:ext cx="8262491" cy="363071"/>
      </dsp:txXfrm>
    </dsp:sp>
    <dsp:sp modelId="{0D96DC6C-3180-4182-A340-2A1B51B51C39}">
      <dsp:nvSpPr>
        <dsp:cNvPr id="0" name=""/>
        <dsp:cNvSpPr/>
      </dsp:nvSpPr>
      <dsp:spPr>
        <a:xfrm rot="5400000">
          <a:off x="-92850" y="2755801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 err="1"/>
            <a:t>Коммуналдық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</a:t>
          </a:r>
          <a:r>
            <a:rPr lang="ru-RU" sz="500" kern="1200" dirty="0"/>
            <a:t> </a:t>
          </a:r>
          <a:r>
            <a:rPr lang="ru-RU" sz="500" kern="1200" dirty="0" err="1"/>
            <a:t>қорының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үйлерін</a:t>
          </a:r>
          <a:r>
            <a:rPr lang="ru-RU" sz="500" kern="1200" dirty="0"/>
            <a:t> </a:t>
          </a:r>
          <a:r>
            <a:rPr lang="ru-RU" sz="500" kern="1200" dirty="0" err="1"/>
            <a:t>сатып</a:t>
          </a:r>
          <a:r>
            <a:rPr lang="ru-RU" sz="500" kern="1200" dirty="0"/>
            <a:t> </a:t>
          </a:r>
          <a:r>
            <a:rPr lang="ru-RU" sz="500" kern="1200" dirty="0" err="1"/>
            <a:t>алу</a:t>
          </a:r>
          <a:r>
            <a:rPr lang="ru-RU" sz="500" kern="1200" dirty="0"/>
            <a:t> 29 794 </a:t>
          </a:r>
          <a:r>
            <a:rPr lang="ru-RU" sz="500" kern="1200" dirty="0" err="1"/>
            <a:t>мың</a:t>
          </a:r>
          <a:r>
            <a:rPr lang="ru-RU" sz="500" kern="1200" dirty="0"/>
            <a:t> </a:t>
          </a:r>
          <a:r>
            <a:rPr lang="ru-RU" sz="500" kern="1200" dirty="0" err="1"/>
            <a:t>теңге</a:t>
          </a:r>
          <a:endParaRPr lang="ru-RU" sz="500" kern="1200" dirty="0"/>
        </a:p>
      </dsp:txBody>
      <dsp:txXfrm rot="-5400000">
        <a:off x="1" y="2879603"/>
        <a:ext cx="433303" cy="185701"/>
      </dsp:txXfrm>
    </dsp:sp>
    <dsp:sp modelId="{A0636937-BCD4-4DFC-A948-2C3E00AAB82D}">
      <dsp:nvSpPr>
        <dsp:cNvPr id="0" name=""/>
        <dsp:cNvSpPr/>
      </dsp:nvSpPr>
      <dsp:spPr>
        <a:xfrm rot="5400000">
          <a:off x="4373087" y="-1276833"/>
          <a:ext cx="402564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Коммуналдық</a:t>
          </a:r>
          <a:r>
            <a:rPr lang="ru-RU" sz="1400" kern="1200" dirty="0"/>
            <a:t> </a:t>
          </a:r>
          <a:r>
            <a:rPr lang="ru-RU" sz="1400" kern="1200" dirty="0" err="1"/>
            <a:t>шаруашылығын</a:t>
          </a:r>
          <a:r>
            <a:rPr lang="ru-RU" sz="1400" kern="1200" dirty="0"/>
            <a:t> </a:t>
          </a:r>
          <a:r>
            <a:rPr lang="ru-RU" sz="1400" kern="1200" dirty="0" err="1"/>
            <a:t>дамыту</a:t>
          </a:r>
          <a:r>
            <a:rPr lang="ru-RU" sz="1400" kern="1200" dirty="0"/>
            <a:t> 117 618 </a:t>
          </a:r>
          <a:r>
            <a:rPr lang="ru-RU" sz="1400" kern="1200" dirty="0" err="1"/>
            <a:t>мың</a:t>
          </a:r>
          <a:r>
            <a:rPr lang="ru-RU" sz="1400" kern="1200" dirty="0"/>
            <a:t> </a:t>
          </a:r>
          <a:r>
            <a:rPr lang="ru-RU" sz="1400" kern="1200" dirty="0" err="1"/>
            <a:t>теңге</a:t>
          </a:r>
          <a:endParaRPr lang="ru-RU" sz="1400" kern="1200" dirty="0"/>
        </a:p>
      </dsp:txBody>
      <dsp:txXfrm rot="-5400000">
        <a:off x="433303" y="2682603"/>
        <a:ext cx="8262480" cy="363260"/>
      </dsp:txXfrm>
    </dsp:sp>
    <dsp:sp modelId="{11E4B9D8-E7C3-47A8-8ACD-DE671DDCC2E7}">
      <dsp:nvSpPr>
        <dsp:cNvPr id="0" name=""/>
        <dsp:cNvSpPr/>
      </dsp:nvSpPr>
      <dsp:spPr>
        <a:xfrm rot="5400000">
          <a:off x="-92850" y="3287921"/>
          <a:ext cx="619004" cy="43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00" kern="1200" dirty="0" err="1"/>
            <a:t>Коммуналдық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</a:t>
          </a:r>
          <a:r>
            <a:rPr lang="ru-RU" sz="500" kern="1200" dirty="0"/>
            <a:t> </a:t>
          </a:r>
          <a:r>
            <a:rPr lang="ru-RU" sz="500" kern="1200" dirty="0" err="1"/>
            <a:t>қорының</a:t>
          </a:r>
          <a:r>
            <a:rPr lang="ru-RU" sz="500" kern="1200" dirty="0"/>
            <a:t> </a:t>
          </a:r>
          <a:r>
            <a:rPr lang="ru-RU" sz="500" kern="1200" dirty="0" err="1"/>
            <a:t>тұрғын</a:t>
          </a:r>
          <a:r>
            <a:rPr lang="ru-RU" sz="500" kern="1200" dirty="0"/>
            <a:t> </a:t>
          </a:r>
          <a:r>
            <a:rPr lang="ru-RU" sz="500" kern="1200" dirty="0" err="1"/>
            <a:t>үйлерін</a:t>
          </a:r>
          <a:r>
            <a:rPr lang="ru-RU" sz="500" kern="1200" dirty="0"/>
            <a:t> </a:t>
          </a:r>
          <a:r>
            <a:rPr lang="ru-RU" sz="500" kern="1200" dirty="0" err="1"/>
            <a:t>сатып</a:t>
          </a:r>
          <a:r>
            <a:rPr lang="ru-RU" sz="500" kern="1200" dirty="0"/>
            <a:t> </a:t>
          </a:r>
          <a:r>
            <a:rPr lang="ru-RU" sz="500" kern="1200" dirty="0" err="1"/>
            <a:t>алу</a:t>
          </a:r>
          <a:r>
            <a:rPr lang="ru-RU" sz="500" kern="1200" dirty="0"/>
            <a:t> 29 794 </a:t>
          </a:r>
          <a:r>
            <a:rPr lang="ru-RU" sz="500" kern="1200" dirty="0" err="1"/>
            <a:t>мың</a:t>
          </a:r>
          <a:r>
            <a:rPr lang="ru-RU" sz="500" kern="1200" dirty="0"/>
            <a:t> </a:t>
          </a:r>
          <a:r>
            <a:rPr lang="ru-RU" sz="500" kern="1200" dirty="0" err="1"/>
            <a:t>теңге</a:t>
          </a:r>
          <a:endParaRPr lang="ru-RU" sz="500" kern="1200" dirty="0"/>
        </a:p>
      </dsp:txBody>
      <dsp:txXfrm rot="-5400000">
        <a:off x="1" y="3411723"/>
        <a:ext cx="433303" cy="185701"/>
      </dsp:txXfrm>
    </dsp:sp>
    <dsp:sp modelId="{540BF008-9E3A-42EA-8911-7F9E162271B3}">
      <dsp:nvSpPr>
        <dsp:cNvPr id="0" name=""/>
        <dsp:cNvSpPr/>
      </dsp:nvSpPr>
      <dsp:spPr>
        <a:xfrm rot="5400000">
          <a:off x="4373193" y="-744818"/>
          <a:ext cx="402353" cy="82821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/>
            <a:t>Елді</a:t>
          </a:r>
          <a:r>
            <a:rPr lang="ru-RU" sz="1400" kern="1200" dirty="0"/>
            <a:t> </a:t>
          </a:r>
          <a:r>
            <a:rPr lang="ru-RU" sz="1400" kern="1200" dirty="0" err="1"/>
            <a:t>мекендердегі</a:t>
          </a:r>
          <a:r>
            <a:rPr lang="ru-RU" sz="1400" kern="1200" dirty="0"/>
            <a:t> </a:t>
          </a:r>
          <a:r>
            <a:rPr lang="ru-RU" sz="1400" kern="1200" dirty="0" err="1"/>
            <a:t>сумен</a:t>
          </a:r>
          <a:r>
            <a:rPr lang="ru-RU" sz="1400" kern="1200" dirty="0"/>
            <a:t> </a:t>
          </a:r>
          <a:r>
            <a:rPr lang="ru-RU" sz="1400" kern="1200" dirty="0" err="1"/>
            <a:t>жабдықтау</a:t>
          </a:r>
          <a:r>
            <a:rPr lang="ru-RU" sz="1400" kern="1200" dirty="0"/>
            <a:t> </a:t>
          </a:r>
          <a:r>
            <a:rPr lang="ru-RU" sz="1400" kern="1200" dirty="0" err="1"/>
            <a:t>және</a:t>
          </a:r>
          <a:r>
            <a:rPr lang="ru-RU" sz="1400" kern="1200" dirty="0"/>
            <a:t> су </a:t>
          </a:r>
          <a:r>
            <a:rPr lang="ru-RU" sz="1400" kern="1200" dirty="0" err="1"/>
            <a:t>бұру</a:t>
          </a:r>
          <a:r>
            <a:rPr lang="ru-RU" sz="1400" kern="1200" dirty="0"/>
            <a:t> </a:t>
          </a:r>
          <a:r>
            <a:rPr lang="ru-RU" sz="1400" kern="1200" dirty="0" err="1"/>
            <a:t>жүйелерін</a:t>
          </a:r>
          <a:r>
            <a:rPr lang="ru-RU" sz="1400" kern="1200" dirty="0"/>
            <a:t> </a:t>
          </a:r>
          <a:r>
            <a:rPr lang="ru-RU" sz="1400" kern="1200" dirty="0" err="1"/>
            <a:t>дамыту</a:t>
          </a:r>
          <a:r>
            <a:rPr lang="ru-RU" sz="1400" kern="1200" dirty="0"/>
            <a:t> 456 670 </a:t>
          </a:r>
          <a:r>
            <a:rPr lang="ru-RU" sz="1400" kern="1200" dirty="0" err="1"/>
            <a:t>мың</a:t>
          </a:r>
          <a:r>
            <a:rPr lang="ru-RU" sz="1400" kern="1200" dirty="0"/>
            <a:t> </a:t>
          </a:r>
          <a:r>
            <a:rPr lang="ru-RU" sz="1400" kern="1200" dirty="0" err="1"/>
            <a:t>теңге</a:t>
          </a:r>
          <a:endParaRPr lang="ru-RU" sz="1400" kern="1200" dirty="0"/>
        </a:p>
      </dsp:txBody>
      <dsp:txXfrm rot="-5400000">
        <a:off x="433304" y="3214712"/>
        <a:ext cx="8262491" cy="363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955DE-36A0-4BF2-80EF-0B21418CCF0F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56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657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657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E0909-465B-4788-99C9-B9EEF6F263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2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774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BE0909-465B-4788-99C9-B9EEF6F2639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1617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18652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2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721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8296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365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713655"/>
            <a:ext cx="336042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7671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329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809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16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16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835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6341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7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492896"/>
            <a:ext cx="7420170" cy="367069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br>
              <a:rPr lang="ru-RU" sz="4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/>
              <a:t>2026-2028  ЖЫЛДАРҒА АРНАЛҒАН АЗАМАТТЫҚ БЮДЖЕТ</a:t>
            </a:r>
            <a:r>
              <a:rPr lang="ru-RU" dirty="0"/>
              <a:t>                               </a:t>
            </a:r>
            <a:r>
              <a:rPr lang="ru-RU" sz="2800" b="0" i="1" dirty="0"/>
              <a:t>(202</a:t>
            </a:r>
            <a:r>
              <a:rPr lang="en-US" sz="2800" b="0" i="1" dirty="0"/>
              <a:t>6</a:t>
            </a:r>
            <a:r>
              <a:rPr lang="ru-RU" sz="2800" b="0" i="1" dirty="0"/>
              <a:t> ж. 13.08. </a:t>
            </a:r>
            <a:r>
              <a:rPr lang="ru-RU" sz="2800" b="0" i="1" dirty="0" err="1"/>
              <a:t>нақтыланган</a:t>
            </a:r>
            <a:r>
              <a:rPr lang="ru-RU" sz="2800" b="0" i="1" dirty="0"/>
              <a:t> бюджет) </a:t>
            </a:r>
            <a:r>
              <a:rPr lang="ru-RU" sz="5300" dirty="0"/>
              <a:t>  </a:t>
            </a:r>
            <a:br>
              <a:rPr lang="ru-RU" sz="4400" dirty="0">
                <a:solidFill>
                  <a:schemeClr val="bg2">
                    <a:lumMod val="50000"/>
                  </a:schemeClr>
                </a:solidFill>
              </a:rPr>
            </a:b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85723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03364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331197"/>
            <a:ext cx="8784976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 аудан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тұрғындары!</a:t>
            </a:r>
            <a:endParaRPr lang="ru-RU" sz="2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назарларыңызға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ұсынылды,ол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оны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қалыптастыру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параметрлері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ақпаратты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қамтиды.Бұл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: -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Қазақстан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Республикасының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кодекстеріне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Павлодар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облысының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даму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болжамына</a:t>
            </a:r>
            <a:r>
              <a:rPr lang="ru-RU" sz="22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қал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сессиясының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17 </a:t>
            </a:r>
            <a:r>
              <a:rPr lang="ru-RU" sz="2200" dirty="0" err="1"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№ 39/325</a:t>
            </a:r>
            <a:r>
              <a:rPr lang="ru-RU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.04.202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ж. №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365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, 13.08.2026 ж. №48/399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енгізілген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ескеріле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3200" dirty="0"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ПРОЦЕСІНІҢ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39757" y="3705526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бюджеттің жобасын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оны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мәслихаттың қарауына енгізу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қарашаға дейін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39757" y="4893688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 жылдық кезеңге арналған аудандық 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мәслихаттың бекітуі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облыстық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бекітілгеннен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кейін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b="1" dirty="0" err="1"/>
              <a:t>күн</a:t>
            </a:r>
            <a:r>
              <a:rPr lang="ru-RU" sz="1200" b="1" dirty="0"/>
              <a:t> </a:t>
            </a:r>
            <a:r>
              <a:rPr lang="ru-RU" sz="1200" b="1" dirty="0" err="1"/>
              <a:t>күнтізбелік</a:t>
            </a:r>
            <a:r>
              <a:rPr lang="ru-RU" sz="1200" b="1" dirty="0"/>
              <a:t> 10 </a:t>
            </a:r>
            <a:r>
              <a:rPr lang="ru-RU" sz="1200" b="1" dirty="0" err="1"/>
              <a:t>күн</a:t>
            </a:r>
            <a:r>
              <a:rPr lang="ru-RU" sz="1200" b="1" dirty="0"/>
              <a:t> </a:t>
            </a:r>
            <a:r>
              <a:rPr lang="ru-RU" sz="1200" b="1" dirty="0" err="1"/>
              <a:t>ішінде</a:t>
            </a:r>
            <a:endParaRPr lang="ru-RU" sz="12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39757" y="2133600"/>
            <a:ext cx="3095625" cy="12003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өтінімдерді, аудандық әкімшілердің 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бағдарламаларының жобаларын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қарау, қорытындылар дайындау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 оларды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комиссияның қарауына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беру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 ӘЗІРЛЕУ</a:t>
            </a:r>
          </a:p>
          <a:p>
            <a:pPr algn="ctr"/>
            <a:r>
              <a:rPr lang="kk-KZ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(уәкілетті орган- Экономика және</a:t>
            </a:r>
          </a:p>
          <a:p>
            <a:pPr algn="ctr"/>
            <a:r>
              <a:rPr lang="kk-KZ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бюджеттік жоспарлау бөлімі)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БЮДЖЕТТІҢ ОРЫНДАЛУЫ</a:t>
            </a:r>
          </a:p>
          <a:p>
            <a:pPr algn="ctr"/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(уәкілетті 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орган –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 бөлімі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51808" y="3348336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1980406" y="4536498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64931" y="2060848"/>
            <a:ext cx="3240087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мен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міндеттемелер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түсімдер мен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қаржыландырудың жиынтық жоспарын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қалыптастыру және бекіту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28761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75250" y="2996953"/>
            <a:ext cx="3240088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бюджеттің орындалуы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іс-шаралар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кешенін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өткізу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 жылы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ішінде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03825" y="3984131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мониторинг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жүргізу және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қаражатын басқару тиімділігін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бағалау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бюджеттің орындалуы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ай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сайынғы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құру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175250" y="5289576"/>
            <a:ext cx="3240088" cy="1031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 жылындағы аудандық бюджеттің атқарылуы 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 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ағымдағы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жылдың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ru-RU" sz="12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наурызына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мәслихатқа ұсыну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оны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endParaRPr lang="ru-RU" sz="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10137"/>
            <a:ext cx="431800" cy="286816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570663" y="5002238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79394" y="364624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360773"/>
              </p:ext>
            </p:extLst>
          </p:nvPr>
        </p:nvGraphicFramePr>
        <p:xfrm>
          <a:off x="467544" y="1556792"/>
          <a:ext cx="8352926" cy="3797928"/>
        </p:xfrm>
        <a:graphic>
          <a:graphicData uri="http://schemas.openxmlformats.org/drawingml/2006/table">
            <a:tbl>
              <a:tblPr/>
              <a:tblGrid>
                <a:gridCol w="422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6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6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7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70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36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00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/с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Көрсеткіштердің 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саны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</a:t>
                      </a:r>
                      <a:r>
                        <a:rPr lang="kk-K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ға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5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Өнеркәсіптің нақты көлем индексі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1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Ауыл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шаруашылығы жалпы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өнімінің (қызметінің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нақты көлем индексі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Құрылыстың нақты көлем индексі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1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Бөлшек сауданың нақты көлем индексі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өткен жылға қарағанда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 -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бен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57158" y="785794"/>
            <a:ext cx="8786842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жалдарға</a:t>
            </a:r>
            <a:r>
              <a:rPr kumimoji="0" lang="ru-RU" sz="2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ауданның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kumimoji="0" lang="ru-RU" sz="2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65321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3200" b="1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err="1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 түсімдері</a:t>
            </a:r>
            <a:r>
              <a:rPr lang="ru-RU" sz="3200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968309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0797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1053341"/>
              </p:ext>
            </p:extLst>
          </p:nvPr>
        </p:nvGraphicFramePr>
        <p:xfrm>
          <a:off x="285721" y="1276749"/>
          <a:ext cx="8358245" cy="5104579"/>
        </p:xfrm>
        <a:graphic>
          <a:graphicData uri="http://schemas.openxmlformats.org/drawingml/2006/table">
            <a:tbl>
              <a:tblPr/>
              <a:tblGrid>
                <a:gridCol w="3827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01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47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30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Есепті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lang="kk-KZ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4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3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 -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5 015,3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5 40</a:t>
                      </a:r>
                      <a:r>
                        <a:rPr lang="en-US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3 580,2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3 692,3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8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 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2 153,9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1 584,7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1 732,0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1 877,8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 емес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капиталды сатудың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2 680,9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3 739,3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1 740,2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1 709,1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0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Бюджеттік</a:t>
                      </a:r>
                      <a:r>
                        <a:rPr lang="ru-RU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кредиттерді</a:t>
                      </a:r>
                      <a:r>
                        <a:rPr lang="ru-RU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өтеуі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82,2</a:t>
                      </a:r>
                      <a:endParaRPr lang="en-US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6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Қарыздар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237,4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93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Бюджет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қаражатының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бос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қалдықтары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181,8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644047"/>
            <a:ext cx="83582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2026-2028 ж.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түсімдерінің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310178"/>
              </p:ext>
            </p:extLst>
          </p:nvPr>
        </p:nvGraphicFramePr>
        <p:xfrm>
          <a:off x="251520" y="836712"/>
          <a:ext cx="8352928" cy="5664117"/>
        </p:xfrm>
        <a:graphic>
          <a:graphicData uri="http://schemas.openxmlformats.org/drawingml/2006/table">
            <a:tbl>
              <a:tblPr/>
              <a:tblGrid>
                <a:gridCol w="3985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2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94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25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5501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Есепті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lang="kk-KZ" sz="18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кезең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ШЫҒЫСТАР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-барлығы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4 9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222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5 446 </a:t>
                      </a: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r>
                        <a:rPr kumimoji="0" lang="ru-RU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579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5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692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508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4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 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сипаттағы мемлекеттік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351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56 263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576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Қорганыс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228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908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Әлеуметтік қорғау және қамтамасыз 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607 719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33 104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642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665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Тұрғын үй-коммуналдық шаруашылық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478 999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038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67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Мәдениет,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спорт,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ақпараттық кеңістік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97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Ауыл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орман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, су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шаруашылығы және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т.б.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7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988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30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872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Өнеркәсіп, сәулет, қала құрылысы және құрылыс қызметі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kern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kern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Көлік және 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коммуникация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293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178 893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785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Басқалар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589 382,3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247 034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248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Борышқа қызмет көрсету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32 818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2 08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2 74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486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966</a:t>
                      </a: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</a:t>
                      </a:r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1 009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14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Бюджеттік</a:t>
                      </a:r>
                      <a:r>
                        <a:rPr lang="kk-KZ" sz="1400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кредиттерді өтеу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75 635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240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400" b="0" i="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80 574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576653" y="357166"/>
            <a:ext cx="60696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уданның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теңге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6995120" cy="663352"/>
          </a:xfrm>
        </p:spPr>
        <p:txBody>
          <a:bodyPr>
            <a:noAutofit/>
          </a:bodyPr>
          <a:lstStyle/>
          <a:p>
            <a:r>
              <a:rPr lang="ru-RU" sz="2800" dirty="0"/>
              <a:t>  </a:t>
            </a:r>
            <a:r>
              <a:rPr lang="ru-RU" sz="2800" dirty="0" err="1"/>
              <a:t>Жалпы</a:t>
            </a:r>
            <a:r>
              <a:rPr lang="ru-RU" sz="2800" dirty="0"/>
              <a:t> </a:t>
            </a:r>
            <a:r>
              <a:rPr lang="ru-RU" sz="2800" dirty="0" err="1"/>
              <a:t>сипаттағы мемлекеттік</a:t>
            </a:r>
            <a:r>
              <a:rPr lang="ru-RU" sz="2800" dirty="0"/>
              <a:t> </a:t>
            </a:r>
            <a:r>
              <a:rPr lang="ru-RU" sz="2800" dirty="0" err="1"/>
              <a:t>қызметтер</a:t>
            </a:r>
            <a:endParaRPr lang="ru-RU" sz="2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743838"/>
              </p:ext>
            </p:extLst>
          </p:nvPr>
        </p:nvGraphicFramePr>
        <p:xfrm>
          <a:off x="467544" y="1465634"/>
          <a:ext cx="8143932" cy="3115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5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2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65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0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887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Атауы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2023 ж.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2024 ж.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 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2026 ж.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52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Электрондық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түрде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көрсетілген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мемлекеттік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қызметтердің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үлесі</a:t>
                      </a:r>
                      <a:r>
                        <a:rPr lang="ru-RU" sz="1600" dirty="0"/>
                        <a:t> (%).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97,0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552">
                <a:tc>
                  <a:txBody>
                    <a:bodyPr/>
                    <a:lstStyle/>
                    <a:p>
                      <a:pPr algn="ctr"/>
                      <a:r>
                        <a:rPr lang="ru-RU" sz="1600"/>
                        <a:t>Мемлекеттік мекемелердің саны бірл.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65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/>
                        <a:t>Мемлекеттік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қызметшілердің </a:t>
                      </a:r>
                      <a:r>
                        <a:rPr lang="ru-RU" sz="1600" dirty="0"/>
                        <a:t>саны </a:t>
                      </a:r>
                      <a:r>
                        <a:rPr lang="ru-RU" sz="1600" dirty="0" err="1"/>
                        <a:t>бірл</a:t>
                      </a:r>
                      <a:r>
                        <a:rPr lang="ru-RU" sz="1600" dirty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Рисунок 6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133" y="410792"/>
            <a:ext cx="892287" cy="85796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32199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64121"/>
            <a:ext cx="8229600" cy="903312"/>
          </a:xfrm>
        </p:spPr>
        <p:txBody>
          <a:bodyPr>
            <a:normAutofit/>
          </a:bodyPr>
          <a:lstStyle/>
          <a:p>
            <a:r>
              <a:rPr lang="ru-RU" sz="4400" dirty="0" err="1">
                <a:latin typeface="Times New Roman"/>
                <a:ea typeface="Times New Roman"/>
                <a:cs typeface="Times New Roman"/>
              </a:rPr>
              <a:t>Қорғаныс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633445"/>
              </p:ext>
            </p:extLst>
          </p:nvPr>
        </p:nvGraphicFramePr>
        <p:xfrm>
          <a:off x="323528" y="1739414"/>
          <a:ext cx="8568950" cy="3799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9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3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299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 </a:t>
                      </a:r>
                      <a:r>
                        <a:rPr lang="ru-RU" dirty="0" err="1"/>
                        <a:t>р</a:t>
                      </a:r>
                      <a:r>
                        <a:rPr lang="ru-RU" dirty="0"/>
                        <a:t>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/>
                        <a:t>Атауы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2025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</a:t>
                      </a:r>
                      <a:r>
                        <a:rPr lang="ru-RU" dirty="0" err="1"/>
                        <a:t>жыл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70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Жалпыға бірдей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әскери міндетті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атқару шеңберіндегі іс-шаралар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40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Аудан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ауқымындағы төтенше жағдайлардың алдын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алу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және жою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90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Аудандық (қалалық</a:t>
                      </a:r>
                      <a:r>
                        <a:rPr lang="ru-RU" sz="1400" dirty="0"/>
                        <a:t>) </a:t>
                      </a:r>
                      <a:r>
                        <a:rPr lang="ru-RU" sz="1400" dirty="0" err="1"/>
                        <a:t>ауқымдағы </a:t>
                      </a:r>
                      <a:r>
                        <a:rPr lang="ru-RU" sz="1400" dirty="0"/>
                        <a:t>дала </a:t>
                      </a:r>
                      <a:r>
                        <a:rPr lang="ru-RU" sz="1400" dirty="0" err="1"/>
                        <a:t>өрттерінің</a:t>
                      </a:r>
                      <a:r>
                        <a:rPr lang="ru-RU" sz="1400" dirty="0"/>
                        <a:t>, </a:t>
                      </a:r>
                      <a:r>
                        <a:rPr lang="ru-RU" sz="1400" dirty="0" err="1"/>
                        <a:t>сондай-ақ мемлекеттік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өртке қарсы қызмет органдары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құрылмаған елді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мекендердегі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өрттердің </a:t>
                      </a:r>
                      <a:r>
                        <a:rPr lang="ru-RU" sz="1400" dirty="0"/>
                        <a:t>(5 </a:t>
                      </a:r>
                      <a:r>
                        <a:rPr lang="ru-RU" sz="1400" dirty="0" err="1"/>
                        <a:t>өрт сөндіру бекеті</a:t>
                      </a:r>
                      <a:r>
                        <a:rPr lang="ru-RU" sz="1400" dirty="0"/>
                        <a:t>) </a:t>
                      </a:r>
                      <a:r>
                        <a:rPr lang="ru-RU" sz="1400" dirty="0" err="1"/>
                        <a:t>алдын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алу</a:t>
                      </a:r>
                      <a:r>
                        <a:rPr lang="ru-RU" sz="1400" dirty="0"/>
                        <a:t> </a:t>
                      </a:r>
                      <a:r>
                        <a:rPr lang="ru-RU" sz="1400" dirty="0" err="1"/>
                        <a:t>және сөндіру жөніндегі іс-шаралар</a:t>
                      </a:r>
                      <a:r>
                        <a:rPr lang="ru-RU" sz="1400" baseline="0" dirty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479">
                <a:tc>
                  <a:txBody>
                    <a:bodyPr/>
                    <a:lstStyle/>
                    <a:p>
                      <a:pPr algn="ctr"/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600" b="1" dirty="0"/>
                        <a:t>Барлығы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9</a:t>
                      </a:r>
                      <a:r>
                        <a:rPr lang="ru-RU" sz="1600" b="1" dirty="0"/>
                        <a:t>1 </a:t>
                      </a:r>
                      <a:r>
                        <a:rPr lang="en-US" sz="1600" b="1" dirty="0"/>
                        <a:t>103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99</a:t>
                      </a:r>
                      <a:r>
                        <a:rPr lang="ru-RU" sz="1600" b="1" dirty="0"/>
                        <a:t> </a:t>
                      </a:r>
                      <a:r>
                        <a:rPr lang="en-US" sz="1600" b="1" dirty="0"/>
                        <a:t>908</a:t>
                      </a: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0" name="Picture 2" descr="https://upload.wikimedia.org/wikipedia/commons/thumb/d/de/Coat_of_arms_military-of-kazakhstan.svg/1200px-Coat_of_arms_military-of-kazakhstan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7725"/>
            <a:ext cx="1019708" cy="1019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308304" y="1367432"/>
            <a:ext cx="1530896" cy="308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i="1" dirty="0" err="1">
                <a:solidFill>
                  <a:schemeClr val="tx1"/>
                </a:solidFill>
              </a:rPr>
              <a:t>мың  теңге</a:t>
            </a: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18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87363"/>
            <a:ext cx="8229600" cy="928687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tabLst>
                <a:tab pos="2790825" algn="l"/>
              </a:tabLst>
            </a:pPr>
            <a:r>
              <a:rPr lang="ru-RU" sz="3600" dirty="0" err="1">
                <a:latin typeface="Times New Roman"/>
                <a:ea typeface="Times New Roman"/>
                <a:cs typeface="Times New Roman"/>
              </a:rPr>
              <a:t>Әлеуметтік көмек және әлеуметтік қамсыздандыру</a:t>
            </a:r>
            <a:endParaRPr lang="ru-RU" sz="36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2" name="Рисунок 11" descr="соцзащит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310" y="367445"/>
            <a:ext cx="1506599" cy="1512466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90823462"/>
              </p:ext>
            </p:extLst>
          </p:nvPr>
        </p:nvGraphicFramePr>
        <p:xfrm>
          <a:off x="155574" y="1196753"/>
          <a:ext cx="8988425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AutoShape 2" descr="https://avatars.mds.yandex.net/get-pdb/1813431/b1c93e30-4399-4be9-8599-b674fc042931/s12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48373" y="2289443"/>
            <a:ext cx="1872208" cy="353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      52 939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430724" y="2230057"/>
            <a:ext cx="1368152" cy="356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2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19 275 </a:t>
            </a:r>
            <a:r>
              <a:rPr lang="ru-RU" sz="12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2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2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2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643702" y="2852936"/>
            <a:ext cx="1518058" cy="356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6375793" y="2888479"/>
            <a:ext cx="1518058" cy="239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118 595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6283485" y="4223433"/>
            <a:ext cx="1584176" cy="353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5 610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2110913" y="6175118"/>
            <a:ext cx="1512168" cy="356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228 559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67CFA76-D2C3-FEF5-4D71-8F1D5D3325B3}"/>
              </a:ext>
            </a:extLst>
          </p:cNvPr>
          <p:cNvSpPr txBox="1">
            <a:spLocks noChangeArrowheads="1"/>
          </p:cNvSpPr>
          <p:nvPr/>
        </p:nvSpPr>
        <p:spPr>
          <a:xfrm>
            <a:off x="6240999" y="6017105"/>
            <a:ext cx="1584176" cy="353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tabLst>
                <a:tab pos="2790825" algn="l"/>
              </a:tabLst>
            </a:pP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15 114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мың</a:t>
            </a:r>
            <a:r>
              <a:rPr lang="ru-RU" sz="14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теңге</a:t>
            </a:r>
            <a:endParaRPr lang="ru-RU" sz="1400" dirty="0">
              <a:solidFill>
                <a:srgbClr val="00B05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98436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Тұрғын ұй-коммуналдық шаруашылық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62453332"/>
              </p:ext>
            </p:extLst>
          </p:nvPr>
        </p:nvGraphicFramePr>
        <p:xfrm>
          <a:off x="285720" y="2564903"/>
          <a:ext cx="8715436" cy="3816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41400" y="1340768"/>
            <a:ext cx="6274816" cy="10420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2026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жылы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үй-коммуналдық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9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шаруашылыққа</a:t>
            </a: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879 038 </a:t>
            </a:r>
            <a:r>
              <a:rPr lang="kk-KZ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мың теңге бағытталды</a:t>
            </a:r>
            <a:endParaRPr lang="ru-RU" sz="19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AutoShape 2" descr="https://helpdeskghana.com/wp-content/uploads/2019/02/26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ell\Desktop\ГРАЖДАНСКИЙ БЮДЖЕТ\2020\26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20587" y="975073"/>
            <a:ext cx="1282013" cy="13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325249"/>
              </p:ext>
            </p:extLst>
          </p:nvPr>
        </p:nvGraphicFramePr>
        <p:xfrm>
          <a:off x="683568" y="1916832"/>
          <a:ext cx="8224712" cy="4380823"/>
        </p:xfrm>
        <a:graphic>
          <a:graphicData uri="http://schemas.openxmlformats.org/drawingml/2006/table">
            <a:tbl>
              <a:tblPr/>
              <a:tblGrid>
                <a:gridCol w="4155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6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4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21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2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9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287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386 025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Спорт</a:t>
                      </a: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05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деңгейде спорттық жарыстар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өткізу, мың теңге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105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034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586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165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8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порт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объектілерін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дамыту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4358994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Мәдениет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саласындағы</a:t>
                      </a: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қызмет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214 269,0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221 162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8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Мәдени-демалыс жұмысын қолдау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214 269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221 162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480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982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1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dirty="0" err="1">
                          <a:latin typeface="Times New Roman"/>
                          <a:ea typeface="Times New Roman"/>
                          <a:cs typeface="Times New Roman"/>
                        </a:rPr>
                        <a:t>Ақпараттық кеңістік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9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070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қалалық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к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тапханалардың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жұмыс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стеу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686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856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6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81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087741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ақпараттық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саясат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жүргізу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жөніндегі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қызметтер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7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611976"/>
                  </a:ext>
                </a:extLst>
              </a:tr>
              <a:tr h="5737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 т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лд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en-US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Қазақстан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халқының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басқа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да т</a:t>
                      </a:r>
                      <a:r>
                        <a:rPr lang="en-US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лдерін</a:t>
                      </a: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i="1" kern="12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дамыту</a:t>
                      </a:r>
                      <a:endParaRPr lang="ru-RU" sz="160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0800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254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143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465</a:t>
                      </a:r>
                      <a:endParaRPr lang="ru-RU" sz="1600" b="0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3743698"/>
                  </a:ext>
                </a:extLst>
              </a:tr>
            </a:tbl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289000" y="116632"/>
            <a:ext cx="68407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Мәдениет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спорт,туризм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және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ақпараттық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кеңестік</a:t>
            </a:r>
            <a:endParaRPr lang="ru-RU" sz="3600" spc="-1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C:\Users\dell\Desktop\ГРАЖДАНСКИЙ БЮДЖЕТ\2020\9d79470a911b1377d7b49fde619acbe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760" y="235037"/>
            <a:ext cx="1855353" cy="108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77E91C-3D74-45EE-BDC4-530E6C97B950}"/>
              </a:ext>
            </a:extLst>
          </p:cNvPr>
          <p:cNvSpPr txBox="1"/>
          <p:nvPr/>
        </p:nvSpPr>
        <p:spPr>
          <a:xfrm>
            <a:off x="7100119" y="1574964"/>
            <a:ext cx="154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мың.теңге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521697"/>
            <a:ext cx="7888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3600" spc="-1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Көлік  және </a:t>
            </a:r>
            <a:r>
              <a:rPr lang="ru-RU" sz="3600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коммуникации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37570583"/>
              </p:ext>
            </p:extLst>
          </p:nvPr>
        </p:nvGraphicFramePr>
        <p:xfrm>
          <a:off x="357157" y="1168028"/>
          <a:ext cx="8463315" cy="5689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146" name="Picture 2" descr="C:\Users\dell\Desktop\ГРАЖДАНСКИЙ БЮДЖЕТ\2020\around-the-world-vector-1795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889" y="-2984"/>
            <a:ext cx="1987583" cy="134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90600"/>
          </a:xfrm>
        </p:spPr>
        <p:txBody>
          <a:bodyPr/>
          <a:lstStyle/>
          <a:p>
            <a:r>
              <a:rPr lang="ru-RU" dirty="0" err="1"/>
              <a:t>Басқалар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643050"/>
            <a:ext cx="8240034" cy="3154102"/>
          </a:xfrm>
        </p:spPr>
        <p:txBody>
          <a:bodyPr>
            <a:normAutofit/>
          </a:bodyPr>
          <a:lstStyle/>
          <a:p>
            <a:pPr marL="182563" indent="-182563" algn="just">
              <a:tabLst>
                <a:tab pos="533400" algn="l"/>
              </a:tabLst>
            </a:pPr>
            <a:r>
              <a:rPr lang="ru-RU" dirty="0" err="1"/>
              <a:t>Аудан</a:t>
            </a:r>
            <a:r>
              <a:rPr lang="ru-RU" dirty="0"/>
              <a:t> </a:t>
            </a:r>
            <a:r>
              <a:rPr lang="ru-RU" dirty="0" err="1"/>
              <a:t>резерві</a:t>
            </a:r>
            <a:r>
              <a:rPr lang="ru-RU" dirty="0"/>
              <a:t> </a:t>
            </a:r>
            <a:r>
              <a:rPr lang="ru-RU" b="1" dirty="0"/>
              <a:t>39 744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теңгені</a:t>
            </a:r>
            <a:r>
              <a:rPr lang="ru-RU" dirty="0"/>
              <a:t> </a:t>
            </a:r>
            <a:r>
              <a:rPr lang="ru-RU" dirty="0" err="1"/>
              <a:t>құрады</a:t>
            </a:r>
            <a:r>
              <a:rPr lang="ru-RU" dirty="0"/>
              <a:t>; </a:t>
            </a:r>
          </a:p>
          <a:p>
            <a:pPr marL="182563" indent="-182563" algn="just">
              <a:tabLst>
                <a:tab pos="533400" algn="l"/>
              </a:tabLst>
            </a:pPr>
            <a:r>
              <a:rPr lang="ru-RU" dirty="0"/>
              <a:t>«</a:t>
            </a:r>
            <a:r>
              <a:rPr lang="ru-RU" dirty="0" err="1"/>
              <a:t>Ауыл</a:t>
            </a:r>
            <a:r>
              <a:rPr lang="ru-RU" dirty="0"/>
              <a:t>-Ел </a:t>
            </a:r>
            <a:r>
              <a:rPr lang="ru-RU" dirty="0" err="1"/>
              <a:t>бесігі</a:t>
            </a:r>
            <a:r>
              <a:rPr lang="ru-RU" dirty="0"/>
              <a:t>» </a:t>
            </a:r>
            <a:r>
              <a:rPr lang="ru-RU" dirty="0" err="1"/>
              <a:t>жобасы</a:t>
            </a:r>
            <a:r>
              <a:rPr lang="ru-RU" dirty="0"/>
              <a:t> </a:t>
            </a:r>
            <a:r>
              <a:rPr lang="ru-RU" dirty="0" err="1"/>
              <a:t>шеңберінде</a:t>
            </a:r>
            <a:r>
              <a:rPr lang="ru-RU" dirty="0"/>
              <a:t> </a:t>
            </a:r>
            <a:r>
              <a:rPr lang="ru-RU" dirty="0" err="1"/>
              <a:t>ауылдық</a:t>
            </a:r>
            <a:r>
              <a:rPr lang="ru-RU" dirty="0"/>
              <a:t>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мекендердегі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инженерлік</a:t>
            </a:r>
            <a:r>
              <a:rPr lang="ru-RU" dirty="0"/>
              <a:t> </a:t>
            </a:r>
            <a:r>
              <a:rPr lang="ru-RU" dirty="0" err="1"/>
              <a:t>инфрақұрылымдарды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– </a:t>
            </a:r>
            <a:r>
              <a:rPr lang="ru-RU" b="1" dirty="0"/>
              <a:t>974 736 </a:t>
            </a:r>
            <a:r>
              <a:rPr lang="ru-RU" b="1" dirty="0" err="1"/>
              <a:t>мың</a:t>
            </a:r>
            <a:r>
              <a:rPr lang="ru-RU" b="1" dirty="0"/>
              <a:t> </a:t>
            </a:r>
            <a:r>
              <a:rPr lang="ru-RU" b="1" dirty="0" err="1"/>
              <a:t>теңге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Мичурино</a:t>
            </a:r>
            <a:r>
              <a:rPr lang="ru-RU" dirty="0"/>
              <a:t> </a:t>
            </a:r>
            <a:r>
              <a:rPr lang="ru-RU" dirty="0" err="1"/>
              <a:t>ауылында</a:t>
            </a:r>
            <a:r>
              <a:rPr lang="ru-RU" dirty="0"/>
              <a:t> 250 </a:t>
            </a:r>
            <a:r>
              <a:rPr lang="ru-RU" dirty="0" err="1"/>
              <a:t>орындық</a:t>
            </a:r>
            <a:r>
              <a:rPr lang="ru-RU" dirty="0"/>
              <a:t> </a:t>
            </a:r>
            <a:r>
              <a:rPr lang="ru-RU" dirty="0" err="1"/>
              <a:t>мәдениет</a:t>
            </a:r>
            <a:r>
              <a:rPr lang="ru-RU" dirty="0"/>
              <a:t> </a:t>
            </a:r>
            <a:r>
              <a:rPr lang="ru-RU" dirty="0" err="1"/>
              <a:t>үйінің</a:t>
            </a:r>
            <a:r>
              <a:rPr lang="ru-RU" dirty="0"/>
              <a:t> </a:t>
            </a:r>
            <a:r>
              <a:rPr lang="ru-RU" dirty="0" err="1"/>
              <a:t>құрылысы</a:t>
            </a:r>
            <a:r>
              <a:rPr lang="ru-RU" dirty="0"/>
              <a:t>)</a:t>
            </a:r>
          </a:p>
          <a:p>
            <a:pPr marL="182563" indent="-182563" algn="just">
              <a:tabLst>
                <a:tab pos="533400" algn="l"/>
              </a:tabLst>
            </a:pPr>
            <a:endParaRPr lang="ru-RU" dirty="0"/>
          </a:p>
          <a:p>
            <a:pPr marL="0" indent="0" algn="just">
              <a:buNone/>
              <a:tabLst>
                <a:tab pos="533400" algn="l"/>
              </a:tabLst>
            </a:pPr>
            <a:endParaRPr lang="ru-RU" dirty="0"/>
          </a:p>
        </p:txBody>
      </p:sp>
      <p:pic>
        <p:nvPicPr>
          <p:cNvPr id="7170" name="Picture 2" descr="C:\Users\dell\Desktop\ГРАЖДАНСКИЙ БЮДЖЕТ\2020\stripe-clipart-caution-127140-67726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18320" y="476673"/>
            <a:ext cx="1050309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502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6329378" cy="102395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Борышқа қызмет көрсету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912096"/>
          </a:xfrm>
        </p:spPr>
        <p:txBody>
          <a:bodyPr/>
          <a:lstStyle/>
          <a:p>
            <a:pPr algn="just"/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атқарушы</a:t>
            </a:r>
            <a:r>
              <a:rPr lang="ru-RU" dirty="0"/>
              <a:t> </a:t>
            </a:r>
            <a:r>
              <a:rPr lang="ru-RU" dirty="0" err="1"/>
              <a:t>органдардың</a:t>
            </a:r>
            <a:r>
              <a:rPr lang="ru-RU" dirty="0"/>
              <a:t> «</a:t>
            </a:r>
            <a:r>
              <a:rPr lang="ru-RU" dirty="0" err="1"/>
              <a:t>Дипломмен</a:t>
            </a:r>
            <a:r>
              <a:rPr lang="ru-RU" dirty="0"/>
              <a:t> </a:t>
            </a:r>
            <a:r>
              <a:rPr lang="ru-RU" dirty="0" err="1"/>
              <a:t>ауылға</a:t>
            </a:r>
            <a:r>
              <a:rPr lang="ru-RU" dirty="0"/>
              <a:t>!» </a:t>
            </a:r>
            <a:r>
              <a:rPr lang="ru-RU" dirty="0" err="1"/>
              <a:t>бағдарламасын</a:t>
            </a:r>
            <a:r>
              <a:rPr lang="ru-RU" dirty="0"/>
              <a:t> </a:t>
            </a:r>
            <a:r>
              <a:rPr lang="ru-RU" dirty="0" err="1"/>
              <a:t>іске</a:t>
            </a:r>
            <a:r>
              <a:rPr lang="ru-RU" dirty="0"/>
              <a:t> </a:t>
            </a:r>
            <a:r>
              <a:rPr lang="ru-RU" dirty="0" err="1"/>
              <a:t>асыруға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кредиттер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сыйақылар</a:t>
            </a:r>
            <a:r>
              <a:rPr lang="ru-RU" dirty="0"/>
              <a:t> мен </a:t>
            </a:r>
            <a:r>
              <a:rPr lang="ru-RU" dirty="0" err="1"/>
              <a:t>өзге</a:t>
            </a:r>
            <a:r>
              <a:rPr lang="ru-RU" dirty="0"/>
              <a:t> де </a:t>
            </a:r>
            <a:r>
              <a:rPr lang="ru-RU" dirty="0" err="1"/>
              <a:t>төлемдерді</a:t>
            </a:r>
            <a:r>
              <a:rPr lang="ru-RU" dirty="0"/>
              <a:t> </a:t>
            </a:r>
            <a:r>
              <a:rPr lang="ru-RU" dirty="0" err="1"/>
              <a:t>төлеу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борышына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көрсетуге</a:t>
            </a:r>
            <a:r>
              <a:rPr lang="ru-RU" dirty="0"/>
              <a:t> </a:t>
            </a:r>
            <a:r>
              <a:rPr lang="ru-RU" b="1" i="1" dirty="0"/>
              <a:t>32 818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теңге</a:t>
            </a:r>
            <a:r>
              <a:rPr lang="ru-RU" dirty="0"/>
              <a:t>".</a:t>
            </a:r>
          </a:p>
        </p:txBody>
      </p:sp>
      <p:pic>
        <p:nvPicPr>
          <p:cNvPr id="1026" name="Picture 2" descr="C:\Users\dell\Desktop\ГРАЖДАНСКИЙ БЮДЖЕТ\kisspng-real-estate-computer-icons-mortgage-loan-house-5b1ced7a72a853.44585453152862245846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45772" y="598116"/>
            <a:ext cx="1030684" cy="103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353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6829444" cy="952520"/>
          </a:xfrm>
        </p:spPr>
        <p:txBody>
          <a:bodyPr>
            <a:normAutofit fontScale="90000"/>
          </a:bodyPr>
          <a:lstStyle/>
          <a:p>
            <a:r>
              <a:rPr lang="ru-RU" dirty="0"/>
              <a:t>Бюджет </a:t>
            </a:r>
            <a:r>
              <a:rPr lang="ru-RU" dirty="0" err="1"/>
              <a:t>тапшылығы</a:t>
            </a:r>
            <a:r>
              <a:rPr lang="ru-RU" dirty="0"/>
              <a:t> (</a:t>
            </a:r>
            <a:r>
              <a:rPr lang="ru-RU" dirty="0" err="1"/>
              <a:t>профициті</a:t>
            </a:r>
            <a:r>
              <a:rPr lang="ru-RU" dirty="0"/>
              <a:t>)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2507015"/>
              </p:ext>
            </p:extLst>
          </p:nvPr>
        </p:nvGraphicFramePr>
        <p:xfrm>
          <a:off x="467544" y="1549048"/>
          <a:ext cx="82296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0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ru-RU" sz="1600" dirty="0"/>
                        <a:t>№ </a:t>
                      </a:r>
                      <a:r>
                        <a:rPr lang="ru-RU" sz="1600" dirty="0" err="1"/>
                        <a:t>р</a:t>
                      </a:r>
                      <a:r>
                        <a:rPr lang="ru-RU" sz="1600" dirty="0"/>
                        <a:t>/с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Құрылымы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2026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2027 </a:t>
                      </a:r>
                      <a:r>
                        <a:rPr lang="ru-RU" sz="160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2028 </a:t>
                      </a:r>
                      <a:r>
                        <a:rPr lang="ru-RU" sz="1600" dirty="0" err="1"/>
                        <a:t>жыл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616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Кірістер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40</a:t>
                      </a:r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499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733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615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780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/>
                        <a:t>Шығындар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k-KZ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  <a:r>
                        <a:rPr lang="kk-KZ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499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733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615 780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088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Таза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кредиттеу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3=ст 3.1-ст 3.2)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4</a:t>
                      </a:r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88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-7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i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кредиттер</a:t>
                      </a:r>
                      <a:endParaRPr lang="ru-RU" sz="11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69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k-KZ" sz="1200" i="1" dirty="0">
                          <a:solidFill>
                            <a:schemeClr val="tx1"/>
                          </a:solidFill>
                        </a:rPr>
                        <a:t>761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i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кредиттерді</a:t>
                      </a:r>
                      <a:r>
                        <a:rPr lang="ru-RU" sz="1200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өтеу</a:t>
                      </a:r>
                      <a:endParaRPr lang="ru-RU" sz="11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82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2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112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Қаржы активтерімен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операциялар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бойынша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сальдо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 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тапшылығы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6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профициті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5=ст1-ст2-ст3-ст4))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28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7</a:t>
                      </a:r>
                      <a:r>
                        <a:rPr lang="kk-KZ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Бюджет </a:t>
                      </a:r>
                      <a:r>
                        <a:rPr lang="ru-RU" sz="1600" dirty="0" err="1"/>
                        <a:t>тапшылығын қаржыландыру </a:t>
                      </a:r>
                      <a:r>
                        <a:rPr lang="ru-RU" sz="1600" dirty="0"/>
                        <a:t>(</a:t>
                      </a:r>
                      <a:r>
                        <a:rPr lang="ru-RU" sz="1600" dirty="0" err="1"/>
                        <a:t>профицитін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пайдалану</a:t>
                      </a:r>
                      <a:r>
                        <a:rPr lang="ru-RU" sz="1200" dirty="0"/>
                        <a:t>) (6-бап=6-бап 6.1-бап 6.2-бап)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</a:t>
                      </a:r>
                      <a:r>
                        <a:rPr lang="kk-KZ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1472">
                <a:tc>
                  <a:txBody>
                    <a:bodyPr/>
                    <a:lstStyle/>
                    <a:p>
                      <a:r>
                        <a:rPr lang="ru-RU" sz="1200" i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Қарыздар түсімі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200" i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Қарыздарды өтеу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240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879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80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574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20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728</a:t>
                      </a:r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200" i="1" dirty="0"/>
                        <a:t>6.3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dirty="0"/>
                        <a:t>Бюджет </a:t>
                      </a:r>
                      <a:r>
                        <a:rPr lang="ru-RU" sz="1200" i="1" dirty="0" err="1"/>
                        <a:t>қаражатының</a:t>
                      </a:r>
                      <a:r>
                        <a:rPr lang="ru-RU" sz="1200" i="1" dirty="0"/>
                        <a:t> </a:t>
                      </a:r>
                      <a:r>
                        <a:rPr lang="ru-RU" sz="1200" i="1" dirty="0" err="1"/>
                        <a:t>пайдаланылатын</a:t>
                      </a:r>
                      <a:r>
                        <a:rPr lang="ru-RU" sz="1200" i="1" dirty="0"/>
                        <a:t> </a:t>
                      </a:r>
                      <a:r>
                        <a:rPr lang="ru-RU" sz="1200" i="1" dirty="0" err="1"/>
                        <a:t>қалдықтары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80124"/>
                  </a:ext>
                </a:extLst>
              </a:tr>
            </a:tbl>
          </a:graphicData>
        </a:graphic>
      </p:graphicFrame>
      <p:pic>
        <p:nvPicPr>
          <p:cNvPr id="9218" name="Picture 2" descr="C:\Users\dell\Desktop\ГРАЖДАНСКИЙ БЮДЖЕТ\2020\img_5bd34b1db230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179219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638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рақмет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Вид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8368</TotalTime>
  <Words>1576</Words>
  <Application>Microsoft Office PowerPoint</Application>
  <PresentationFormat>Экран (4:3)</PresentationFormat>
  <Paragraphs>412</Paragraphs>
  <Slides>17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Schoolbook</vt:lpstr>
      <vt:lpstr>Times New Roman</vt:lpstr>
      <vt:lpstr>Wingdings 2</vt:lpstr>
      <vt:lpstr>Вид</vt:lpstr>
      <vt:lpstr> 2026-2028  ЖЫЛДАРҒА АРНАЛҒАН АЗАМАТТЫҚ БЮДЖЕТ                               (2026 ж. 13.08. нақтыланган бюджет)    </vt:lpstr>
      <vt:lpstr>Презентация PowerPoint</vt:lpstr>
      <vt:lpstr>Презентация PowerPoint</vt:lpstr>
      <vt:lpstr>Презентация PowerPoint</vt:lpstr>
      <vt:lpstr>Аудан бюджетінің түсімдері </vt:lpstr>
      <vt:lpstr>Презентация PowerPoint</vt:lpstr>
      <vt:lpstr>Презентация PowerPoint</vt:lpstr>
      <vt:lpstr>  Жалпы сипаттағы мемлекеттік қызметтер</vt:lpstr>
      <vt:lpstr>Қорғаныс</vt:lpstr>
      <vt:lpstr>Әлеуметтік көмек және әлеуметтік қамсыздандыру</vt:lpstr>
      <vt:lpstr>Презентация PowerPoint</vt:lpstr>
      <vt:lpstr>Презентация PowerPoint</vt:lpstr>
      <vt:lpstr>Презентация PowerPoint</vt:lpstr>
      <vt:lpstr>Басқалар</vt:lpstr>
      <vt:lpstr>Борышқа қызмет көрсету</vt:lpstr>
      <vt:lpstr>Бюджет тапшылығы (профициті) 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Пользователь</cp:lastModifiedBy>
  <cp:revision>513</cp:revision>
  <cp:lastPrinted>2021-05-04T03:45:20Z</cp:lastPrinted>
  <dcterms:created xsi:type="dcterms:W3CDTF">2016-01-18T05:29:55Z</dcterms:created>
  <dcterms:modified xsi:type="dcterms:W3CDTF">2026-08-19T12:00:24Z</dcterms:modified>
</cp:coreProperties>
</file>